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08234"/>
            <a:ext cx="360000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i="1" u="sng" dirty="0" err="1">
                <a:latin typeface="e-Ukraine Light" pitchFamily="50" charset="-52"/>
              </a:rPr>
              <a:t>Декларування</a:t>
            </a:r>
            <a:r>
              <a:rPr lang="ru-RU" sz="1600" b="1" i="1" u="sng" dirty="0">
                <a:latin typeface="e-Ukraine Light" pitchFamily="50" charset="-52"/>
              </a:rPr>
              <a:t> 2023: </a:t>
            </a:r>
            <a:endParaRPr lang="en-US" sz="1600" b="1" i="1" u="sng" dirty="0" smtClean="0">
              <a:latin typeface="e-Ukraine Light" pitchFamily="50" charset="-52"/>
            </a:endParaRPr>
          </a:p>
          <a:p>
            <a:pPr algn="ctr"/>
            <a:r>
              <a:rPr lang="ru-RU" sz="1600" b="1" dirty="0" err="1" smtClean="0">
                <a:latin typeface="e-Ukraine Light" pitchFamily="50" charset="-52"/>
              </a:rPr>
              <a:t>хто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>
                <a:latin typeface="e-Ukraine Light" pitchFamily="50" charset="-52"/>
              </a:rPr>
              <a:t>з </a:t>
            </a:r>
            <a:r>
              <a:rPr lang="ru-RU" sz="1600" b="1" dirty="0" err="1">
                <a:latin typeface="e-Ukraine Light" pitchFamily="50" charset="-52"/>
              </a:rPr>
              <a:t>громадян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звільнений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від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обов’язку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декларації</a:t>
            </a:r>
            <a:r>
              <a:rPr lang="ru-RU" sz="1600" b="1" dirty="0">
                <a:latin typeface="e-Ukraine Light" pitchFamily="50" charset="-52"/>
              </a:rPr>
              <a:t> про </a:t>
            </a:r>
            <a:r>
              <a:rPr lang="ru-RU" sz="1600" b="1" dirty="0" err="1">
                <a:latin typeface="e-Ukraine Light" pitchFamily="50" charset="-52"/>
              </a:rPr>
              <a:t>майновий</a:t>
            </a:r>
            <a:r>
              <a:rPr lang="ru-RU" sz="1600" b="1" dirty="0">
                <a:latin typeface="e-Ukraine Light" pitchFamily="50" charset="-52"/>
              </a:rPr>
              <a:t> стан і доходи?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71450" y="117828"/>
            <a:ext cx="4646293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00625" y="76200"/>
            <a:ext cx="4717437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4643" y="285753"/>
            <a:ext cx="4393556" cy="6670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05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Триває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кампанія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громадянами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одержаних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2022 року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>
                <a:latin typeface="e-Ukraine Light" pitchFamily="50" charset="-52"/>
              </a:rPr>
              <a:t>Пунктом 179.4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 коло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звільняються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обов’язку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майновий</a:t>
            </a:r>
            <a:r>
              <a:rPr lang="ru-RU" sz="1200" dirty="0">
                <a:latin typeface="e-Ukraine Light" pitchFamily="50" charset="-52"/>
              </a:rPr>
              <a:t> стан і доходи, а </a:t>
            </a:r>
            <a:r>
              <a:rPr lang="ru-RU" sz="1200" dirty="0" err="1">
                <a:latin typeface="e-Ukraine Light" pitchFamily="50" charset="-52"/>
              </a:rPr>
              <a:t>саме</a:t>
            </a:r>
            <a:r>
              <a:rPr lang="ru-RU" sz="1200" dirty="0">
                <a:latin typeface="e-Ukraine Light" pitchFamily="50" charset="-52"/>
              </a:rPr>
              <a:t> у таких </a:t>
            </a:r>
            <a:r>
              <a:rPr lang="ru-RU" sz="1200" dirty="0" err="1">
                <a:latin typeface="e-Ukraine Light" pitchFamily="50" charset="-52"/>
              </a:rPr>
              <a:t>випадках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>
                <a:latin typeface="e-Ukraine Light" pitchFamily="50" charset="-52"/>
              </a:rPr>
              <a:t>а) </a:t>
            </a:r>
            <a:r>
              <a:rPr lang="ru-RU" sz="1200" dirty="0" err="1">
                <a:latin typeface="e-Ukraine Light" pitchFamily="50" charset="-52"/>
              </a:rPr>
              <a:t>незалежно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виду та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отриманих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>
                <a:latin typeface="e-Ukraine Light" pitchFamily="50" charset="-52"/>
              </a:rPr>
              <a:t>є </a:t>
            </a:r>
            <a:r>
              <a:rPr lang="ru-RU" sz="1200" dirty="0" err="1">
                <a:latin typeface="e-Ukraine Light" pitchFamily="50" charset="-52"/>
              </a:rPr>
              <a:t>малолітніми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неповнолітніми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недієздатними</a:t>
            </a:r>
            <a:r>
              <a:rPr lang="ru-RU" sz="1200" dirty="0">
                <a:latin typeface="e-Ukraine Light" pitchFamily="50" charset="-52"/>
              </a:rPr>
              <a:t> особами й </a:t>
            </a:r>
            <a:r>
              <a:rPr lang="ru-RU" sz="1200" dirty="0" err="1">
                <a:latin typeface="e-Ukraine Light" pitchFamily="50" charset="-52"/>
              </a:rPr>
              <a:t>водночас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повному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утриманні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 (у </a:t>
            </a:r>
            <a:r>
              <a:rPr lang="ru-RU" sz="1200" dirty="0" err="1">
                <a:latin typeface="e-Ukraine Light" pitchFamily="50" charset="-52"/>
              </a:rPr>
              <a:t>т.ч</a:t>
            </a:r>
            <a:r>
              <a:rPr lang="ru-RU" sz="1200" dirty="0">
                <a:latin typeface="e-Ukraine Light" pitchFamily="50" charset="-52"/>
              </a:rPr>
              <a:t>. </a:t>
            </a:r>
            <a:r>
              <a:rPr lang="ru-RU" sz="1200" dirty="0" err="1">
                <a:latin typeface="e-Ukraine Light" pitchFamily="50" charset="-52"/>
              </a:rPr>
              <a:t>батьків</a:t>
            </a:r>
            <a:r>
              <a:rPr lang="ru-RU" sz="1200" dirty="0">
                <a:latin typeface="e-Ukraine Light" pitchFamily="50" charset="-52"/>
              </a:rPr>
              <a:t>)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держави</a:t>
            </a:r>
            <a:r>
              <a:rPr lang="ru-RU" sz="1200" dirty="0">
                <a:latin typeface="e-Ukraine Light" pitchFamily="50" charset="-52"/>
              </a:rPr>
              <a:t> станом на </a:t>
            </a:r>
            <a:r>
              <a:rPr lang="ru-RU" sz="1200" dirty="0" err="1">
                <a:latin typeface="e-Ukraine Light" pitchFamily="50" charset="-52"/>
              </a:rPr>
              <a:t>кінець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року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err="1">
                <a:latin typeface="e-Ukraine Light" pitchFamily="50" charset="-52"/>
              </a:rPr>
              <a:t>Важливо</a:t>
            </a:r>
            <a:r>
              <a:rPr lang="ru-RU" sz="1200" dirty="0">
                <a:latin typeface="e-Ukraine Light" pitchFamily="50" charset="-52"/>
              </a:rPr>
              <a:t>! </a:t>
            </a:r>
            <a:r>
              <a:rPr lang="ru-RU" sz="1200" dirty="0" err="1">
                <a:latin typeface="e-Ukraine Light" pitchFamily="50" charset="-52"/>
              </a:rPr>
              <a:t>Податкова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імені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є </a:t>
            </a:r>
            <a:r>
              <a:rPr lang="ru-RU" sz="1200" dirty="0" err="1">
                <a:latin typeface="e-Ukraine Light" pitchFamily="50" charset="-52"/>
              </a:rPr>
              <a:t>неповнолітньою</a:t>
            </a:r>
            <a:r>
              <a:rPr lang="ru-RU" sz="1200" dirty="0">
                <a:latin typeface="e-Ukraine Light" pitchFamily="50" charset="-52"/>
              </a:rPr>
              <a:t> особою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особою, </a:t>
            </a:r>
            <a:r>
              <a:rPr lang="ru-RU" sz="1200" dirty="0" err="1">
                <a:latin typeface="e-Ukraine Light" pitchFamily="50" charset="-52"/>
              </a:rPr>
              <a:t>визнаною</a:t>
            </a:r>
            <a:r>
              <a:rPr lang="ru-RU" sz="1200" dirty="0">
                <a:latin typeface="e-Ukraine Light" pitchFamily="50" charset="-52"/>
              </a:rPr>
              <a:t> судом </a:t>
            </a:r>
            <a:r>
              <a:rPr lang="ru-RU" sz="1200" dirty="0" err="1">
                <a:latin typeface="e-Ukraine Light" pitchFamily="50" charset="-52"/>
              </a:rPr>
              <a:t>недієздатною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має</a:t>
            </a:r>
            <a:r>
              <a:rPr lang="ru-RU" sz="1200" dirty="0">
                <a:latin typeface="e-Ukraine Light" pitchFamily="50" charset="-52"/>
              </a:rPr>
              <a:t> бути подана </a:t>
            </a:r>
            <a:r>
              <a:rPr lang="ru-RU" sz="1200" dirty="0" err="1">
                <a:latin typeface="e-Ukraine Light" pitchFamily="50" charset="-52"/>
              </a:rPr>
              <a:t>опікуном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піклувальником</a:t>
            </a:r>
            <a:r>
              <a:rPr lang="ru-RU" sz="1200" dirty="0">
                <a:latin typeface="e-Ukraine Light" pitchFamily="50" charset="-52"/>
              </a:rPr>
              <a:t> (одним з </a:t>
            </a:r>
            <a:r>
              <a:rPr lang="ru-RU" sz="1200" dirty="0" err="1">
                <a:latin typeface="e-Ukraine Light" pitchFamily="50" charset="-52"/>
              </a:rPr>
              <a:t>батьків</a:t>
            </a:r>
            <a:r>
              <a:rPr lang="ru-RU" sz="1200" dirty="0">
                <a:latin typeface="e-Ukraine Light" pitchFamily="50" charset="-52"/>
              </a:rPr>
              <a:t>) до </a:t>
            </a:r>
            <a:r>
              <a:rPr lang="ru-RU" sz="1200" dirty="0" err="1">
                <a:latin typeface="e-Ukraine Light" pitchFamily="50" charset="-52"/>
              </a:rPr>
              <a:t>контролюючого</a:t>
            </a:r>
            <a:r>
              <a:rPr lang="ru-RU" sz="1200" dirty="0">
                <a:latin typeface="e-Ukraine Light" pitchFamily="50" charset="-52"/>
              </a:rPr>
              <a:t> органу за </a:t>
            </a:r>
            <a:r>
              <a:rPr lang="ru-RU" sz="1200" dirty="0" err="1">
                <a:latin typeface="e-Ukraine Light" pitchFamily="50" charset="-52"/>
              </a:rPr>
              <a:t>місцем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проживання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неповнолітньої</a:t>
            </a:r>
            <a:r>
              <a:rPr lang="ru-RU" sz="1200" dirty="0">
                <a:latin typeface="e-Ukraine Light" pitchFamily="50" charset="-52"/>
              </a:rPr>
              <a:t> особи (особи, </a:t>
            </a:r>
            <a:r>
              <a:rPr lang="ru-RU" sz="1200" dirty="0" err="1">
                <a:latin typeface="e-Ukraine Light" pitchFamily="50" charset="-52"/>
              </a:rPr>
              <a:t>визнаної</a:t>
            </a:r>
            <a:r>
              <a:rPr lang="ru-RU" sz="1200" dirty="0">
                <a:latin typeface="e-Ukraine Light" pitchFamily="50" charset="-52"/>
              </a:rPr>
              <a:t> судом </a:t>
            </a:r>
            <a:r>
              <a:rPr lang="ru-RU" sz="1200" dirty="0" err="1">
                <a:latin typeface="e-Ukraine Light" pitchFamily="50" charset="-52"/>
              </a:rPr>
              <a:t>недієздатною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арештом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є </a:t>
            </a:r>
            <a:r>
              <a:rPr lang="ru-RU" sz="1200" dirty="0" err="1">
                <a:latin typeface="e-Ukraine Light" pitchFamily="50" charset="-52"/>
              </a:rPr>
              <a:t>затриманими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засудженими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позбавлення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волі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полоні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ув'язненні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території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держав станом на </a:t>
            </a:r>
            <a:r>
              <a:rPr lang="ru-RU" sz="1200" dirty="0" err="1">
                <a:latin typeface="e-Ukraine Light" pitchFamily="50" charset="-52"/>
              </a:rPr>
              <a:t>кінець</a:t>
            </a:r>
            <a:r>
              <a:rPr lang="ru-RU" sz="1200" dirty="0">
                <a:latin typeface="e-Ukraine Light" pitchFamily="50" charset="-52"/>
              </a:rPr>
              <a:t> граничного строку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розшуку</a:t>
            </a:r>
            <a:r>
              <a:rPr lang="ru-RU" sz="1200" dirty="0">
                <a:latin typeface="e-Ukraine Light" pitchFamily="50" charset="-52"/>
              </a:rPr>
              <a:t> станом на </a:t>
            </a:r>
            <a:r>
              <a:rPr lang="ru-RU" sz="1200" dirty="0" err="1">
                <a:latin typeface="e-Ukraine Light" pitchFamily="50" charset="-52"/>
              </a:rPr>
              <a:t>кінець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року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строковій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військовій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службі</a:t>
            </a:r>
            <a:r>
              <a:rPr lang="ru-RU" sz="1200" dirty="0">
                <a:latin typeface="e-Ukraine Light" pitchFamily="50" charset="-52"/>
              </a:rPr>
              <a:t> станом на </a:t>
            </a:r>
            <a:r>
              <a:rPr lang="ru-RU" sz="1200" dirty="0" err="1">
                <a:latin typeface="e-Ukraine Light" pitchFamily="50" charset="-52"/>
              </a:rPr>
              <a:t>кінець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року; 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5" y="266700"/>
            <a:ext cx="458152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  </a:t>
            </a:r>
            <a:r>
              <a:rPr lang="uk-UA" sz="1200" dirty="0" smtClean="0">
                <a:latin typeface="e-Ukraine Light" pitchFamily="50" charset="-52"/>
              </a:rPr>
              <a:t>   </a:t>
            </a:r>
            <a:r>
              <a:rPr lang="uk-UA" sz="1200" dirty="0">
                <a:latin typeface="e-Ukraine Light" pitchFamily="50" charset="-52"/>
              </a:rPr>
              <a:t> б) в інших випадках, визначених </a:t>
            </a:r>
            <a:r>
              <a:rPr lang="uk-UA" sz="1200" dirty="0" err="1">
                <a:latin typeface="e-Ukraine Light" pitchFamily="50" charset="-52"/>
              </a:rPr>
              <a:t>розд</a:t>
            </a:r>
            <a:r>
              <a:rPr lang="uk-UA" sz="1200" dirty="0">
                <a:latin typeface="e-Ukraine Light" pitchFamily="50" charset="-52"/>
              </a:rPr>
              <a:t>. </a:t>
            </a:r>
            <a:r>
              <a:rPr lang="en-US" sz="1200" dirty="0">
                <a:latin typeface="e-Ukraine Light" pitchFamily="50" charset="-52"/>
              </a:rPr>
              <a:t>IV </a:t>
            </a:r>
            <a:r>
              <a:rPr lang="uk-UA" sz="1200" dirty="0">
                <a:latin typeface="e-Ukraine Light" pitchFamily="50" charset="-52"/>
              </a:rPr>
              <a:t>ПКУ</a:t>
            </a:r>
            <a:r>
              <a:rPr lang="uk-UA" sz="1200" dirty="0" smtClean="0">
                <a:latin typeface="e-Ukraine Light" pitchFamily="50" charset="-52"/>
              </a:rPr>
              <a:t>.</a:t>
            </a:r>
            <a:endParaRPr lang="uk-UA" sz="12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Відповідно </a:t>
            </a:r>
            <a:r>
              <a:rPr lang="uk-UA" sz="1200" dirty="0">
                <a:latin typeface="e-Ukraine Light" pitchFamily="50" charset="-52"/>
              </a:rPr>
              <a:t>до п. 179.2 ПКУ обов'язок платника податку щодо подання податкової декларації вважається виконаним і податкова декларація не подається, якщо такий платник податку отримував доходи</a:t>
            </a:r>
            <a:r>
              <a:rPr lang="uk-UA" sz="1200" dirty="0" smtClean="0">
                <a:latin typeface="e-Ukraine Light" pitchFamily="50" charset="-52"/>
              </a:rPr>
              <a:t>:</a:t>
            </a:r>
            <a:endParaRPr lang="uk-UA" sz="12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e-Ukraine Light" pitchFamily="50" charset="-52"/>
              </a:rPr>
              <a:t>від податкових агентів, які згідно з </a:t>
            </a:r>
            <a:r>
              <a:rPr lang="uk-UA" sz="1200" dirty="0" err="1">
                <a:latin typeface="e-Ukraine Light" pitchFamily="50" charset="-52"/>
              </a:rPr>
              <a:t>розд</a:t>
            </a:r>
            <a:r>
              <a:rPr lang="uk-UA" sz="1200" dirty="0">
                <a:latin typeface="e-Ukraine Light" pitchFamily="50" charset="-52"/>
              </a:rPr>
              <a:t>. </a:t>
            </a:r>
            <a:r>
              <a:rPr lang="en-US" sz="1200" dirty="0">
                <a:latin typeface="e-Ukraine Light" pitchFamily="50" charset="-52"/>
              </a:rPr>
              <a:t>IV </a:t>
            </a:r>
            <a:r>
              <a:rPr lang="uk-UA" sz="1200" dirty="0">
                <a:latin typeface="e-Ukraine Light" pitchFamily="50" charset="-52"/>
              </a:rPr>
              <a:t>ПКУ не включаються до загального місячного (річного) оподатковуваного </a:t>
            </a:r>
            <a:r>
              <a:rPr lang="uk-UA" sz="1200" dirty="0" smtClean="0">
                <a:latin typeface="e-Ukraine Light" pitchFamily="50" charset="-52"/>
              </a:rPr>
              <a:t>доходу;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 smtClean="0">
                <a:latin typeface="e-Ukraine Light" pitchFamily="50" charset="-52"/>
              </a:rPr>
              <a:t>виключно </a:t>
            </a:r>
            <a:r>
              <a:rPr lang="uk-UA" sz="1200" dirty="0">
                <a:latin typeface="e-Ukraine Light" pitchFamily="50" charset="-52"/>
              </a:rPr>
              <a:t>від податкових агентів незалежно від виду та розміру нарахованого (виплаченого, наданого) доходу, крім випадків, прямо передбачених </a:t>
            </a:r>
            <a:r>
              <a:rPr lang="uk-UA" sz="1200" dirty="0" err="1">
                <a:latin typeface="e-Ukraine Light" pitchFamily="50" charset="-52"/>
              </a:rPr>
              <a:t>розд</a:t>
            </a:r>
            <a:r>
              <a:rPr lang="uk-UA" sz="1200" dirty="0">
                <a:latin typeface="e-Ukraine Light" pitchFamily="50" charset="-52"/>
              </a:rPr>
              <a:t>. </a:t>
            </a:r>
            <a:r>
              <a:rPr lang="en-US" sz="1200" dirty="0">
                <a:latin typeface="e-Ukraine Light" pitchFamily="50" charset="-52"/>
              </a:rPr>
              <a:t>IV </a:t>
            </a:r>
            <a:r>
              <a:rPr lang="uk-UA" sz="1200" dirty="0" smtClean="0">
                <a:latin typeface="e-Ukraine Light" pitchFamily="50" charset="-52"/>
              </a:rPr>
              <a:t>ПКУ;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 smtClean="0">
                <a:latin typeface="e-Ukraine Light" pitchFamily="50" charset="-52"/>
              </a:rPr>
              <a:t>від </a:t>
            </a:r>
            <a:r>
              <a:rPr lang="uk-UA" sz="1200" dirty="0">
                <a:latin typeface="e-Ukraine Light" pitchFamily="50" charset="-52"/>
              </a:rPr>
              <a:t>операцій продажу (обміну) майна, дарування, дохід від яких відповідно до </a:t>
            </a:r>
            <a:r>
              <a:rPr lang="uk-UA" sz="1200" dirty="0" err="1">
                <a:latin typeface="e-Ukraine Light" pitchFamily="50" charset="-52"/>
              </a:rPr>
              <a:t>розд</a:t>
            </a:r>
            <a:r>
              <a:rPr lang="uk-UA" sz="1200" dirty="0">
                <a:latin typeface="e-Ukraine Light" pitchFamily="50" charset="-52"/>
              </a:rPr>
              <a:t>. </a:t>
            </a:r>
            <a:r>
              <a:rPr lang="en-US" sz="1200" dirty="0">
                <a:latin typeface="e-Ukraine Light" pitchFamily="50" charset="-52"/>
              </a:rPr>
              <a:t>IV </a:t>
            </a:r>
            <a:r>
              <a:rPr lang="uk-UA" sz="1200" dirty="0">
                <a:latin typeface="e-Ukraine Light" pitchFamily="50" charset="-52"/>
              </a:rPr>
              <a:t>ПКУ не оподатковується, оподатковується за нульовою ставкою та/або з яких при нотаріальному посвідченні договорів, за якими був сплачений податок відповідно до </a:t>
            </a:r>
            <a:r>
              <a:rPr lang="uk-UA" sz="1200" dirty="0" err="1">
                <a:latin typeface="e-Ukraine Light" pitchFamily="50" charset="-52"/>
              </a:rPr>
              <a:t>розд</a:t>
            </a:r>
            <a:r>
              <a:rPr lang="uk-UA" sz="1200" dirty="0">
                <a:latin typeface="e-Ukraine Light" pitchFamily="50" charset="-52"/>
              </a:rPr>
              <a:t>. </a:t>
            </a:r>
            <a:r>
              <a:rPr lang="en-US" sz="1200" dirty="0">
                <a:latin typeface="e-Ukraine Light" pitchFamily="50" charset="-52"/>
              </a:rPr>
              <a:t>IV </a:t>
            </a:r>
            <a:r>
              <a:rPr lang="uk-UA" sz="1200" dirty="0" smtClean="0">
                <a:latin typeface="e-Ukraine Light" pitchFamily="50" charset="-52"/>
              </a:rPr>
              <a:t>ПКУ;</a:t>
            </a:r>
            <a:endParaRPr lang="en-US" sz="1200" dirty="0" smtClean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200" dirty="0" smtClean="0">
                <a:latin typeface="e-Ukraine Light" pitchFamily="50" charset="-52"/>
              </a:rPr>
              <a:t>у </a:t>
            </a:r>
            <a:r>
              <a:rPr lang="uk-UA" sz="1200" dirty="0">
                <a:latin typeface="e-Ukraine Light" pitchFamily="50" charset="-52"/>
              </a:rPr>
              <a:t>вигляді об'єктів спадщини, які відповідно до </a:t>
            </a:r>
            <a:r>
              <a:rPr lang="uk-UA" sz="1200" dirty="0" err="1">
                <a:latin typeface="e-Ukraine Light" pitchFamily="50" charset="-52"/>
              </a:rPr>
              <a:t>розд</a:t>
            </a:r>
            <a:r>
              <a:rPr lang="uk-UA" sz="1200" dirty="0">
                <a:latin typeface="e-Ukraine Light" pitchFamily="50" charset="-52"/>
              </a:rPr>
              <a:t>. </a:t>
            </a:r>
            <a:r>
              <a:rPr lang="en-US" sz="1200" dirty="0">
                <a:latin typeface="e-Ukraine Light" pitchFamily="50" charset="-52"/>
              </a:rPr>
              <a:t>IV </a:t>
            </a:r>
            <a:r>
              <a:rPr lang="uk-UA" sz="1200" dirty="0">
                <a:latin typeface="e-Ukraine Light" pitchFamily="50" charset="-52"/>
              </a:rPr>
              <a:t>ПКУ оподатковуються за нульовою ставкою податку та/або з яких сплачено податок відповідно до п. 174.3 ст. 174 ПКУ. 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132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162</cp:revision>
  <dcterms:created xsi:type="dcterms:W3CDTF">2021-05-27T05:23:05Z</dcterms:created>
  <dcterms:modified xsi:type="dcterms:W3CDTF">2023-03-27T10:20:42Z</dcterms:modified>
</cp:coreProperties>
</file>