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654292"/>
            <a:ext cx="360000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e-Ukraine Light" pitchFamily="50" charset="-52"/>
              </a:rPr>
              <a:t>В </a:t>
            </a:r>
            <a:r>
              <a:rPr lang="ru-RU" sz="1400" b="1" dirty="0" err="1">
                <a:latin typeface="e-Ukraine Light" pitchFamily="50" charset="-52"/>
              </a:rPr>
              <a:t>якому</a:t>
            </a:r>
            <a:r>
              <a:rPr lang="ru-RU" sz="1400" b="1" dirty="0">
                <a:latin typeface="e-Ukraine Light" pitchFamily="50" charset="-52"/>
              </a:rPr>
              <a:t> рядку </a:t>
            </a:r>
            <a:r>
              <a:rPr lang="ru-RU" sz="1400" b="1" dirty="0" err="1">
                <a:latin typeface="e-Ukraine Light" pitchFamily="50" charset="-52"/>
              </a:rPr>
              <a:t>декларації</a:t>
            </a:r>
            <a:r>
              <a:rPr lang="ru-RU" sz="1400" b="1" dirty="0">
                <a:latin typeface="e-Ukraine Light" pitchFamily="50" charset="-52"/>
              </a:rPr>
              <a:t> про </a:t>
            </a:r>
            <a:r>
              <a:rPr lang="ru-RU" sz="1400" b="1" dirty="0" err="1">
                <a:latin typeface="e-Ukraine Light" pitchFamily="50" charset="-52"/>
              </a:rPr>
              <a:t>майновий</a:t>
            </a:r>
            <a:r>
              <a:rPr lang="ru-RU" sz="1400" b="1" dirty="0">
                <a:latin typeface="e-Ukraine Light" pitchFamily="50" charset="-52"/>
              </a:rPr>
              <a:t> стан і доходи </a:t>
            </a:r>
            <a:r>
              <a:rPr lang="ru-RU" sz="1400" b="1" dirty="0" err="1">
                <a:latin typeface="e-Ukraine Light" pitchFamily="50" charset="-52"/>
              </a:rPr>
              <a:t>відображається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дохід</a:t>
            </a:r>
            <a:r>
              <a:rPr lang="ru-RU" sz="1400" b="1" dirty="0">
                <a:latin typeface="e-Ukraine Light" pitchFamily="50" charset="-52"/>
              </a:rPr>
              <a:t> у </a:t>
            </a:r>
            <a:r>
              <a:rPr lang="ru-RU" sz="1400" b="1" dirty="0" err="1">
                <a:latin typeface="e-Ukraine Light" pitchFamily="50" charset="-52"/>
              </a:rPr>
              <a:t>вигляді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спадщини</a:t>
            </a:r>
            <a:r>
              <a:rPr lang="ru-RU" sz="1400" b="1" dirty="0">
                <a:latin typeface="e-Ukraine Light" pitchFamily="50" charset="-52"/>
              </a:rPr>
              <a:t> (</a:t>
            </a:r>
            <a:r>
              <a:rPr lang="ru-RU" sz="1400" b="1" dirty="0" err="1">
                <a:latin typeface="e-Ukraine Light" pitchFamily="50" charset="-52"/>
              </a:rPr>
              <a:t>подарунку</a:t>
            </a:r>
            <a:r>
              <a:rPr lang="ru-RU" sz="1400" b="1" dirty="0">
                <a:latin typeface="e-Ukraine Light" pitchFamily="50" charset="-52"/>
              </a:rPr>
              <a:t>), </a:t>
            </a:r>
            <a:r>
              <a:rPr lang="ru-RU" sz="1400" b="1" dirty="0" err="1">
                <a:latin typeface="e-Ukraine Light" pitchFamily="50" charset="-52"/>
              </a:rPr>
              <a:t>який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оподатковується</a:t>
            </a:r>
            <a:r>
              <a:rPr lang="ru-RU" sz="1400" b="1" dirty="0">
                <a:latin typeface="e-Ukraine Light" pitchFamily="50" charset="-52"/>
              </a:rPr>
              <a:t> за </a:t>
            </a:r>
            <a:r>
              <a:rPr lang="ru-RU" sz="1400" b="1" dirty="0" err="1">
                <a:latin typeface="e-Ukraine Light" pitchFamily="50" charset="-52"/>
              </a:rPr>
              <a:t>нульовою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ставкою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якщо</a:t>
            </a:r>
            <a:r>
              <a:rPr lang="ru-RU" sz="1400" b="1" dirty="0">
                <a:latin typeface="e-Ukraine Light" pitchFamily="50" charset="-52"/>
              </a:rPr>
              <a:t> у </a:t>
            </a:r>
            <a:r>
              <a:rPr lang="ru-RU" sz="1400" b="1" dirty="0" err="1">
                <a:latin typeface="e-Ukraine Light" pitchFamily="50" charset="-52"/>
              </a:rPr>
              <a:t>платника</a:t>
            </a:r>
            <a:r>
              <a:rPr lang="ru-RU" sz="1400" b="1" dirty="0">
                <a:latin typeface="e-Ukraine Light" pitchFamily="50" charset="-52"/>
              </a:rPr>
              <a:t> є </a:t>
            </a:r>
            <a:r>
              <a:rPr lang="ru-RU" sz="1400" b="1" dirty="0" err="1">
                <a:latin typeface="e-Ukraine Light" pitchFamily="50" charset="-52"/>
              </a:rPr>
              <a:t>інші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підстави</a:t>
            </a:r>
            <a:r>
              <a:rPr lang="ru-RU" sz="1400" b="1" dirty="0">
                <a:latin typeface="e-Ukraine Light" pitchFamily="50" charset="-52"/>
              </a:rPr>
              <a:t> для </a:t>
            </a:r>
            <a:r>
              <a:rPr lang="ru-RU" sz="1400" b="1" dirty="0" err="1">
                <a:latin typeface="e-Ukraine Light" pitchFamily="50" charset="-52"/>
              </a:rPr>
              <a:t>подання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декларації</a:t>
            </a:r>
            <a:r>
              <a:rPr lang="ru-RU" sz="1400" b="1" dirty="0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4643" y="180974"/>
            <a:ext cx="4393556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uk-UA" sz="1100" dirty="0">
                <a:latin typeface="e-Ukraine Light" pitchFamily="50" charset="-52"/>
              </a:rPr>
              <a:t> Головне   управління   ДПС  у м. Києві  повідомляє,  що  у разі наявності підстав для подання податкової декларації про майновий стан і доходи (далі – Декларація) платник податку відображає дохід у вигляді спадщини (подарунку), який оподатковується за нульовою ставкою податку на доходи фізичних осіб, у рядку 10.9 Декларації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100" dirty="0" smtClean="0">
                <a:latin typeface="e-Ukraine Light" pitchFamily="50" charset="-52"/>
              </a:rPr>
              <a:t>	Довідково</a:t>
            </a:r>
            <a:r>
              <a:rPr lang="uk-UA" sz="1100" dirty="0">
                <a:latin typeface="e-Ukraine Light" pitchFamily="50" charset="-52"/>
              </a:rPr>
              <a:t>: форма Декларації та Інструкція щодо заповнення податкової декларації про майновий стан і доходи (далі – Інструкція), затверджені наказом Міністерства фінансів України від 02 жовтня 2015 року № 859 (у редакції наказу Міністерства фінансів України від 17 травня 2022 року № 143</a:t>
            </a:r>
            <a:r>
              <a:rPr lang="uk-UA" sz="1100" dirty="0" smtClean="0">
                <a:latin typeface="e-Ukraine Light" pitchFamily="50" charset="-52"/>
              </a:rPr>
              <a:t>).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100" dirty="0" smtClean="0">
                <a:latin typeface="e-Ukraine Light" pitchFamily="50" charset="-52"/>
              </a:rPr>
              <a:t>	Декларація </a:t>
            </a:r>
            <a:r>
              <a:rPr lang="uk-UA" sz="1100" dirty="0">
                <a:latin typeface="e-Ukraine Light" pitchFamily="50" charset="-52"/>
              </a:rPr>
              <a:t>складається з восьми розділів та передбачає відображення платником податку, зокрема, даних щодо доходів, які включаються та не включаються до загального річного оподатковуваного доходу, у разі отримання ним таких доходів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100" dirty="0" smtClean="0">
                <a:latin typeface="e-Ukraine Light" pitchFamily="50" charset="-52"/>
              </a:rPr>
              <a:t>	Згідно </a:t>
            </a:r>
            <a:r>
              <a:rPr lang="uk-UA" sz="1100" dirty="0">
                <a:latin typeface="e-Ukraine Light" pitchFamily="50" charset="-52"/>
              </a:rPr>
              <a:t>з п. 164.2 ст. 164 Податкового кодексу України дохід у вигляді вартості успадкованого чи отриманого у дарунок майна у межах, </a:t>
            </a:r>
            <a:r>
              <a:rPr lang="uk-UA" sz="1100" dirty="0" smtClean="0">
                <a:latin typeface="e-Ukraine Light" pitchFamily="50" charset="-52"/>
              </a:rPr>
              <a:t>що </a:t>
            </a:r>
            <a:r>
              <a:rPr lang="uk-UA" sz="1100" dirty="0">
                <a:latin typeface="e-Ukraine Light" pitchFamily="50" charset="-52"/>
              </a:rPr>
              <a:t>оподатковується згідно з </a:t>
            </a:r>
            <a:r>
              <a:rPr lang="uk-UA" sz="1100" dirty="0" err="1">
                <a:latin typeface="e-Ukraine Light" pitchFamily="50" charset="-52"/>
              </a:rPr>
              <a:t>розд</a:t>
            </a:r>
            <a:r>
              <a:rPr lang="uk-UA" sz="1100" dirty="0">
                <a:latin typeface="e-Ukraine Light" pitchFamily="50" charset="-52"/>
              </a:rPr>
              <a:t>.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uk-UA" sz="1100" dirty="0">
                <a:latin typeface="e-Ukraine Light" pitchFamily="50" charset="-52"/>
              </a:rPr>
              <a:t>ПКУ, включається </a:t>
            </a:r>
            <a:r>
              <a:rPr lang="uk-UA" sz="1100" dirty="0" smtClean="0">
                <a:latin typeface="e-Ukraine Light" pitchFamily="50" charset="-52"/>
              </a:rPr>
              <a:t/>
            </a:r>
            <a:br>
              <a:rPr lang="uk-UA" sz="1100" dirty="0" smtClean="0">
                <a:latin typeface="e-Ukraine Light" pitchFamily="50" charset="-52"/>
              </a:rPr>
            </a:br>
            <a:r>
              <a:rPr lang="uk-UA" sz="1100" dirty="0" smtClean="0">
                <a:latin typeface="e-Ukraine Light" pitchFamily="50" charset="-52"/>
              </a:rPr>
              <a:t/>
            </a:r>
            <a:br>
              <a:rPr lang="uk-UA" sz="1100" dirty="0" smtClean="0">
                <a:latin typeface="e-Ukraine Light" pitchFamily="50" charset="-52"/>
              </a:rPr>
            </a:br>
            <a:endParaRPr lang="ru-RU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625" y="105460"/>
            <a:ext cx="4714875" cy="6471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100" dirty="0" smtClean="0">
                <a:latin typeface="e-Ukraine Light" pitchFamily="50" charset="-52"/>
              </a:rPr>
              <a:t>до загального </a:t>
            </a:r>
            <a:r>
              <a:rPr lang="uk-UA" sz="1100" dirty="0">
                <a:latin typeface="e-Ukraine Light" pitchFamily="50" charset="-52"/>
              </a:rPr>
              <a:t>місячного (річного) оподатковуваного доходу платника податку. </a:t>
            </a:r>
            <a:endParaRPr lang="uk-UA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 п. 174.2 ст. 174 ПКУ для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визначених</a:t>
            </a:r>
            <a:r>
              <a:rPr lang="ru-RU" sz="1100" dirty="0">
                <a:latin typeface="e-Ukraine Light" pitchFamily="50" charset="-52"/>
              </a:rPr>
              <a:t> ПКУ </a:t>
            </a:r>
            <a:r>
              <a:rPr lang="ru-RU" sz="1100" dirty="0" err="1">
                <a:latin typeface="e-Ukraine Light" pitchFamily="50" charset="-52"/>
              </a:rPr>
              <a:t>об’єктів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спадщини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статусу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резидента/нерезидента </a:t>
            </a:r>
            <a:r>
              <a:rPr lang="ru-RU" sz="1100" dirty="0" err="1">
                <a:latin typeface="e-Ukraine Light" pitchFamily="50" charset="-52"/>
              </a:rPr>
              <a:t>спадкоємця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спадкодавця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ступеня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споріднення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застосовуються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наступні</a:t>
            </a:r>
            <a:r>
              <a:rPr lang="ru-RU" sz="1100" dirty="0">
                <a:latin typeface="e-Ukraine Light" pitchFamily="50" charset="-52"/>
              </a:rPr>
              <a:t> ставки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на доходи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ПДФО</a:t>
            </a:r>
            <a:r>
              <a:rPr lang="ru-RU" sz="1100" dirty="0" smtClean="0">
                <a:latin typeface="e-Ukraine Light" pitchFamily="50" charset="-52"/>
              </a:rPr>
              <a:t>):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нульова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визначена</a:t>
            </a:r>
            <a:r>
              <a:rPr lang="ru-RU" sz="1100" dirty="0">
                <a:latin typeface="e-Ukraine Light" pitchFamily="50" charset="-52"/>
              </a:rPr>
              <a:t> п. 167.2 ст. 167 ПКУ (5 </a:t>
            </a:r>
            <a:r>
              <a:rPr lang="ru-RU" sz="1100" dirty="0" err="1">
                <a:latin typeface="e-Ukraine Light" pitchFamily="50" charset="-52"/>
              </a:rPr>
              <a:t>відс</a:t>
            </a:r>
            <a:r>
              <a:rPr lang="ru-RU" sz="1100" dirty="0" smtClean="0">
                <a:latin typeface="e-Ukraine Light" pitchFamily="50" charset="-52"/>
              </a:rPr>
              <a:t>.),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визначена</a:t>
            </a:r>
            <a:r>
              <a:rPr lang="ru-RU" sz="1100" dirty="0">
                <a:latin typeface="e-Ukraine Light" pitchFamily="50" charset="-52"/>
              </a:rPr>
              <a:t> у п. 167.1 ст. 167 ПКУ (18 </a:t>
            </a:r>
            <a:r>
              <a:rPr lang="ru-RU" sz="1100" dirty="0" err="1">
                <a:latin typeface="e-Ukraine Light" pitchFamily="50" charset="-52"/>
              </a:rPr>
              <a:t>відс</a:t>
            </a:r>
            <a:r>
              <a:rPr lang="ru-RU" sz="1100" dirty="0" smtClean="0">
                <a:latin typeface="e-Ukraine Light" pitchFamily="50" charset="-52"/>
              </a:rPr>
              <a:t>.).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дохід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нульовою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ставкою</a:t>
            </a:r>
            <a:r>
              <a:rPr lang="ru-RU" sz="1100" dirty="0">
                <a:latin typeface="e-Ukraine Light" pitchFamily="50" charset="-52"/>
              </a:rPr>
              <a:t> ПДФО </a:t>
            </a:r>
            <a:r>
              <a:rPr lang="ru-RU" sz="1100" dirty="0" err="1">
                <a:latin typeface="e-Ukraine Light" pitchFamily="50" charset="-52"/>
              </a:rPr>
              <a:t>включається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11 п. 2 </a:t>
            </a:r>
            <a:r>
              <a:rPr lang="ru-RU" sz="1100" dirty="0" err="1">
                <a:latin typeface="e-Ukraine Light" pitchFamily="50" charset="-52"/>
              </a:rPr>
              <a:t>розд</a:t>
            </a:r>
            <a:r>
              <a:rPr lang="ru-RU" sz="1100" dirty="0">
                <a:latin typeface="e-Ukraine Light" pitchFamily="50" charset="-52"/>
              </a:rPr>
              <a:t>. ІІІ </a:t>
            </a:r>
            <a:r>
              <a:rPr lang="ru-RU" sz="1100" dirty="0" err="1">
                <a:latin typeface="e-Ukraine Light" pitchFamily="50" charset="-52"/>
              </a:rPr>
              <a:t>Інструкції</a:t>
            </a:r>
            <a:r>
              <a:rPr lang="ru-RU" sz="1100" dirty="0">
                <a:latin typeface="e-Ukraine Light" pitchFamily="50" charset="-52"/>
              </a:rPr>
              <a:t> сума доходу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успадкованого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дарунок</a:t>
            </a:r>
            <a:r>
              <a:rPr lang="ru-RU" sz="1100" dirty="0">
                <a:latin typeface="e-Ukraine Light" pitchFamily="50" charset="-52"/>
              </a:rPr>
              <a:t> майна у межах,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розд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>
                <a:latin typeface="e-Ukraine Light" pitchFamily="50" charset="-52"/>
              </a:rPr>
              <a:t>ПКУ, </a:t>
            </a:r>
            <a:r>
              <a:rPr lang="ru-RU" sz="1100" dirty="0" err="1">
                <a:latin typeface="e-Ukraine Light" pitchFamily="50" charset="-52"/>
              </a:rPr>
              <a:t>розмір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визначається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ст. 174 </a:t>
            </a:r>
            <a:r>
              <a:rPr lang="ru-RU" sz="1100" dirty="0" err="1">
                <a:latin typeface="e-Ukraine Light" pitchFamily="50" charset="-52"/>
              </a:rPr>
              <a:t>розд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en-US" sz="1100" dirty="0">
                <a:latin typeface="e-Ukraine Light" pitchFamily="50" charset="-52"/>
              </a:rPr>
              <a:t>IV </a:t>
            </a:r>
            <a:r>
              <a:rPr lang="ru-RU" sz="1100" dirty="0">
                <a:latin typeface="e-Ukraine Light" pitchFamily="50" charset="-52"/>
              </a:rPr>
              <a:t>ПКУ, </a:t>
            </a:r>
            <a:r>
              <a:rPr lang="ru-RU" sz="1100" dirty="0" err="1">
                <a:latin typeface="e-Ukraine Light" pitchFamily="50" charset="-52"/>
              </a:rPr>
              <a:t>вказується</a:t>
            </a:r>
            <a:r>
              <a:rPr lang="ru-RU" sz="1100" dirty="0">
                <a:latin typeface="e-Ukraine Light" pitchFamily="50" charset="-52"/>
              </a:rPr>
              <a:t> у рядку 10.9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>
                <a:latin typeface="e-Ukraine Light" pitchFamily="50" charset="-52"/>
              </a:rPr>
              <a:t>, п. 179.2 ст. 179 ПКУ </a:t>
            </a:r>
            <a:r>
              <a:rPr lang="ru-RU" sz="1100" dirty="0" err="1">
                <a:latin typeface="e-Ukraine Light" pitchFamily="50" charset="-52"/>
              </a:rPr>
              <a:t>визначені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випадки</a:t>
            </a:r>
            <a:r>
              <a:rPr lang="ru-RU" sz="1100" dirty="0">
                <a:latin typeface="e-Ukraine Light" pitchFamily="50" charset="-52"/>
              </a:rPr>
              <a:t>, в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обов’язок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вважається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виконаним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Декларація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подається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uk-UA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1178</TotalTime>
  <Words>146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160</cp:revision>
  <dcterms:created xsi:type="dcterms:W3CDTF">2021-05-27T05:23:05Z</dcterms:created>
  <dcterms:modified xsi:type="dcterms:W3CDTF">2023-03-27T10:51:17Z</dcterms:modified>
</cp:coreProperties>
</file>