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00699" y="934580"/>
            <a:ext cx="3904548" cy="2062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застосовують</a:t>
            </a:r>
            <a:r>
              <a:rPr lang="ru-RU" sz="1600" b="1" dirty="0">
                <a:latin typeface="e-Ukraine Light" pitchFamily="50" charset="-52"/>
              </a:rPr>
              <a:t> РРО та/</a:t>
            </a:r>
            <a:r>
              <a:rPr lang="ru-RU" sz="1600" b="1" dirty="0" err="1">
                <a:latin typeface="e-Ukraine Light" pitchFamily="50" charset="-52"/>
              </a:rPr>
              <a:t>або</a:t>
            </a:r>
            <a:r>
              <a:rPr lang="ru-RU" sz="1600" b="1" dirty="0">
                <a:latin typeface="e-Ukraine Light" pitchFamily="50" charset="-52"/>
              </a:rPr>
              <a:t> ПРРО </a:t>
            </a:r>
            <a:r>
              <a:rPr lang="ru-RU" sz="1600" b="1" dirty="0" err="1">
                <a:latin typeface="e-Ukraine Light" pitchFamily="50" charset="-52"/>
              </a:rPr>
              <a:t>суб’єкти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господарювання</a:t>
            </a:r>
            <a:r>
              <a:rPr lang="ru-RU" sz="1600" b="1" dirty="0">
                <a:latin typeface="e-Ukraine Light" pitchFamily="50" charset="-52"/>
              </a:rPr>
              <a:t> при продажу </a:t>
            </a:r>
            <a:r>
              <a:rPr lang="ru-RU" sz="1600" b="1" dirty="0" err="1">
                <a:latin typeface="e-Ukraine Light" pitchFamily="50" charset="-52"/>
              </a:rPr>
              <a:t>кондитерських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виробів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морозива</a:t>
            </a:r>
            <a:r>
              <a:rPr lang="ru-RU" sz="1600" b="1" dirty="0">
                <a:latin typeface="e-Ukraine Light" pitchFamily="50" charset="-52"/>
              </a:rPr>
              <a:t>, </a:t>
            </a:r>
            <a:r>
              <a:rPr lang="ru-RU" sz="1600" b="1" dirty="0" err="1">
                <a:latin typeface="e-Ukraine Light" pitchFamily="50" charset="-52"/>
              </a:rPr>
              <a:t>сувенірів</a:t>
            </a:r>
            <a:r>
              <a:rPr lang="ru-RU" sz="1600" b="1" dirty="0">
                <a:latin typeface="e-Ukraine Light" pitchFamily="50" charset="-52"/>
              </a:rPr>
              <a:t>  з </a:t>
            </a:r>
            <a:r>
              <a:rPr lang="ru-RU" sz="1600" b="1" dirty="0" err="1">
                <a:latin typeface="e-Ukraine Light" pitchFamily="50" charset="-52"/>
              </a:rPr>
              <a:t>розносок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 dirty="0" err="1">
                <a:latin typeface="e-Ukraine Light" pitchFamily="50" charset="-52"/>
              </a:rPr>
              <a:t>ручних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візків</a:t>
            </a:r>
            <a:r>
              <a:rPr lang="ru-RU" sz="1600" b="1" dirty="0">
                <a:latin typeface="e-Ukraine Light" pitchFamily="50" charset="-52"/>
              </a:rPr>
              <a:t> у театрально-</a:t>
            </a:r>
            <a:r>
              <a:rPr lang="ru-RU" sz="1600" b="1" dirty="0" err="1">
                <a:latin typeface="e-Ukraine Light" pitchFamily="50" charset="-52"/>
              </a:rPr>
              <a:t>видовищних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 dirty="0" err="1">
                <a:latin typeface="e-Ukraine Light" pitchFamily="50" charset="-52"/>
              </a:rPr>
              <a:t>спортивних</a:t>
            </a:r>
            <a:r>
              <a:rPr lang="ru-RU" sz="1600" b="1" dirty="0">
                <a:latin typeface="e-Ukraine Light" pitchFamily="50" charset="-52"/>
              </a:rPr>
              <a:t> закладах?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71450" y="117828"/>
            <a:ext cx="4646293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00625" y="76200"/>
            <a:ext cx="4717437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5275" y="285753"/>
            <a:ext cx="4352923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05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Головне   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   ДПС   у  м.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 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постановою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Кабінету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Міністрів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23 </a:t>
            </a:r>
            <a:r>
              <a:rPr lang="ru-RU" sz="1100" dirty="0" err="1">
                <a:latin typeface="e-Ukraine Light" pitchFamily="50" charset="-52"/>
              </a:rPr>
              <a:t>серпня</a:t>
            </a:r>
            <a:r>
              <a:rPr lang="ru-RU" sz="1100" dirty="0">
                <a:latin typeface="e-Ukraine Light" pitchFamily="50" charset="-52"/>
              </a:rPr>
              <a:t> 2000 року № 1336 «Про </a:t>
            </a:r>
            <a:r>
              <a:rPr lang="ru-RU" sz="1100" dirty="0" err="1">
                <a:latin typeface="e-Ukraine Light" pitchFamily="50" charset="-52"/>
              </a:rPr>
              <a:t>забезпечення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реалізації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статті</a:t>
            </a:r>
            <a:r>
              <a:rPr lang="ru-RU" sz="1100" dirty="0">
                <a:latin typeface="e-Ukraine Light" pitchFamily="50" charset="-52"/>
              </a:rPr>
              <a:t> 10 Закону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«Про </a:t>
            </a:r>
            <a:r>
              <a:rPr lang="ru-RU" sz="1100" dirty="0" err="1">
                <a:latin typeface="e-Ukraine Light" pitchFamily="50" charset="-52"/>
              </a:rPr>
              <a:t>застосування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реєстраторів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сфері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громадського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харчування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» </a:t>
            </a:r>
            <a:r>
              <a:rPr lang="ru-RU" sz="1100" dirty="0" err="1">
                <a:latin typeface="e-Ukraine Light" pitchFamily="50" charset="-52"/>
              </a:rPr>
              <a:t>затверджено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Перелік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окремих</a:t>
            </a:r>
            <a:r>
              <a:rPr lang="ru-RU" sz="1100" dirty="0">
                <a:latin typeface="e-Ukraine Light" pitchFamily="50" charset="-52"/>
              </a:rPr>
              <a:t> форм та умов </a:t>
            </a:r>
            <a:r>
              <a:rPr lang="ru-RU" sz="1100" dirty="0" err="1">
                <a:latin typeface="e-Ukraine Light" pitchFamily="50" charset="-52"/>
              </a:rPr>
              <a:t>проведення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діяльності</a:t>
            </a:r>
            <a:r>
              <a:rPr lang="ru-RU" sz="1100" dirty="0">
                <a:latin typeface="e-Ukraine Light" pitchFamily="50" charset="-52"/>
              </a:rPr>
              <a:t> у </a:t>
            </a:r>
            <a:r>
              <a:rPr lang="ru-RU" sz="1100" dirty="0" err="1">
                <a:latin typeface="e-Ukraine Light" pitchFamily="50" charset="-52"/>
              </a:rPr>
              <a:t>сфері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торгівлі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громадського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харчування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яким</a:t>
            </a:r>
            <a:r>
              <a:rPr lang="ru-RU" sz="1100" dirty="0">
                <a:latin typeface="e-Ukraine Light" pitchFamily="50" charset="-52"/>
              </a:rPr>
              <a:t> дозволено </a:t>
            </a:r>
            <a:r>
              <a:rPr lang="ru-RU" sz="1100" dirty="0" err="1">
                <a:latin typeface="e-Ukraine Light" pitchFamily="50" charset="-52"/>
              </a:rPr>
              <a:t>проводити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без </a:t>
            </a:r>
            <a:r>
              <a:rPr lang="ru-RU" sz="1100" dirty="0" err="1">
                <a:latin typeface="e-Ukraine Light" pitchFamily="50" charset="-52"/>
              </a:rPr>
              <a:t>застосування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реєстраторів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програмних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реєстраторів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використанням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книжок</a:t>
            </a:r>
            <a:r>
              <a:rPr lang="ru-RU" sz="1100" dirty="0">
                <a:latin typeface="e-Ukraine Light" pitchFamily="50" charset="-52"/>
              </a:rPr>
              <a:t> та книг </a:t>
            </a:r>
            <a:r>
              <a:rPr lang="ru-RU" sz="1100" dirty="0" err="1">
                <a:latin typeface="e-Ukraine Light" pitchFamily="50" charset="-52"/>
              </a:rPr>
              <a:t>обліку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з п. 26 </a:t>
            </a:r>
            <a:r>
              <a:rPr lang="ru-RU" sz="1100" dirty="0" err="1">
                <a:latin typeface="e-Ukraine Light" pitchFamily="50" charset="-52"/>
              </a:rPr>
              <a:t>Переліку</a:t>
            </a:r>
            <a:r>
              <a:rPr lang="ru-RU" sz="1100" dirty="0">
                <a:latin typeface="e-Ukraine Light" pitchFamily="50" charset="-52"/>
              </a:rPr>
              <a:t> при продажу </a:t>
            </a:r>
            <a:r>
              <a:rPr lang="ru-RU" sz="1100" dirty="0" err="1">
                <a:latin typeface="e-Ukraine Light" pitchFamily="50" charset="-52"/>
              </a:rPr>
              <a:t>булочних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кондитерських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порційних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кулінарних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виробів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морозива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безалкогольних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напоїв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сувенірів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іграшок</a:t>
            </a:r>
            <a:r>
              <a:rPr lang="ru-RU" sz="1100" dirty="0">
                <a:latin typeface="e-Ukraine Light" pitchFamily="50" charset="-52"/>
              </a:rPr>
              <a:t> і </a:t>
            </a:r>
            <a:r>
              <a:rPr lang="ru-RU" sz="1100" dirty="0" err="1">
                <a:latin typeface="e-Ukraine Light" pitchFamily="50" charset="-52"/>
              </a:rPr>
              <a:t>надувних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кульок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розносок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ручних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візків</a:t>
            </a:r>
            <a:r>
              <a:rPr lang="ru-RU" sz="1100" dirty="0">
                <a:latin typeface="e-Ukraine Light" pitchFamily="50" charset="-52"/>
              </a:rPr>
              <a:t> у театрально-</a:t>
            </a:r>
            <a:r>
              <a:rPr lang="ru-RU" sz="1100" dirty="0" err="1">
                <a:latin typeface="e-Ukraine Light" pitchFamily="50" charset="-52"/>
              </a:rPr>
              <a:t>видовищних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спортивних</a:t>
            </a:r>
            <a:r>
              <a:rPr lang="ru-RU" sz="1100" dirty="0">
                <a:latin typeface="e-Ukraine Light" pitchFamily="50" charset="-52"/>
              </a:rPr>
              <a:t> закладах </a:t>
            </a:r>
            <a:r>
              <a:rPr lang="ru-RU" sz="1100" dirty="0" err="1">
                <a:latin typeface="e-Ukraine Light" pitchFamily="50" charset="-52"/>
              </a:rPr>
              <a:t>суб’єктам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 дозволено </a:t>
            </a:r>
            <a:r>
              <a:rPr lang="ru-RU" sz="1100" dirty="0" err="1">
                <a:latin typeface="e-Ukraine Light" pitchFamily="50" charset="-52"/>
              </a:rPr>
              <a:t>проводити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операції</a:t>
            </a:r>
            <a:r>
              <a:rPr lang="ru-RU" sz="1100" dirty="0">
                <a:latin typeface="e-Ukraine Light" pitchFamily="50" charset="-52"/>
              </a:rPr>
              <a:t> без </a:t>
            </a:r>
            <a:r>
              <a:rPr lang="ru-RU" sz="1100" dirty="0" err="1">
                <a:latin typeface="e-Ukraine Light" pitchFamily="50" charset="-52"/>
              </a:rPr>
              <a:t>застосування</a:t>
            </a:r>
            <a:r>
              <a:rPr lang="ru-RU" sz="1100" dirty="0">
                <a:latin typeface="e-Ukraine Light" pitchFamily="50" charset="-52"/>
              </a:rPr>
              <a:t> РРО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ПРРО з </a:t>
            </a:r>
            <a:r>
              <a:rPr lang="ru-RU" sz="1100" dirty="0" err="1">
                <a:latin typeface="e-Ukraine Light" pitchFamily="50" charset="-52"/>
              </a:rPr>
              <a:t>використанням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книжок</a:t>
            </a:r>
            <a:r>
              <a:rPr lang="ru-RU" sz="1100" dirty="0">
                <a:latin typeface="e-Ukraine Light" pitchFamily="50" charset="-52"/>
              </a:rPr>
              <a:t> та книг </a:t>
            </a:r>
            <a:r>
              <a:rPr lang="ru-RU" sz="1100" dirty="0" err="1">
                <a:latin typeface="e-Ukraine Light" pitchFamily="50" charset="-52"/>
              </a:rPr>
              <a:t>обліку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операцій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5" y="209549"/>
            <a:ext cx="4581526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	Пунктом </a:t>
            </a:r>
            <a:r>
              <a:rPr lang="ru-RU" sz="1200" dirty="0">
                <a:latin typeface="e-Ukraine Light" pitchFamily="50" charset="-52"/>
              </a:rPr>
              <a:t>2 Постанови № 1336 </a:t>
            </a:r>
            <a:r>
              <a:rPr lang="ru-RU" sz="1200" dirty="0" err="1">
                <a:latin typeface="e-Ukraine Light" pitchFamily="50" charset="-52"/>
              </a:rPr>
              <a:t>встановлено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для форм і умов </a:t>
            </a:r>
            <a:r>
              <a:rPr lang="ru-RU" sz="1200" dirty="0" err="1">
                <a:latin typeface="e-Ukraine Light" pitchFamily="50" charset="-52"/>
              </a:rPr>
              <a:t>проведення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діяльності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визначених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зокрема</a:t>
            </a:r>
            <a:r>
              <a:rPr lang="ru-RU" sz="1200" dirty="0">
                <a:latin typeface="e-Ukraine Light" pitchFamily="50" charset="-52"/>
              </a:rPr>
              <a:t>, у п. 26 </a:t>
            </a:r>
            <a:r>
              <a:rPr lang="ru-RU" sz="1200" dirty="0" err="1">
                <a:latin typeface="e-Ukraine Light" pitchFamily="50" charset="-52"/>
              </a:rPr>
              <a:t>Переліку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граничний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розмір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річного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обсягу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не </a:t>
            </a:r>
            <a:r>
              <a:rPr lang="ru-RU" sz="1200" dirty="0" err="1">
                <a:latin typeface="e-Ukraine Light" pitchFamily="50" charset="-52"/>
              </a:rPr>
              <a:t>встановлюється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>
                <a:latin typeface="e-Ukraine Light" pitchFamily="50" charset="-52"/>
              </a:rPr>
              <a:t>, при продажу </a:t>
            </a:r>
            <a:r>
              <a:rPr lang="ru-RU" sz="1200" dirty="0" err="1">
                <a:latin typeface="e-Ukraine Light" pitchFamily="50" charset="-52"/>
              </a:rPr>
              <a:t>булочних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кондитерських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порційних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кулінарних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виробів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морозива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безалкогольних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напоїв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сувенірів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іграшок</a:t>
            </a:r>
            <a:r>
              <a:rPr lang="ru-RU" sz="1200" dirty="0">
                <a:latin typeface="e-Ukraine Light" pitchFamily="50" charset="-52"/>
              </a:rPr>
              <a:t> і </a:t>
            </a:r>
            <a:r>
              <a:rPr lang="ru-RU" sz="1200" dirty="0" err="1">
                <a:latin typeface="e-Ukraine Light" pitchFamily="50" charset="-52"/>
              </a:rPr>
              <a:t>надувних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кульок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розносок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ручних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візків</a:t>
            </a:r>
            <a:r>
              <a:rPr lang="ru-RU" sz="1200" dirty="0">
                <a:latin typeface="e-Ukraine Light" pitchFamily="50" charset="-52"/>
              </a:rPr>
              <a:t> у театрально-</a:t>
            </a:r>
            <a:r>
              <a:rPr lang="ru-RU" sz="1200" dirty="0" err="1">
                <a:latin typeface="e-Ukraine Light" pitchFamily="50" charset="-52"/>
              </a:rPr>
              <a:t>видовищних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спортивних</a:t>
            </a:r>
            <a:r>
              <a:rPr lang="ru-RU" sz="1200" dirty="0">
                <a:latin typeface="e-Ukraine Light" pitchFamily="50" charset="-52"/>
              </a:rPr>
              <a:t> закладах </a:t>
            </a:r>
            <a:r>
              <a:rPr lang="ru-RU" sz="1200" dirty="0" err="1">
                <a:latin typeface="e-Ukraine Light" pitchFamily="50" charset="-52"/>
              </a:rPr>
              <a:t>суб’єктам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, у тому </a:t>
            </a:r>
            <a:r>
              <a:rPr lang="ru-RU" sz="1200" dirty="0" err="1">
                <a:latin typeface="e-Ukraine Light" pitchFamily="50" charset="-52"/>
              </a:rPr>
              <a:t>числі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фізичним</a:t>
            </a:r>
            <a:r>
              <a:rPr lang="ru-RU" sz="1200" dirty="0">
                <a:latin typeface="e-Ukraine Light" pitchFamily="50" charset="-52"/>
              </a:rPr>
              <a:t> особам – </a:t>
            </a:r>
            <a:r>
              <a:rPr lang="ru-RU" sz="1200" dirty="0" err="1">
                <a:latin typeface="e-Ukraine Light" pitchFamily="50" charset="-52"/>
              </a:rPr>
              <a:t>підприємцям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платникам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єдиного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другої</a:t>
            </a:r>
            <a:r>
              <a:rPr lang="ru-RU" sz="1200" dirty="0">
                <a:latin typeface="e-Ukraine Light" pitchFamily="50" charset="-52"/>
              </a:rPr>
              <a:t> – </a:t>
            </a:r>
            <a:r>
              <a:rPr lang="ru-RU" sz="1200" dirty="0" err="1">
                <a:latin typeface="e-Ukraine Light" pitchFamily="50" charset="-52"/>
              </a:rPr>
              <a:t>четвертої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групи</a:t>
            </a:r>
            <a:r>
              <a:rPr lang="ru-RU" sz="1200" dirty="0">
                <a:latin typeface="e-Ukraine Light" pitchFamily="50" charset="-52"/>
              </a:rPr>
              <a:t>, дозволено </a:t>
            </a:r>
            <a:r>
              <a:rPr lang="ru-RU" sz="1200" dirty="0" err="1">
                <a:latin typeface="e-Ukraine Light" pitchFamily="50" charset="-52"/>
              </a:rPr>
              <a:t>проводити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операції</a:t>
            </a:r>
            <a:r>
              <a:rPr lang="ru-RU" sz="1200" dirty="0">
                <a:latin typeface="e-Ukraine Light" pitchFamily="50" charset="-52"/>
              </a:rPr>
              <a:t> без </a:t>
            </a:r>
            <a:r>
              <a:rPr lang="ru-RU" sz="1200" dirty="0" err="1">
                <a:latin typeface="e-Ukraine Light" pitchFamily="50" charset="-52"/>
              </a:rPr>
              <a:t>застосування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реєстраторів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далі</a:t>
            </a:r>
            <a:r>
              <a:rPr lang="ru-RU" sz="1200" dirty="0">
                <a:latin typeface="e-Ukraine Light" pitchFamily="50" charset="-52"/>
              </a:rPr>
              <a:t> – РРО) та/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програмних</a:t>
            </a:r>
            <a:r>
              <a:rPr lang="ru-RU" sz="1200" dirty="0">
                <a:latin typeface="e-Ukraine Light" pitchFamily="50" charset="-52"/>
              </a:rPr>
              <a:t> РРО з </a:t>
            </a:r>
            <a:r>
              <a:rPr lang="ru-RU" sz="1200" dirty="0" err="1">
                <a:latin typeface="e-Ukraine Light" pitchFamily="50" charset="-52"/>
              </a:rPr>
              <a:t>використанням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книжок</a:t>
            </a:r>
            <a:r>
              <a:rPr lang="ru-RU" sz="1200" dirty="0">
                <a:latin typeface="e-Ukraine Light" pitchFamily="50" charset="-52"/>
              </a:rPr>
              <a:t> та книг </a:t>
            </a:r>
            <a:r>
              <a:rPr lang="ru-RU" sz="1200" dirty="0" err="1">
                <a:latin typeface="e-Ukraine Light" pitchFamily="50" charset="-52"/>
              </a:rPr>
              <a:t>обліку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незалежно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річного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обсягу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операцій</a:t>
            </a:r>
            <a:r>
              <a:rPr lang="ru-RU" sz="1200" dirty="0">
                <a:latin typeface="e-Ukraine Light" pitchFamily="50" charset="-52"/>
              </a:rPr>
              <a:t>. </a:t>
            </a:r>
            <a:endParaRPr lang="uk-UA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</TotalTime>
  <Words>129</Words>
  <Application>Microsoft Office PowerPoint</Application>
  <PresentationFormat>Лист A4 (210x297 мм)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163</cp:revision>
  <dcterms:created xsi:type="dcterms:W3CDTF">2021-05-27T05:23:05Z</dcterms:created>
  <dcterms:modified xsi:type="dcterms:W3CDTF">2023-03-27T10:57:28Z</dcterms:modified>
</cp:coreProperties>
</file>