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1416" y="-4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762013"/>
            <a:ext cx="3600000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>
                <a:latin typeface="e-Ukraine Light" pitchFamily="50" charset="-52"/>
              </a:rPr>
              <a:t>Періодичність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оновлення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інформації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щодо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облікових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даних</a:t>
            </a:r>
            <a:r>
              <a:rPr lang="ru-RU" sz="1400" b="1" dirty="0">
                <a:latin typeface="e-Ukraine Light" pitchFamily="50" charset="-52"/>
              </a:rPr>
              <a:t>, </a:t>
            </a:r>
            <a:r>
              <a:rPr lang="ru-RU" sz="1400" b="1" dirty="0" err="1">
                <a:latin typeface="e-Ukraine Light" pitchFamily="50" charset="-52"/>
              </a:rPr>
              <a:t>поданої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звітності</a:t>
            </a:r>
            <a:r>
              <a:rPr lang="ru-RU" sz="1400" b="1" dirty="0">
                <a:latin typeface="e-Ukraine Light" pitchFamily="50" charset="-52"/>
              </a:rPr>
              <a:t>, стану </a:t>
            </a:r>
            <a:r>
              <a:rPr lang="ru-RU" sz="1400" b="1" dirty="0" err="1">
                <a:latin typeface="e-Ukraine Light" pitchFamily="50" charset="-52"/>
              </a:rPr>
              <a:t>розрахунків</a:t>
            </a:r>
            <a:r>
              <a:rPr lang="ru-RU" sz="1400" b="1" dirty="0">
                <a:latin typeface="e-Ukraine Light" pitchFamily="50" charset="-52"/>
              </a:rPr>
              <a:t> з бюджетом, </a:t>
            </a:r>
            <a:r>
              <a:rPr lang="ru-RU" sz="1400" b="1" dirty="0" err="1">
                <a:latin typeface="e-Ukraine Light" pitchFamily="50" charset="-52"/>
              </a:rPr>
              <a:t>листів</a:t>
            </a:r>
            <a:r>
              <a:rPr lang="ru-RU" sz="1400" b="1" dirty="0">
                <a:latin typeface="e-Ukraine Light" pitchFamily="50" charset="-52"/>
              </a:rPr>
              <a:t>, </a:t>
            </a:r>
            <a:r>
              <a:rPr lang="ru-RU" sz="1400" b="1" dirty="0" err="1">
                <a:latin typeface="e-Ukraine Light" pitchFamily="50" charset="-52"/>
              </a:rPr>
              <a:t>запитів</a:t>
            </a:r>
            <a:r>
              <a:rPr lang="ru-RU" sz="1400" b="1" dirty="0">
                <a:latin typeface="e-Ukraine Light" pitchFamily="50" charset="-52"/>
              </a:rPr>
              <a:t>, </a:t>
            </a:r>
            <a:r>
              <a:rPr lang="ru-RU" sz="1400" b="1" dirty="0" err="1">
                <a:latin typeface="e-Ukraine Light" pitchFamily="50" charset="-52"/>
              </a:rPr>
              <a:t>реєстрації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податкових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накладних</a:t>
            </a:r>
            <a:r>
              <a:rPr lang="ru-RU" sz="1400" b="1" dirty="0">
                <a:latin typeface="e-Ukraine Light" pitchFamily="50" charset="-52"/>
              </a:rPr>
              <a:t> та </a:t>
            </a:r>
            <a:r>
              <a:rPr lang="ru-RU" sz="1400" b="1" dirty="0" err="1">
                <a:latin typeface="e-Ukraine Light" pitchFamily="50" charset="-52"/>
              </a:rPr>
              <a:t>інших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сервісів</a:t>
            </a:r>
            <a:r>
              <a:rPr lang="ru-RU" sz="1400" b="1" dirty="0">
                <a:latin typeface="e-Ukraine Light" pitchFamily="50" charset="-52"/>
              </a:rPr>
              <a:t> в </a:t>
            </a:r>
            <a:r>
              <a:rPr lang="ru-RU" sz="1400" b="1" dirty="0" err="1">
                <a:latin typeface="e-Ukraine Light" pitchFamily="50" charset="-52"/>
              </a:rPr>
              <a:t>приватній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частині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Електронного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кабінету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Березень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68578" y="117828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3716" y="129750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4643" y="208568"/>
            <a:ext cx="4393556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>
                <a:latin typeface="e-Ukraine Light" pitchFamily="50" charset="-52"/>
              </a:rPr>
              <a:t> Головне </a:t>
            </a:r>
            <a:r>
              <a:rPr lang="ru-RU" sz="1200" dirty="0" err="1">
                <a:latin typeface="e-Ukraine Light" pitchFamily="50" charset="-52"/>
              </a:rPr>
              <a:t>управління</a:t>
            </a:r>
            <a:r>
              <a:rPr lang="ru-RU" sz="1200" dirty="0">
                <a:latin typeface="e-Ukraine Light" pitchFamily="50" charset="-52"/>
              </a:rPr>
              <a:t> ДПС у м. </a:t>
            </a:r>
            <a:r>
              <a:rPr lang="ru-RU" sz="1200" dirty="0" err="1">
                <a:latin typeface="e-Ukraine Light" pitchFamily="50" charset="-52"/>
              </a:rPr>
              <a:t>Києві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інформує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Електронний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кабінет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забезпечує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можливість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реалізації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платниками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 прав та </a:t>
            </a:r>
            <a:r>
              <a:rPr lang="ru-RU" sz="1200" dirty="0" err="1">
                <a:latin typeface="e-Ukraine Light" pitchFamily="50" charset="-52"/>
              </a:rPr>
              <a:t>обов’язків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визначених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Податковим</a:t>
            </a:r>
            <a:r>
              <a:rPr lang="ru-RU" sz="1200" dirty="0">
                <a:latin typeface="e-Ukraine Light" pitchFamily="50" charset="-52"/>
              </a:rPr>
              <a:t> кодексом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02 </a:t>
            </a:r>
            <a:r>
              <a:rPr lang="ru-RU" sz="1200" dirty="0" err="1">
                <a:latin typeface="e-Ukraine Light" pitchFamily="50" charset="-52"/>
              </a:rPr>
              <a:t>грудня</a:t>
            </a:r>
            <a:r>
              <a:rPr lang="ru-RU" sz="1200" dirty="0">
                <a:latin typeface="e-Ukraine Light" pitchFamily="50" charset="-52"/>
              </a:rPr>
              <a:t> 2010 року № 2755-VI </a:t>
            </a:r>
            <a:r>
              <a:rPr lang="ru-RU" sz="1200" dirty="0" err="1">
                <a:latin typeface="e-Ukraine Light" pitchFamily="50" charset="-52"/>
              </a:rPr>
              <a:t>зі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змінами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доповненнями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іншими</a:t>
            </a:r>
            <a:r>
              <a:rPr lang="ru-RU" sz="1200" dirty="0">
                <a:latin typeface="e-Ukraine Light" pitchFamily="50" charset="-52"/>
              </a:rPr>
              <a:t> законами, контроль за </a:t>
            </a:r>
            <a:r>
              <a:rPr lang="ru-RU" sz="1200" dirty="0" err="1">
                <a:latin typeface="e-Ukraine Light" pitchFamily="50" charset="-52"/>
              </a:rPr>
              <a:t>дотриманням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яких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покладено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контролюючі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органи</a:t>
            </a:r>
            <a:r>
              <a:rPr lang="ru-RU" sz="1200" dirty="0">
                <a:latin typeface="e-Ukraine Light" pitchFamily="50" charset="-52"/>
              </a:rPr>
              <a:t>, та нормативно-</a:t>
            </a:r>
            <a:r>
              <a:rPr lang="ru-RU" sz="1200" dirty="0" err="1">
                <a:latin typeface="e-Ukraine Light" pitchFamily="50" charset="-52"/>
              </a:rPr>
              <a:t>правовими</a:t>
            </a:r>
            <a:r>
              <a:rPr lang="ru-RU" sz="1200" dirty="0">
                <a:latin typeface="e-Ukraine Light" pitchFamily="50" charset="-52"/>
              </a:rPr>
              <a:t> актами, </a:t>
            </a:r>
            <a:r>
              <a:rPr lang="ru-RU" sz="1200" dirty="0" err="1">
                <a:latin typeface="e-Ukraine Light" pitchFamily="50" charset="-52"/>
              </a:rPr>
              <a:t>прийнятими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підставі</a:t>
            </a:r>
            <a:r>
              <a:rPr lang="ru-RU" sz="1200" dirty="0">
                <a:latin typeface="e-Ukraine Light" pitchFamily="50" charset="-52"/>
              </a:rPr>
              <a:t> та на </a:t>
            </a:r>
            <a:r>
              <a:rPr lang="ru-RU" sz="1200" dirty="0" err="1">
                <a:latin typeface="e-Ukraine Light" pitchFamily="50" charset="-52"/>
              </a:rPr>
              <a:t>виконання</a:t>
            </a:r>
            <a:r>
              <a:rPr lang="ru-RU" sz="1200" dirty="0">
                <a:latin typeface="e-Ukraine Light" pitchFamily="50" charset="-52"/>
              </a:rPr>
              <a:t> ПКУ та </a:t>
            </a:r>
            <a:r>
              <a:rPr lang="ru-RU" sz="1200" dirty="0" err="1">
                <a:latin typeface="e-Ukraine Light" pitchFamily="50" charset="-52"/>
              </a:rPr>
              <a:t>інших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законів</a:t>
            </a:r>
            <a:r>
              <a:rPr lang="ru-RU" sz="1200" dirty="0">
                <a:latin typeface="e-Ukraine Light" pitchFamily="50" charset="-52"/>
              </a:rPr>
              <a:t>, контроль за </a:t>
            </a:r>
            <a:r>
              <a:rPr lang="ru-RU" sz="1200" dirty="0" err="1">
                <a:latin typeface="e-Ukraine Light" pitchFamily="50" charset="-52"/>
              </a:rPr>
              <a:t>дотриманням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яких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покладено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контролюючі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органи</a:t>
            </a:r>
            <a:r>
              <a:rPr lang="ru-RU" sz="1200" dirty="0">
                <a:latin typeface="e-Ukraine Light" pitchFamily="50" charset="-52"/>
              </a:rPr>
              <a:t>, в тому </a:t>
            </a:r>
            <a:r>
              <a:rPr lang="ru-RU" sz="1200" dirty="0" err="1">
                <a:latin typeface="e-Ukraine Light" pitchFamily="50" charset="-52"/>
              </a:rPr>
              <a:t>числі</a:t>
            </a:r>
            <a:r>
              <a:rPr lang="ru-RU" sz="1200" dirty="0">
                <a:latin typeface="e-Ukraine Light" pitchFamily="50" charset="-52"/>
              </a:rPr>
              <a:t>, шляхом</a:t>
            </a:r>
            <a:r>
              <a:rPr lang="ru-RU" sz="1200" dirty="0" smtClean="0">
                <a:latin typeface="e-Ukraine Light" pitchFamily="50" charset="-52"/>
              </a:rPr>
              <a:t>:</a:t>
            </a: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e-Ukraine Light" pitchFamily="50" charset="-52"/>
              </a:rPr>
              <a:t>перегляду </a:t>
            </a:r>
            <a:r>
              <a:rPr lang="ru-RU" sz="1200" dirty="0" err="1">
                <a:latin typeface="e-Ukraine Light" pitchFamily="50" charset="-52"/>
              </a:rPr>
              <a:t>інформації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платника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збирається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використовується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формується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контролюючими</a:t>
            </a:r>
            <a:r>
              <a:rPr lang="ru-RU" sz="1200" dirty="0">
                <a:latin typeface="e-Ukraine Light" pitchFamily="50" charset="-52"/>
              </a:rPr>
              <a:t> органами у </a:t>
            </a:r>
            <a:r>
              <a:rPr lang="ru-RU" sz="1200" dirty="0" err="1">
                <a:latin typeface="e-Ukraine Light" pitchFamily="50" charset="-52"/>
              </a:rPr>
              <a:t>зв’язку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обліком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адмініструванням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зборів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митних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платежів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єдиного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внеску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загальнообов’язкове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державне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соціальне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страхування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здійсненням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контролю, у тому </a:t>
            </a:r>
            <a:r>
              <a:rPr lang="ru-RU" sz="1200" dirty="0" err="1">
                <a:latin typeface="e-Ukraine Light" pitchFamily="50" charset="-52"/>
              </a:rPr>
              <a:t>числі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дані</a:t>
            </a:r>
            <a:r>
              <a:rPr lang="ru-RU" sz="1200" dirty="0">
                <a:latin typeface="e-Ukraine Light" pitchFamily="50" charset="-52"/>
              </a:rPr>
              <a:t> оперативного </a:t>
            </a:r>
            <a:r>
              <a:rPr lang="ru-RU" sz="1200" dirty="0" err="1">
                <a:latin typeface="e-Ukraine Light" pitchFamily="50" charset="-52"/>
              </a:rPr>
              <a:t>обліку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зборів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єдиного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внеску</a:t>
            </a:r>
            <a:r>
              <a:rPr lang="ru-RU" sz="1200" dirty="0">
                <a:latin typeface="e-Ukraine Light" pitchFamily="50" charset="-52"/>
              </a:rPr>
              <a:t> (у тому </a:t>
            </a:r>
            <a:r>
              <a:rPr lang="ru-RU" sz="1200" dirty="0" err="1">
                <a:latin typeface="e-Ukraine Light" pitchFamily="50" charset="-52"/>
              </a:rPr>
              <a:t>числі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дані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інтегрованих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карток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), </a:t>
            </a:r>
            <a:r>
              <a:rPr lang="ru-RU" sz="1200" dirty="0" err="1">
                <a:latin typeface="e-Ukraine Light" pitchFamily="50" charset="-52"/>
              </a:rPr>
              <a:t>дані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системи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електронного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адміністрування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додану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вартість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дані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системи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електронного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адміністрування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реалізації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пального</a:t>
            </a:r>
            <a:r>
              <a:rPr lang="ru-RU" sz="1200" dirty="0">
                <a:latin typeface="e-Ukraine Light" pitchFamily="50" charset="-52"/>
              </a:rPr>
              <a:t> та спирту </a:t>
            </a:r>
            <a:r>
              <a:rPr lang="ru-RU" sz="1200" dirty="0" err="1">
                <a:latin typeface="e-Ukraine Light" pitchFamily="50" charset="-52"/>
              </a:rPr>
              <a:t>етилового</a:t>
            </a:r>
            <a:r>
              <a:rPr lang="ru-RU" sz="1200" dirty="0">
                <a:latin typeface="e-Ukraine Light" pitchFamily="50" charset="-52"/>
              </a:rPr>
              <a:t>, а </a:t>
            </a:r>
            <a:r>
              <a:rPr lang="ru-RU" sz="1200" dirty="0" err="1">
                <a:latin typeface="e-Ukraine Light" pitchFamily="50" charset="-52"/>
              </a:rPr>
              <a:t>також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одержання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такої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інформації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вигляді</a:t>
            </a:r>
            <a:r>
              <a:rPr lang="ru-RU" sz="1200" dirty="0">
                <a:latin typeface="e-Ukraine Light" pitchFamily="50" charset="-52"/>
              </a:rPr>
              <a:t> документа, </a:t>
            </a:r>
            <a:r>
              <a:rPr lang="ru-RU" sz="1200" dirty="0" err="1">
                <a:latin typeface="e-Ukraine Light" pitchFamily="50" charset="-52"/>
              </a:rPr>
              <a:t>який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формується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автоматизовано</a:t>
            </a:r>
            <a:r>
              <a:rPr lang="ru-RU" sz="1200" dirty="0">
                <a:latin typeface="e-Ukraine Light" pitchFamily="50" charset="-52"/>
              </a:rPr>
              <a:t> шляхом </a:t>
            </a:r>
            <a:r>
              <a:rPr lang="ru-RU" sz="1200" dirty="0" err="1">
                <a:latin typeface="e-Ukraine Light" pitchFamily="50" charset="-52"/>
              </a:rPr>
              <a:t>вивантаження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відповідної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інформації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Електронного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кабінету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із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накладенням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кваліфікованого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електронного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підпису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посадової</a:t>
            </a:r>
            <a:r>
              <a:rPr lang="ru-RU" sz="1200" dirty="0">
                <a:latin typeface="e-Ukraine Light" pitchFamily="50" charset="-52"/>
              </a:rPr>
              <a:t> особи </a:t>
            </a:r>
            <a:r>
              <a:rPr lang="ru-RU" sz="1200" dirty="0" err="1">
                <a:latin typeface="e-Ukraine Light" pitchFamily="50" charset="-52"/>
              </a:rPr>
              <a:t>контролюючого</a:t>
            </a:r>
            <a:r>
              <a:rPr lang="ru-RU" sz="1200" dirty="0">
                <a:latin typeface="e-Ukraine Light" pitchFamily="50" charset="-52"/>
              </a:rPr>
              <a:t> органу та </a:t>
            </a:r>
            <a:r>
              <a:rPr lang="ru-RU" sz="1200" dirty="0" err="1">
                <a:latin typeface="e-Ukraine Light" pitchFamily="50" charset="-52"/>
              </a:rPr>
              <a:t>кваліфікованої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електронної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печатки</a:t>
            </a:r>
            <a:br>
              <a:rPr lang="ru-RU" sz="1200" dirty="0" smtClean="0">
                <a:latin typeface="e-Ukraine Light" pitchFamily="50" charset="-52"/>
              </a:rPr>
            </a:b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625" y="335712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65098" y="180974"/>
            <a:ext cx="4714875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</a:rPr>
              <a:t> </a:t>
            </a:r>
            <a:r>
              <a:rPr lang="uk-UA" sz="1200" dirty="0">
                <a:latin typeface="e-Ukraine Light" pitchFamily="50" charset="-52"/>
              </a:rPr>
              <a:t>контролюючого органу із застосуванням засобів кваліфікованого електронного підпису чи печатки, які мають вбудовані апаратно-програмні засоби, що забезпечують захист записаних на них даних від несанкціонованого доступу, від безпосереднього ознайомлення із значенням параметрів особистих ключів та їх копіювання (абзаци перший – другий </a:t>
            </a:r>
            <a:r>
              <a:rPr lang="uk-UA" sz="1200" dirty="0" smtClean="0">
                <a:latin typeface="e-Ukraine Light" pitchFamily="50" charset="-52"/>
              </a:rPr>
              <a:t/>
            </a:r>
            <a:br>
              <a:rPr lang="uk-UA" sz="1200" dirty="0" smtClean="0">
                <a:latin typeface="e-Ukraine Light" pitchFamily="50" charset="-52"/>
              </a:rPr>
            </a:br>
            <a:r>
              <a:rPr lang="uk-UA" sz="1200" dirty="0" smtClean="0">
                <a:latin typeface="e-Ukraine Light" pitchFamily="50" charset="-52"/>
              </a:rPr>
              <a:t>п</a:t>
            </a:r>
            <a:r>
              <a:rPr lang="uk-UA" sz="1200" dirty="0">
                <a:latin typeface="e-Ukraine Light" pitchFamily="50" charset="-52"/>
              </a:rPr>
              <a:t>. 42 прим. 1.2 ст. 42 прим. 1 ПКУ). </a:t>
            </a:r>
          </a:p>
          <a:p>
            <a:pPr algn="just"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</a:rPr>
              <a:t>	Електронний </a:t>
            </a:r>
            <a:r>
              <a:rPr lang="uk-UA" sz="1200" dirty="0">
                <a:latin typeface="e-Ukraine Light" pitchFamily="50" charset="-52"/>
              </a:rPr>
              <a:t>кабінет створюється та функціонує за такими принципами, як повнота функціоналу – наявності такого інтерфейсу електронного сервісу, який забезпечує можливість реалізації прав та обов’язків платника податків, отримання документів, передбачених законодавством, та інформації, що стосується такого платника податків, онлайн (через Інтернет у режимі реального часу) або через програмний інтерфейс (АРІ), іншими засобами інформаційних, телекомунікаційних, інформаційно-телекомунікаційних систем (абзаци перший і сьомий п. 42 прим. 1.1 ст. 42 прим. 1 ПКУ</a:t>
            </a:r>
            <a:r>
              <a:rPr lang="uk-UA" sz="1200" dirty="0" smtClean="0">
                <a:latin typeface="e-Ukraine Light" pitchFamily="50" charset="-52"/>
              </a:rPr>
              <a:t>).</a:t>
            </a:r>
            <a:endParaRPr lang="uk-UA" sz="1200" dirty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</a:rPr>
              <a:t>	Відповідно </a:t>
            </a:r>
            <a:r>
              <a:rPr lang="uk-UA" sz="1200" dirty="0">
                <a:latin typeface="e-Ukraine Light" pitchFamily="50" charset="-52"/>
              </a:rPr>
              <a:t>до п. 3 </a:t>
            </a:r>
            <a:r>
              <a:rPr lang="uk-UA" sz="1200" dirty="0" err="1">
                <a:latin typeface="e-Ukraine Light" pitchFamily="50" charset="-52"/>
              </a:rPr>
              <a:t>розд</a:t>
            </a:r>
            <a:r>
              <a:rPr lang="uk-UA" sz="1200" dirty="0">
                <a:latin typeface="e-Ukraine Light" pitchFamily="50" charset="-52"/>
              </a:rPr>
              <a:t>. ІІ Порядку функціонування Електронного кабінету, затвердженого наказом Міністерства фінансів України від 14 липня 2017 року № 637 зі змінами та доповненнями, Електронний кабінет в процесі функціонування взаємодіє з іншими інформаційно-телекомунікаційними системами ДПС</a:t>
            </a:r>
            <a:r>
              <a:rPr lang="uk-UA" sz="1200" dirty="0" smtClean="0">
                <a:latin typeface="e-Ukraine Light" pitchFamily="50" charset="-52"/>
              </a:rPr>
              <a:t>.</a:t>
            </a:r>
            <a:endParaRPr lang="uk-UA" sz="1200" dirty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</a:rPr>
              <a:t>	Отже</a:t>
            </a:r>
            <a:r>
              <a:rPr lang="uk-UA" sz="1200" dirty="0">
                <a:latin typeface="e-Ukraine Light" pitchFamily="50" charset="-52"/>
              </a:rPr>
              <a:t>, в приватній частині Електронного кабінету інформація щодо облікових даних, поданої звітності, стану розрахунків з бюджетом, листів, запитів, реєстрації податкових накладних та інших сервісів оновлюється в режимі реального часу. </a:t>
            </a:r>
            <a:endParaRPr lang="uk-UA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1177</TotalTime>
  <Words>177</Words>
  <Application>Microsoft Office PowerPoint</Application>
  <PresentationFormat>Лист A4 (210x297 мм)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160</cp:revision>
  <dcterms:created xsi:type="dcterms:W3CDTF">2021-05-27T05:23:05Z</dcterms:created>
  <dcterms:modified xsi:type="dcterms:W3CDTF">2023-03-28T08:02:16Z</dcterms:modified>
</cp:coreProperties>
</file>