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726" y="79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07.04.2023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07.04.2023</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114300"/>
            <a:ext cx="4763453" cy="67437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667123" y="1069789"/>
            <a:ext cx="3600000"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200" b="1" dirty="0">
                <a:latin typeface="e-Ukraine Head Light" pitchFamily="50" charset="-52"/>
              </a:rPr>
              <a:t>Яким чином заповнюється «Призначення платежу» платіжної інструкції  відповідно до міжнародного стандарту ISO 20022 під час сплати податків, зборів, платежів та єдиного внеску на загальнообов’язкове державне соціальне страхування на </a:t>
            </a:r>
            <a:r>
              <a:rPr lang="uk-UA" sz="1200" b="1">
                <a:latin typeface="e-Ukraine Head Light" pitchFamily="50" charset="-52"/>
              </a:rPr>
              <a:t>єдиний </a:t>
            </a:r>
            <a:r>
              <a:rPr lang="uk-UA" sz="1200" b="1" smtClean="0">
                <a:latin typeface="e-Ukraine Head Light" pitchFamily="50" charset="-52"/>
              </a:rPr>
              <a:t>рахунок?</a:t>
            </a:r>
            <a:endParaRPr lang="ru-RU" sz="1200" dirty="0">
              <a:latin typeface="e-Ukraine Head Light" pitchFamily="50" charset="-52"/>
            </a:endParaRPr>
          </a:p>
        </p:txBody>
      </p:sp>
      <p:sp>
        <p:nvSpPr>
          <p:cNvPr id="20" name="Rectangle 1"/>
          <p:cNvSpPr>
            <a:spLocks noChangeArrowheads="1"/>
          </p:cNvSpPr>
          <p:nvPr/>
        </p:nvSpPr>
        <p:spPr bwMode="auto">
          <a:xfrm>
            <a:off x="5048250" y="6461285"/>
            <a:ext cx="1104899"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Квітень 2023</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171450" y="104775"/>
            <a:ext cx="4646293" cy="6781800"/>
            <a:chOff x="83820" y="68581"/>
            <a:chExt cx="4694139"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4940379" y="134838"/>
            <a:ext cx="4806790" cy="6751737"/>
            <a:chOff x="83820" y="98644"/>
            <a:chExt cx="4793934" cy="6751737"/>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98644"/>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171449" y="138500"/>
            <a:ext cx="4667249" cy="6078587"/>
          </a:xfrm>
          <a:prstGeom prst="rect">
            <a:avLst/>
          </a:prstGeom>
        </p:spPr>
        <p:txBody>
          <a:bodyPr wrap="square">
            <a:spAutoFit/>
          </a:bodyPr>
          <a:lstStyle/>
          <a:p>
            <a:pPr algn="just"/>
            <a:r>
              <a:rPr lang="en-US" sz="900" dirty="0" smtClean="0">
                <a:latin typeface="e-Ukraine Light" pitchFamily="50" charset="-52"/>
              </a:rPr>
              <a:t>	</a:t>
            </a:r>
            <a:r>
              <a:rPr lang="uk-UA" sz="900" dirty="0">
                <a:latin typeface="e-Ukraine Light" pitchFamily="50" charset="-52"/>
              </a:rPr>
              <a:t>Головне управління ДПС у м. Києві повідомляє, що на виконання вимог Закону України від 30 червня </a:t>
            </a:r>
            <a:r>
              <a:rPr lang="uk-UA" sz="900" dirty="0" smtClean="0">
                <a:latin typeface="e-Ukraine Light" pitchFamily="50" charset="-52"/>
              </a:rPr>
              <a:t>202</a:t>
            </a:r>
            <a:r>
              <a:rPr lang="en-US" sz="900" dirty="0" smtClean="0">
                <a:latin typeface="e-Ukraine Light" pitchFamily="50" charset="-52"/>
              </a:rPr>
              <a:t>1</a:t>
            </a:r>
            <a:r>
              <a:rPr lang="uk-UA" sz="900" dirty="0" smtClean="0">
                <a:latin typeface="e-Ukraine Light" pitchFamily="50" charset="-52"/>
              </a:rPr>
              <a:t> </a:t>
            </a:r>
            <a:r>
              <a:rPr lang="uk-UA" sz="900" dirty="0">
                <a:latin typeface="e-Ukraine Light" pitchFamily="50" charset="-52"/>
              </a:rPr>
              <a:t>року № 1591-ІХ «Про платіжні послуги» Правлінням національного банку України прийнята постанова від 16 вересня 2021 року № 93 «Про запровадження міжнародного стандарту </a:t>
            </a:r>
            <a:r>
              <a:rPr lang="en-US" sz="900" dirty="0">
                <a:latin typeface="e-Ukraine Light" pitchFamily="50" charset="-52"/>
              </a:rPr>
              <a:t>ISO 20022 </a:t>
            </a:r>
            <a:r>
              <a:rPr lang="uk-UA" sz="900" dirty="0">
                <a:latin typeface="e-Ukraine Light" pitchFamily="50" charset="-52"/>
              </a:rPr>
              <a:t>у платіжній інфраструктурі України», згідно з якою в рамках реалізації проекту Національного банку України «Розвиток платіжної інфраструктури України» з 01 квітня 2023 року запроваджено у платіжній інфраструктурі України міжнародний стандарт </a:t>
            </a:r>
            <a:r>
              <a:rPr lang="en-US" sz="900" dirty="0">
                <a:latin typeface="e-Ukraine Light" pitchFamily="50" charset="-52"/>
              </a:rPr>
              <a:t>ISO 20022.</a:t>
            </a:r>
          </a:p>
          <a:p>
            <a:pPr algn="just"/>
            <a:r>
              <a:rPr lang="uk-UA" sz="900" dirty="0">
                <a:latin typeface="e-Ukraine Light" pitchFamily="50" charset="-52"/>
              </a:rPr>
              <a:t>Вимоги заповнення «Призначення платежу» платіжної інструкції відповідно до міжнародного стандарту </a:t>
            </a:r>
            <a:r>
              <a:rPr lang="en-US" sz="900" dirty="0">
                <a:latin typeface="e-Ukraine Light" pitchFamily="50" charset="-52"/>
              </a:rPr>
              <a:t>ISO 20022 </a:t>
            </a:r>
            <a:r>
              <a:rPr lang="uk-UA" sz="900" dirty="0">
                <a:latin typeface="e-Ukraine Light" pitchFamily="50" charset="-52"/>
              </a:rPr>
              <a:t>під час сплати податків, зборів, платежів та єдиного внеску на загальнообов’язкове державне соціальне страхування на єдиний рахунок визначено Порядком заповнення реквізиту «Призначення платежу» платіжної інструкції під час сплати (стягнення) податків, зборів, митних, інших платежів, єдиного внеску на загальнообов’язкове державне соціальне страхування, внесення авансових платежів (</a:t>
            </a:r>
            <a:r>
              <a:rPr lang="uk-UA" sz="900" dirty="0" err="1">
                <a:latin typeface="e-Ukraine Light" pitchFamily="50" charset="-52"/>
              </a:rPr>
              <a:t>предоплати</a:t>
            </a:r>
            <a:r>
              <a:rPr lang="uk-UA" sz="900" dirty="0">
                <a:latin typeface="e-Ukraine Light" pitchFamily="50" charset="-52"/>
              </a:rPr>
              <a:t>), грошової застави, а також у разі їх повернення, затвердженим наказом Міністерства фінансів України від 22 березня 2023 року № 148.</a:t>
            </a:r>
          </a:p>
          <a:p>
            <a:pPr algn="just"/>
            <a:r>
              <a:rPr lang="uk-UA" sz="900" dirty="0">
                <a:latin typeface="e-Ukraine Light" pitchFamily="50" charset="-52"/>
              </a:rPr>
              <a:t>	Так, відповідно до розділу ІІ Порядку № 148 обов’язковим реквізитом платіжної інструкції є реквізит «Призначення платежу», під час заповнення якого для платника у разі сплати податків, зборів, платежів, єдиного внеску, внесення авансових платежів (передоплати) на єдиний рахунок передбачено поля встановленого формату:</a:t>
            </a:r>
          </a:p>
          <a:p>
            <a:pPr algn="just"/>
            <a:r>
              <a:rPr lang="uk-UA" sz="900" dirty="0">
                <a:latin typeface="e-Ukraine Light" pitchFamily="50" charset="-52"/>
              </a:rPr>
              <a:t>«Додаткова інформація запису»;</a:t>
            </a:r>
          </a:p>
          <a:p>
            <a:pPr algn="just"/>
            <a:r>
              <a:rPr lang="uk-UA" sz="900" dirty="0">
                <a:latin typeface="e-Ukraine Light" pitchFamily="50" charset="-52"/>
              </a:rPr>
              <a:t>«Номер рахунку» (у разі сплати на єдиний рахунок, відкритий у Казначействі на ім’я ДПС);</a:t>
            </a:r>
          </a:p>
          <a:p>
            <a:pPr algn="just"/>
            <a:r>
              <a:rPr lang="uk-UA" sz="900" dirty="0">
                <a:latin typeface="e-Ukraine Light" pitchFamily="50" charset="-52"/>
              </a:rPr>
              <a:t>«Сума податку» (у разі сплати на єдиний рахунок, відкритий у Казначействі на ім’я ДПС);</a:t>
            </a:r>
          </a:p>
          <a:p>
            <a:pPr algn="just"/>
            <a:r>
              <a:rPr lang="uk-UA" sz="900" dirty="0">
                <a:latin typeface="e-Ukraine Light" pitchFamily="50" charset="-52"/>
              </a:rPr>
              <a:t>«Інформація про податкове повідомлення (рішення)» (у разі сплати на єдиний рахунок, відкритий у Казначействі на ім’я ДПС).</a:t>
            </a:r>
          </a:p>
          <a:p>
            <a:pPr algn="just"/>
            <a:r>
              <a:rPr lang="uk-UA" sz="900" dirty="0">
                <a:latin typeface="e-Ukraine Light" pitchFamily="50" charset="-52"/>
              </a:rPr>
              <a:t>При сплаті коштів на єдиний рахунок, відкритий у Казначействі на ім’я ДПС, платник у реквізиті «Призначення платежу» платіжної інструкції може:</a:t>
            </a:r>
          </a:p>
          <a:p>
            <a:pPr algn="just"/>
            <a:r>
              <a:rPr lang="uk-UA" sz="900" dirty="0">
                <a:latin typeface="e-Ukraine Light" pitchFamily="50" charset="-52"/>
              </a:rPr>
              <a:t>1) не визначати напрям/напрями спрямування коштів з єдиного рахунка на бюджетні/небюджетні рахунки.</a:t>
            </a:r>
          </a:p>
          <a:p>
            <a:pPr algn="just"/>
            <a:r>
              <a:rPr lang="uk-UA" sz="900" dirty="0">
                <a:latin typeface="e-Ukraine Light" pitchFamily="50" charset="-52"/>
              </a:rPr>
              <a:t> </a:t>
            </a:r>
            <a:r>
              <a:rPr lang="uk-UA" sz="900" dirty="0" smtClean="0">
                <a:latin typeface="e-Ukraine Light" pitchFamily="50" charset="-52"/>
              </a:rPr>
              <a:t>	У </a:t>
            </a:r>
            <a:r>
              <a:rPr lang="uk-UA" sz="900" dirty="0">
                <a:latin typeface="e-Ukraine Light" pitchFamily="50" charset="-52"/>
              </a:rPr>
              <a:t>такому випадку платник у реквізиті «Призначення платежу» платіжної інструкції заповнює тільки поле «Додаткова інформація запису» з інформацією щодо переказу коштів у довільній формі. </a:t>
            </a:r>
          </a:p>
          <a:p>
            <a:pPr algn="just"/>
            <a:r>
              <a:rPr lang="uk-UA" sz="900" dirty="0" smtClean="0">
                <a:latin typeface="e-Ukraine Light" pitchFamily="50" charset="-52"/>
              </a:rPr>
              <a:t>	Використовуючи </a:t>
            </a:r>
            <a:r>
              <a:rPr lang="uk-UA" sz="900" dirty="0">
                <a:latin typeface="e-Ukraine Light" pitchFamily="50" charset="-52"/>
              </a:rPr>
              <a:t>засоби електронного кабінету, платник може: </a:t>
            </a:r>
          </a:p>
          <a:p>
            <a:pPr algn="just"/>
            <a:r>
              <a:rPr lang="uk-UA" sz="900" dirty="0" smtClean="0">
                <a:latin typeface="e-Ukraine Light" pitchFamily="50" charset="-52"/>
              </a:rPr>
              <a:t>	визначити </a:t>
            </a:r>
            <a:r>
              <a:rPr lang="uk-UA" sz="900" dirty="0">
                <a:latin typeface="e-Ukraine Light" pitchFamily="50" charset="-52"/>
              </a:rPr>
              <a:t>напрям/напрями спрямування коштів з єдиного рахунка на бюджетні/небюджетні рахунки;</a:t>
            </a:r>
          </a:p>
          <a:p>
            <a:pPr algn="just"/>
            <a:r>
              <a:rPr lang="uk-UA" sz="900" dirty="0" smtClean="0">
                <a:latin typeface="e-Ukraine Light" pitchFamily="50" charset="-52"/>
              </a:rPr>
              <a:t>	не </a:t>
            </a:r>
            <a:r>
              <a:rPr lang="uk-UA" sz="900" dirty="0">
                <a:latin typeface="e-Ukraine Light" pitchFamily="50" charset="-52"/>
              </a:rPr>
              <a:t>визначати напрям/напрями спрямування коштів з </a:t>
            </a:r>
            <a:r>
              <a:rPr lang="uk-UA" sz="900" dirty="0" smtClean="0">
                <a:latin typeface="e-Ukraine Light" pitchFamily="50" charset="-52"/>
              </a:rPr>
              <a:t>єдиного</a:t>
            </a:r>
            <a:endParaRPr lang="uk-UA" sz="800" dirty="0" smtClean="0">
              <a:latin typeface="e-Ukraine Light" pitchFamily="50" charset="-52"/>
            </a:endParaRPr>
          </a:p>
          <a:p>
            <a:pPr algn="just">
              <a:lnSpc>
                <a:spcPct val="150000"/>
              </a:lnSpc>
              <a:spcAft>
                <a:spcPts val="600"/>
              </a:spcAft>
            </a:pPr>
            <a:r>
              <a:rPr lang="ru-RU" sz="800" dirty="0" smtClean="0">
                <a:latin typeface="e-Ukraine Light" pitchFamily="50" charset="-52"/>
              </a:rPr>
              <a:t> </a:t>
            </a:r>
          </a:p>
          <a:p>
            <a:pPr algn="just">
              <a:lnSpc>
                <a:spcPct val="150000"/>
              </a:lnSpc>
            </a:pPr>
            <a:r>
              <a:rPr lang="ru-RU" sz="800" dirty="0" smtClean="0">
                <a:latin typeface="e-Ukraine Light" pitchFamily="50" charset="-52"/>
              </a:rPr>
              <a:t> </a:t>
            </a:r>
            <a:endParaRPr lang="ru-RU" sz="800" dirty="0">
              <a:latin typeface="e-Ukraine Light" pitchFamily="50" charset="-52"/>
            </a:endParaRP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smtClean="0">
              <a:latin typeface="e-Ukraine" pitchFamily="2" charset="-52"/>
            </a:endParaRPr>
          </a:p>
        </p:txBody>
      </p:sp>
      <p:sp>
        <p:nvSpPr>
          <p:cNvPr id="16" name="Прямоугольник 15"/>
          <p:cNvSpPr/>
          <p:nvPr/>
        </p:nvSpPr>
        <p:spPr>
          <a:xfrm>
            <a:off x="5000625" y="335712"/>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09549" y="0"/>
            <a:ext cx="4572000" cy="307777"/>
          </a:xfrm>
          <a:prstGeom prst="rect">
            <a:avLst/>
          </a:prstGeom>
        </p:spPr>
        <p:txBody>
          <a:bodyPr wrap="square">
            <a:spAutoFit/>
          </a:bodyPr>
          <a:lstStyle/>
          <a:p>
            <a:pPr algn="just"/>
            <a:r>
              <a:rPr lang="uk-UA" sz="1400" dirty="0" smtClean="0">
                <a:latin typeface="e-Ukraine Light" pitchFamily="50" charset="-52"/>
              </a:rPr>
              <a:t>	</a:t>
            </a:r>
            <a:endParaRPr lang="uk-UA" dirty="0"/>
          </a:p>
        </p:txBody>
      </p:sp>
      <p:sp>
        <p:nvSpPr>
          <p:cNvPr id="17" name="Прямоугольник 16"/>
          <p:cNvSpPr/>
          <p:nvPr/>
        </p:nvSpPr>
        <p:spPr>
          <a:xfrm>
            <a:off x="5019674" y="266700"/>
            <a:ext cx="4714875" cy="307777"/>
          </a:xfrm>
          <a:prstGeom prst="rect">
            <a:avLst/>
          </a:prstGeom>
        </p:spPr>
        <p:txBody>
          <a:bodyPr wrap="square">
            <a:spAutoFit/>
          </a:bodyPr>
          <a:lstStyle/>
          <a:p>
            <a:pPr algn="just">
              <a:spcAft>
                <a:spcPts val="600"/>
              </a:spcAft>
            </a:pPr>
            <a:r>
              <a:rPr lang="en-US" sz="1400" dirty="0" smtClean="0">
                <a:latin typeface="e-Ukraine Light" pitchFamily="50" charset="-52"/>
              </a:rPr>
              <a:t>  </a:t>
            </a:r>
            <a:r>
              <a:rPr lang="uk-UA" sz="1400" dirty="0" smtClean="0">
                <a:latin typeface="e-Ukraine Light" pitchFamily="50" charset="-52"/>
              </a:rPr>
              <a:t>   </a:t>
            </a:r>
            <a:endParaRPr lang="uk-UA" sz="1400" dirty="0">
              <a:latin typeface="e-Ukraine Light" pitchFamily="50" charset="-52"/>
            </a:endParaRPr>
          </a:p>
        </p:txBody>
      </p:sp>
      <p:graphicFrame>
        <p:nvGraphicFramePr>
          <p:cNvPr id="21" name="Таблица 20"/>
          <p:cNvGraphicFramePr>
            <a:graphicFrameLocks noGrp="1"/>
          </p:cNvGraphicFramePr>
          <p:nvPr>
            <p:extLst>
              <p:ext uri="{D42A27DB-BD31-4B8C-83A1-F6EECF244321}">
                <p14:modId xmlns="" xmlns:p14="http://schemas.microsoft.com/office/powerpoint/2010/main" val="3940692131"/>
              </p:ext>
            </p:extLst>
          </p:nvPr>
        </p:nvGraphicFramePr>
        <p:xfrm>
          <a:off x="5257800" y="3590925"/>
          <a:ext cx="4404052" cy="2553882"/>
        </p:xfrm>
        <a:graphic>
          <a:graphicData uri="http://schemas.openxmlformats.org/drawingml/2006/table">
            <a:tbl>
              <a:tblPr firstRow="1" firstCol="1" bandRow="1"/>
              <a:tblGrid>
                <a:gridCol w="495300"/>
                <a:gridCol w="1043853"/>
                <a:gridCol w="801605"/>
                <a:gridCol w="535792"/>
                <a:gridCol w="733425"/>
                <a:gridCol w="794077"/>
              </a:tblGrid>
              <a:tr h="80732">
                <a:tc rowSpan="2">
                  <a:txBody>
                    <a:bodyPr/>
                    <a:lstStyle/>
                    <a:p>
                      <a:pPr marL="71755" marR="71755" algn="just">
                        <a:spcBef>
                          <a:spcPts val="500"/>
                        </a:spcBef>
                        <a:spcAft>
                          <a:spcPts val="500"/>
                        </a:spcAft>
                      </a:pPr>
                      <a:r>
                        <a:rPr lang="ru-RU" sz="600" b="1" dirty="0">
                          <a:effectLst/>
                          <a:latin typeface="e-Ukraine Head Light" pitchFamily="50" charset="-52"/>
                          <a:ea typeface="Times New Roman"/>
                        </a:rPr>
                        <a:t>№ прикладу</a:t>
                      </a:r>
                      <a:endParaRPr lang="ru-RU" sz="600" dirty="0">
                        <a:effectLst/>
                        <a:latin typeface="e-Ukraine Head Light" pitchFamily="50" charset="-52"/>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r>
                        <a:rPr lang="ru-RU" sz="600" b="1" dirty="0" err="1">
                          <a:effectLst/>
                          <a:latin typeface="e-Ukraine Head Light" pitchFamily="50" charset="-52"/>
                          <a:ea typeface="Times New Roman"/>
                        </a:rPr>
                        <a:t>Напрям</a:t>
                      </a:r>
                      <a:r>
                        <a:rPr lang="ru-RU" sz="600" b="1" dirty="0">
                          <a:effectLst/>
                          <a:latin typeface="e-Ukraine Head Light" pitchFamily="50" charset="-52"/>
                          <a:ea typeface="Times New Roman"/>
                        </a:rPr>
                        <a:t> </a:t>
                      </a:r>
                      <a:r>
                        <a:rPr lang="ru-RU" sz="600" b="1" dirty="0" err="1">
                          <a:effectLst/>
                          <a:latin typeface="e-Ukraine Head Light" pitchFamily="50" charset="-52"/>
                          <a:ea typeface="Times New Roman"/>
                        </a:rPr>
                        <a:t>сплати</a:t>
                      </a:r>
                      <a:endParaRPr lang="ru-RU" sz="600" dirty="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ru-RU" sz="600" b="1">
                          <a:effectLst/>
                          <a:latin typeface="e-Ukraine Head Light" pitchFamily="50" charset="-52"/>
                          <a:ea typeface="Times New Roman"/>
                        </a:rPr>
                        <a:t>Реквізит «Призначення платежу»</a:t>
                      </a:r>
                      <a:endParaRPr lang="ru-RU" sz="60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r>
              <a:tr h="731037">
                <a:tc vMerge="1">
                  <a:txBody>
                    <a:bodyPr/>
                    <a:lstStyle/>
                    <a:p>
                      <a:endParaRPr lang="uk-UA"/>
                    </a:p>
                  </a:txBody>
                  <a:tcPr/>
                </a:tc>
                <a:tc vMerge="1">
                  <a:txBody>
                    <a:bodyPr/>
                    <a:lstStyle/>
                    <a:p>
                      <a:endParaRPr lang="uk-UA"/>
                    </a:p>
                  </a:txBody>
                  <a:tcPr/>
                </a:tc>
                <a:tc>
                  <a:txBody>
                    <a:bodyPr/>
                    <a:lstStyle/>
                    <a:p>
                      <a:pPr algn="ctr">
                        <a:spcAft>
                          <a:spcPts val="0"/>
                        </a:spcAft>
                      </a:pPr>
                      <a:r>
                        <a:rPr lang="ru-RU" sz="600" b="1">
                          <a:effectLst/>
                          <a:latin typeface="e-Ukraine Head Light" pitchFamily="50" charset="-52"/>
                          <a:ea typeface="Times New Roman"/>
                        </a:rPr>
                        <a:t>Номер рахунку</a:t>
                      </a:r>
                      <a:endParaRPr lang="ru-RU" sz="60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600" b="1" dirty="0">
                          <a:effectLst/>
                          <a:latin typeface="e-Ukraine Head Light" pitchFamily="50" charset="-52"/>
                          <a:ea typeface="Times New Roman"/>
                        </a:rPr>
                        <a:t>Сума </a:t>
                      </a:r>
                      <a:r>
                        <a:rPr lang="ru-RU" sz="600" b="1" dirty="0" err="1">
                          <a:effectLst/>
                          <a:latin typeface="e-Ukraine Head Light" pitchFamily="50" charset="-52"/>
                          <a:ea typeface="Times New Roman"/>
                        </a:rPr>
                        <a:t>податку</a:t>
                      </a:r>
                      <a:endParaRPr lang="ru-RU" sz="600" dirty="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700" b="1" dirty="0" err="1">
                          <a:effectLst/>
                          <a:latin typeface="e-Ukraine Head Light" pitchFamily="50" charset="-52"/>
                          <a:ea typeface="Times New Roman"/>
                        </a:rPr>
                        <a:t>Інформація</a:t>
                      </a:r>
                      <a:r>
                        <a:rPr lang="ru-RU" sz="700" b="1" dirty="0">
                          <a:effectLst/>
                          <a:latin typeface="e-Ukraine Head Light" pitchFamily="50" charset="-52"/>
                          <a:ea typeface="Times New Roman"/>
                        </a:rPr>
                        <a:t> про </a:t>
                      </a:r>
                      <a:r>
                        <a:rPr lang="ru-RU" sz="700" b="1" dirty="0" err="1">
                          <a:effectLst/>
                          <a:latin typeface="e-Ukraine Head Light" pitchFamily="50" charset="-52"/>
                          <a:ea typeface="Times New Roman"/>
                        </a:rPr>
                        <a:t>податкове</a:t>
                      </a:r>
                      <a:r>
                        <a:rPr lang="ru-RU" sz="700" b="1" dirty="0">
                          <a:effectLst/>
                          <a:latin typeface="e-Ukraine Head Light" pitchFamily="50" charset="-52"/>
                          <a:ea typeface="Times New Roman"/>
                        </a:rPr>
                        <a:t> </a:t>
                      </a:r>
                      <a:r>
                        <a:rPr lang="ru-RU" sz="700" b="1" dirty="0" err="1">
                          <a:effectLst/>
                          <a:latin typeface="e-Ukraine Head Light" pitchFamily="50" charset="-52"/>
                          <a:ea typeface="Times New Roman"/>
                        </a:rPr>
                        <a:t>повідомлення</a:t>
                      </a:r>
                      <a:r>
                        <a:rPr lang="ru-RU" sz="700" b="1" dirty="0">
                          <a:effectLst/>
                          <a:latin typeface="e-Ukraine Head Light" pitchFamily="50" charset="-52"/>
                          <a:ea typeface="Times New Roman"/>
                        </a:rPr>
                        <a:t> (</a:t>
                      </a:r>
                      <a:r>
                        <a:rPr lang="ru-RU" sz="700" b="1" dirty="0" err="1">
                          <a:effectLst/>
                          <a:latin typeface="e-Ukraine Head Light" pitchFamily="50" charset="-52"/>
                          <a:ea typeface="Times New Roman"/>
                        </a:rPr>
                        <a:t>рішення</a:t>
                      </a:r>
                      <a:r>
                        <a:rPr lang="ru-RU" sz="700" b="1" dirty="0">
                          <a:effectLst/>
                          <a:latin typeface="e-Ukraine Head Light" pitchFamily="50" charset="-52"/>
                          <a:ea typeface="Times New Roman"/>
                        </a:rPr>
                        <a:t>)</a:t>
                      </a:r>
                      <a:endParaRPr lang="ru-RU" sz="700" dirty="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600" b="1" dirty="0" err="1">
                          <a:effectLst/>
                          <a:latin typeface="e-Ukraine Head Light" pitchFamily="50" charset="-52"/>
                          <a:ea typeface="Times New Roman"/>
                        </a:rPr>
                        <a:t>Додаткова</a:t>
                      </a:r>
                      <a:r>
                        <a:rPr lang="ru-RU" sz="600" b="1" dirty="0">
                          <a:effectLst/>
                          <a:latin typeface="e-Ukraine Head Light" pitchFamily="50" charset="-52"/>
                          <a:ea typeface="Times New Roman"/>
                        </a:rPr>
                        <a:t> </a:t>
                      </a:r>
                      <a:r>
                        <a:rPr lang="ru-RU" sz="600" b="1" dirty="0" err="1">
                          <a:effectLst/>
                          <a:latin typeface="e-Ukraine Head Light" pitchFamily="50" charset="-52"/>
                          <a:ea typeface="Times New Roman"/>
                        </a:rPr>
                        <a:t>інформація</a:t>
                      </a:r>
                      <a:r>
                        <a:rPr lang="ru-RU" sz="600" b="1" dirty="0">
                          <a:effectLst/>
                          <a:latin typeface="e-Ukraine Head Light" pitchFamily="50" charset="-52"/>
                          <a:ea typeface="Times New Roman"/>
                        </a:rPr>
                        <a:t> </a:t>
                      </a:r>
                      <a:r>
                        <a:rPr lang="ru-RU" sz="600" b="1" dirty="0" err="1">
                          <a:effectLst/>
                          <a:latin typeface="e-Ukraine Head Light" pitchFamily="50" charset="-52"/>
                          <a:ea typeface="Times New Roman"/>
                        </a:rPr>
                        <a:t>запису</a:t>
                      </a:r>
                      <a:endParaRPr lang="ru-RU" sz="600" dirty="0">
                        <a:effectLst/>
                        <a:latin typeface="e-Ukraine Head Light" pitchFamily="50" charset="-52"/>
                        <a:ea typeface="Times New Roman"/>
                      </a:endParaRPr>
                    </a:p>
                    <a:p>
                      <a:pPr algn="ctr">
                        <a:spcAft>
                          <a:spcPts val="0"/>
                        </a:spcAft>
                      </a:pPr>
                      <a:r>
                        <a:rPr lang="ru-RU" sz="600" b="1" dirty="0">
                          <a:effectLst/>
                          <a:latin typeface="e-Ukraine Head Light" pitchFamily="50" charset="-52"/>
                          <a:ea typeface="Times New Roman"/>
                        </a:rPr>
                        <a:t> </a:t>
                      </a:r>
                      <a:endParaRPr lang="ru-RU" sz="600" dirty="0">
                        <a:effectLst/>
                        <a:latin typeface="e-Ukraine Head Light" pitchFamily="50" charset="-52"/>
                        <a:ea typeface="Times New Roman"/>
                      </a:endParaRPr>
                    </a:p>
                    <a:p>
                      <a:pPr algn="ctr">
                        <a:spcAft>
                          <a:spcPts val="0"/>
                        </a:spcAft>
                      </a:pPr>
                      <a:r>
                        <a:rPr lang="ru-RU" sz="600" b="1" dirty="0">
                          <a:effectLst/>
                          <a:latin typeface="e-Ukraine Head Light" pitchFamily="50" charset="-52"/>
                          <a:ea typeface="Times New Roman"/>
                        </a:rPr>
                        <a:t> </a:t>
                      </a:r>
                      <a:endParaRPr lang="ru-RU" sz="600" dirty="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135">
                <a:tc>
                  <a:txBody>
                    <a:bodyPr/>
                    <a:lstStyle/>
                    <a:p>
                      <a:pPr algn="ctr">
                        <a:spcAft>
                          <a:spcPts val="0"/>
                        </a:spcAft>
                      </a:pPr>
                      <a:r>
                        <a:rPr lang="ru-RU" sz="600">
                          <a:effectLst/>
                          <a:latin typeface="e-Ukraine Head Light" pitchFamily="50" charset="-52"/>
                          <a:ea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dirty="0" err="1">
                          <a:effectLst/>
                          <a:latin typeface="e-Ukraine Head Light" pitchFamily="50" charset="-52"/>
                          <a:ea typeface="Times New Roman"/>
                        </a:rPr>
                        <a:t>земельний</a:t>
                      </a:r>
                      <a:r>
                        <a:rPr lang="ru-RU" sz="600" dirty="0">
                          <a:effectLst/>
                          <a:latin typeface="e-Ukraine Head Light" pitchFamily="50" charset="-52"/>
                          <a:ea typeface="Times New Roman"/>
                        </a:rPr>
                        <a:t> </a:t>
                      </a:r>
                      <a:r>
                        <a:rPr lang="ru-RU" sz="600" dirty="0" err="1">
                          <a:effectLst/>
                          <a:latin typeface="e-Ukraine Head Light" pitchFamily="50" charset="-52"/>
                          <a:ea typeface="Times New Roman"/>
                        </a:rPr>
                        <a:t>податок</a:t>
                      </a:r>
                      <a:r>
                        <a:rPr lang="ru-RU" sz="600" dirty="0">
                          <a:effectLst/>
                          <a:latin typeface="e-Ukraine Head Light" pitchFamily="50" charset="-52"/>
                          <a:ea typeface="Times New Roman"/>
                        </a:rPr>
                        <a:t> за 2022 </a:t>
                      </a:r>
                      <a:r>
                        <a:rPr lang="ru-RU" sz="600" dirty="0" err="1">
                          <a:effectLst/>
                          <a:latin typeface="e-Ukraine Head Light" pitchFamily="50" charset="-52"/>
                          <a:ea typeface="Times New Roman"/>
                        </a:rPr>
                        <a:t>рік</a:t>
                      </a:r>
                      <a:r>
                        <a:rPr lang="ru-RU" sz="600" dirty="0">
                          <a:effectLst/>
                          <a:latin typeface="e-Ukraine Head Light" pitchFamily="50" charset="-52"/>
                          <a:ea typeface="Times New Roman"/>
                        </a:rPr>
                        <a:t>, м. </a:t>
                      </a:r>
                      <a:r>
                        <a:rPr lang="ru-RU" sz="600" dirty="0" err="1">
                          <a:effectLst/>
                          <a:latin typeface="e-Ukraine Head Light" pitchFamily="50" charset="-52"/>
                          <a:ea typeface="Times New Roman"/>
                        </a:rPr>
                        <a:t>Черкаси</a:t>
                      </a:r>
                      <a:r>
                        <a:rPr lang="ru-RU" sz="600" dirty="0">
                          <a:effectLst/>
                          <a:latin typeface="e-Ukraine Head Light" pitchFamily="50" charset="-52"/>
                          <a:ea typeface="Times New Roman"/>
                        </a:rPr>
                        <a:t>, </a:t>
                      </a:r>
                      <a:br>
                        <a:rPr lang="ru-RU" sz="600" dirty="0">
                          <a:effectLst/>
                          <a:latin typeface="e-Ukraine Head Light" pitchFamily="50" charset="-52"/>
                          <a:ea typeface="Times New Roman"/>
                        </a:rPr>
                      </a:br>
                      <a:r>
                        <a:rPr lang="ru-RU" sz="600" dirty="0">
                          <a:effectLst/>
                          <a:latin typeface="e-Ukraine Head Light" pitchFamily="50" charset="-52"/>
                          <a:ea typeface="Times New Roman"/>
                        </a:rPr>
                        <a:t>в </a:t>
                      </a:r>
                      <a:r>
                        <a:rPr lang="ru-RU" sz="600" dirty="0" err="1">
                          <a:effectLst/>
                          <a:latin typeface="e-Ukraine Head Light" pitchFamily="50" charset="-52"/>
                          <a:ea typeface="Times New Roman"/>
                        </a:rPr>
                        <a:t>сумі</a:t>
                      </a:r>
                      <a:r>
                        <a:rPr lang="ru-RU" sz="600" dirty="0">
                          <a:effectLst/>
                          <a:latin typeface="e-Ukraine Head Light" pitchFamily="50" charset="-52"/>
                          <a:ea typeface="Times New Roman"/>
                        </a:rPr>
                        <a:t> 1000,00 </a:t>
                      </a:r>
                      <a:r>
                        <a:rPr lang="ru-RU" sz="600" dirty="0" err="1">
                          <a:effectLst/>
                          <a:latin typeface="e-Ukraine Head Light" pitchFamily="50" charset="-52"/>
                          <a:ea typeface="Times New Roman"/>
                        </a:rPr>
                        <a:t>грн</a:t>
                      </a:r>
                      <a:r>
                        <a:rPr lang="ru-RU" sz="600" dirty="0">
                          <a:effectLst/>
                          <a:latin typeface="e-Ukraine Head Light" pitchFamily="50" charset="-52"/>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dirty="0">
                          <a:effectLst/>
                          <a:latin typeface="e-Ukraine Head Light" pitchFamily="50" charset="-52"/>
                          <a:ea typeface="Times New Roman"/>
                        </a:rPr>
                        <a:t>UA235689784512235689784512235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600">
                          <a:effectLst/>
                          <a:latin typeface="e-Ukraine Head Light" pitchFamily="50" charset="-52"/>
                          <a:ea typeface="Times New Roman"/>
                        </a:rPr>
                        <a:t>1000,00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600" dirty="0">
                          <a:effectLst/>
                          <a:latin typeface="e-Ukraine Head Light" pitchFamily="50" charset="-52"/>
                          <a:ea typeface="Times New Roman"/>
                        </a:rPr>
                        <a:t>-</a:t>
                      </a:r>
                    </a:p>
                    <a:p>
                      <a:pPr algn="ctr">
                        <a:spcAft>
                          <a:spcPts val="0"/>
                        </a:spcAft>
                      </a:pPr>
                      <a:r>
                        <a:rPr lang="uk-UA" sz="600" dirty="0">
                          <a:effectLst/>
                          <a:latin typeface="e-Ukraine Head Light" pitchFamily="50" charset="-52"/>
                          <a:ea typeface="Times New Roman"/>
                        </a:rPr>
                        <a:t> </a:t>
                      </a:r>
                      <a:endParaRPr lang="ru-RU" sz="600" dirty="0">
                        <a:effectLst/>
                        <a:latin typeface="e-Ukraine Head Light" pitchFamily="50" charset="-52"/>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e-Ukraine Head Light" pitchFamily="50" charset="-52"/>
                          <a:ea typeface="Times New Roman"/>
                        </a:rPr>
                        <a:t>земельний податок </a:t>
                      </a:r>
                      <a:br>
                        <a:rPr lang="ru-RU" sz="600">
                          <a:effectLst/>
                          <a:latin typeface="e-Ukraine Head Light" pitchFamily="50" charset="-52"/>
                          <a:ea typeface="Times New Roman"/>
                        </a:rPr>
                      </a:br>
                      <a:r>
                        <a:rPr lang="ru-RU" sz="600">
                          <a:effectLst/>
                          <a:latin typeface="e-Ukraine Head Light" pitchFamily="50" charset="-52"/>
                          <a:ea typeface="Times New Roman"/>
                        </a:rPr>
                        <a:t>за 2022 рік, </a:t>
                      </a:r>
                      <a:br>
                        <a:rPr lang="ru-RU" sz="600">
                          <a:effectLst/>
                          <a:latin typeface="e-Ukraine Head Light" pitchFamily="50" charset="-52"/>
                          <a:ea typeface="Times New Roman"/>
                        </a:rPr>
                      </a:br>
                      <a:r>
                        <a:rPr lang="ru-RU" sz="600">
                          <a:effectLst/>
                          <a:latin typeface="e-Ukraine Head Light" pitchFamily="50" charset="-52"/>
                          <a:ea typeface="Times New Roman"/>
                        </a:rPr>
                        <a:t>м. Черкаси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4270">
                <a:tc>
                  <a:txBody>
                    <a:bodyPr/>
                    <a:lstStyle/>
                    <a:p>
                      <a:pPr algn="ctr">
                        <a:spcAft>
                          <a:spcPts val="0"/>
                        </a:spcAft>
                      </a:pPr>
                      <a:r>
                        <a:rPr lang="ru-RU" sz="600" dirty="0">
                          <a:effectLst/>
                          <a:latin typeface="e-Ukraine Head Light" pitchFamily="50" charset="-52"/>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e-Ukraine Head Light" pitchFamily="50" charset="-52"/>
                          <a:ea typeface="Times New Roman"/>
                        </a:rPr>
                        <a:t>єдиний внесок, нарахований на суму заробітної плати за першу половину лютого 2022 року, в сумі 3000,00 грн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a:effectLst/>
                          <a:latin typeface="e-Ukraine Head Light" pitchFamily="50" charset="-52"/>
                          <a:ea typeface="Times New Roman"/>
                        </a:rPr>
                        <a:t>UA123456789123456789123456789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600" dirty="0">
                          <a:effectLst/>
                          <a:latin typeface="e-Ukraine Head Light" pitchFamily="50" charset="-52"/>
                          <a:ea typeface="Times New Roman"/>
                        </a:rPr>
                        <a:t>3000,00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600">
                          <a:effectLst/>
                          <a:latin typeface="e-Ukraine Head Light" pitchFamily="50" charset="-52"/>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600" dirty="0" err="1">
                          <a:effectLst/>
                          <a:latin typeface="e-Ukraine Head Light" pitchFamily="50" charset="-52"/>
                          <a:ea typeface="Times New Roman"/>
                        </a:rPr>
                        <a:t>єдиний</a:t>
                      </a:r>
                      <a:r>
                        <a:rPr lang="ru-RU" sz="600" dirty="0">
                          <a:effectLst/>
                          <a:latin typeface="e-Ukraine Head Light" pitchFamily="50" charset="-52"/>
                          <a:ea typeface="Times New Roman"/>
                        </a:rPr>
                        <a:t> </a:t>
                      </a:r>
                      <a:r>
                        <a:rPr lang="ru-RU" sz="600" dirty="0" err="1">
                          <a:effectLst/>
                          <a:latin typeface="e-Ukraine Head Light" pitchFamily="50" charset="-52"/>
                          <a:ea typeface="Times New Roman"/>
                        </a:rPr>
                        <a:t>внесок</a:t>
                      </a:r>
                      <a:r>
                        <a:rPr lang="ru-RU" sz="600" dirty="0">
                          <a:effectLst/>
                          <a:latin typeface="e-Ukraine Head Light" pitchFamily="50" charset="-52"/>
                          <a:ea typeface="Times New Roman"/>
                        </a:rPr>
                        <a:t>, </a:t>
                      </a:r>
                      <a:r>
                        <a:rPr lang="ru-RU" sz="600" dirty="0" err="1">
                          <a:effectLst/>
                          <a:latin typeface="e-Ukraine Head Light" pitchFamily="50" charset="-52"/>
                          <a:ea typeface="Times New Roman"/>
                        </a:rPr>
                        <a:t>нарахований</a:t>
                      </a:r>
                      <a:r>
                        <a:rPr lang="ru-RU" sz="600" dirty="0">
                          <a:effectLst/>
                          <a:latin typeface="e-Ukraine Head Light" pitchFamily="50" charset="-52"/>
                          <a:ea typeface="Times New Roman"/>
                        </a:rPr>
                        <a:t> на суму </a:t>
                      </a:r>
                      <a:r>
                        <a:rPr lang="ru-RU" sz="600" dirty="0" err="1">
                          <a:effectLst/>
                          <a:latin typeface="e-Ukraine Head Light" pitchFamily="50" charset="-52"/>
                          <a:ea typeface="Times New Roman"/>
                        </a:rPr>
                        <a:t>заробітної</a:t>
                      </a:r>
                      <a:r>
                        <a:rPr lang="ru-RU" sz="600" dirty="0">
                          <a:effectLst/>
                          <a:latin typeface="e-Ukraine Head Light" pitchFamily="50" charset="-52"/>
                          <a:ea typeface="Times New Roman"/>
                        </a:rPr>
                        <a:t> плати за першу половину лютого </a:t>
                      </a:r>
                      <a:br>
                        <a:rPr lang="ru-RU" sz="600" dirty="0">
                          <a:effectLst/>
                          <a:latin typeface="e-Ukraine Head Light" pitchFamily="50" charset="-52"/>
                          <a:ea typeface="Times New Roman"/>
                        </a:rPr>
                      </a:br>
                      <a:r>
                        <a:rPr lang="ru-RU" sz="600" dirty="0">
                          <a:effectLst/>
                          <a:latin typeface="e-Ukraine Head Light" pitchFamily="50" charset="-52"/>
                          <a:ea typeface="Times New Roman"/>
                        </a:rPr>
                        <a:t>2022 року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 name="Rectangle 4"/>
          <p:cNvSpPr>
            <a:spLocks noChangeArrowheads="1"/>
          </p:cNvSpPr>
          <p:nvPr/>
        </p:nvSpPr>
        <p:spPr bwMode="auto">
          <a:xfrm>
            <a:off x="1719263" y="2420938"/>
            <a:ext cx="9906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Прямоугольник 22"/>
          <p:cNvSpPr/>
          <p:nvPr/>
        </p:nvSpPr>
        <p:spPr>
          <a:xfrm>
            <a:off x="5019674" y="104775"/>
            <a:ext cx="4557351" cy="3462486"/>
          </a:xfrm>
          <a:prstGeom prst="rect">
            <a:avLst/>
          </a:prstGeom>
        </p:spPr>
        <p:txBody>
          <a:bodyPr wrap="square">
            <a:spAutoFit/>
          </a:bodyPr>
          <a:lstStyle/>
          <a:p>
            <a:r>
              <a:rPr lang="uk-UA" sz="900" dirty="0">
                <a:latin typeface="e-Ukraine Light" pitchFamily="50" charset="-52"/>
              </a:rPr>
              <a:t>рахунка. У такому разі кошти перераховуються з єдиного рахунка на бюджетні/небюджетні рахунки на підставі податкової інформації, визначеної пунктом 351.5 статті 351 Податкового кодексу України;</a:t>
            </a:r>
          </a:p>
          <a:p>
            <a:r>
              <a:rPr lang="uk-UA" sz="900" dirty="0" smtClean="0">
                <a:latin typeface="e-Ukraine Light" pitchFamily="50" charset="-52"/>
              </a:rPr>
              <a:t>2</a:t>
            </a:r>
            <a:r>
              <a:rPr lang="uk-UA" sz="900" dirty="0">
                <a:latin typeface="e-Ukraine Light" pitchFamily="50" charset="-52"/>
              </a:rPr>
              <a:t>) самостійно визначити напрям/напрями спрямування коштів з єдиного рахунка на бюджетні/небюджетні рахунки.</a:t>
            </a:r>
          </a:p>
          <a:p>
            <a:r>
              <a:rPr lang="uk-UA" sz="900" dirty="0">
                <a:latin typeface="e-Ukraine Light" pitchFamily="50" charset="-52"/>
              </a:rPr>
              <a:t>У такому випадку платник у реквізиті «Призначення платежу» платіжної інструкції заповнює з переліку полів такі поля:</a:t>
            </a:r>
          </a:p>
          <a:p>
            <a:r>
              <a:rPr lang="uk-UA" sz="900" dirty="0">
                <a:latin typeface="e-Ukraine Light" pitchFamily="50" charset="-52"/>
              </a:rPr>
              <a:t>«Номер рахунку»;</a:t>
            </a:r>
          </a:p>
          <a:p>
            <a:r>
              <a:rPr lang="uk-UA" sz="900" dirty="0">
                <a:latin typeface="e-Ukraine Light" pitchFamily="50" charset="-52"/>
              </a:rPr>
              <a:t>«Сума податку»;</a:t>
            </a:r>
          </a:p>
          <a:p>
            <a:r>
              <a:rPr lang="uk-UA" sz="900" dirty="0">
                <a:latin typeface="e-Ukraine Light" pitchFamily="50" charset="-52"/>
              </a:rPr>
              <a:t>«Інформація про податкове повідомлення (рішення)»;</a:t>
            </a:r>
          </a:p>
          <a:p>
            <a:r>
              <a:rPr lang="uk-UA" sz="900" dirty="0">
                <a:latin typeface="e-Ukraine Light" pitchFamily="50" charset="-52"/>
              </a:rPr>
              <a:t>«Додаткова інформація запису».</a:t>
            </a:r>
          </a:p>
          <a:p>
            <a:pPr algn="just"/>
            <a:r>
              <a:rPr lang="uk-UA" sz="900" dirty="0">
                <a:latin typeface="e-Ukraine Light" pitchFamily="50" charset="-52"/>
              </a:rPr>
              <a:t>У полі «Номер рахунку» платник заповнює номер бюджетного/небюджетного рахунку;</a:t>
            </a:r>
          </a:p>
          <a:p>
            <a:pPr algn="just"/>
            <a:r>
              <a:rPr lang="uk-UA" sz="900" dirty="0">
                <a:latin typeface="e-Ukraine Light" pitchFamily="50" charset="-52"/>
              </a:rPr>
              <a:t>у полі «Сума податку» платник заповнює суму, яка має бути зарахована на бюджетний/небюджетний рахунок;</a:t>
            </a:r>
          </a:p>
          <a:p>
            <a:pPr algn="just"/>
            <a:r>
              <a:rPr lang="uk-UA" sz="900" dirty="0">
                <a:latin typeface="e-Ukraine Light" pitchFamily="50" charset="-52"/>
              </a:rPr>
              <a:t>у полі «Інформація про податкове повідомлення (рішення)» платник заповнює номер податкового повідомлення-рішення/рішення/вимоги та/або рішення щодо єдиного внеску (у разі якщо кошти сплачуються на підставі таких документів);</a:t>
            </a:r>
          </a:p>
          <a:p>
            <a:pPr algn="just"/>
            <a:r>
              <a:rPr lang="uk-UA" sz="900" dirty="0">
                <a:latin typeface="e-Ukraine Light" pitchFamily="50" charset="-52"/>
              </a:rPr>
              <a:t>у полі «Додаткова інформація запису» платник заповнює інформацію щодо переказу коштів у довільній </a:t>
            </a:r>
            <a:r>
              <a:rPr lang="uk-UA" sz="900" dirty="0" smtClean="0">
                <a:latin typeface="e-Ukraine Light" pitchFamily="50" charset="-52"/>
              </a:rPr>
              <a:t>формі</a:t>
            </a:r>
            <a:r>
              <a:rPr lang="uk-UA" sz="900" dirty="0">
                <a:latin typeface="e-Ukraine Light" pitchFamily="50" charset="-52"/>
              </a:rPr>
              <a:t>.</a:t>
            </a:r>
            <a:endParaRPr lang="uk-UA" sz="1050" b="1" dirty="0">
              <a:latin typeface="e-Ukraine Light" pitchFamily="50" charset="-52"/>
            </a:endParaRPr>
          </a:p>
          <a:p>
            <a:pPr algn="ctr"/>
            <a:r>
              <a:rPr lang="uk-UA" sz="1050" b="1" dirty="0">
                <a:latin typeface="e-Ukraine Light" pitchFamily="50" charset="-52"/>
              </a:rPr>
              <a:t>Приклади заповнення реквізиту «Призначення платежу»</a:t>
            </a:r>
          </a:p>
        </p:txBody>
      </p:sp>
      <p:sp>
        <p:nvSpPr>
          <p:cNvPr id="24" name="Прямоугольник 23"/>
          <p:cNvSpPr/>
          <p:nvPr/>
        </p:nvSpPr>
        <p:spPr>
          <a:xfrm>
            <a:off x="5019674" y="6161900"/>
            <a:ext cx="4557351" cy="553998"/>
          </a:xfrm>
          <a:prstGeom prst="rect">
            <a:avLst/>
          </a:prstGeom>
        </p:spPr>
        <p:txBody>
          <a:bodyPr wrap="square">
            <a:spAutoFit/>
          </a:bodyPr>
          <a:lstStyle/>
          <a:p>
            <a:pPr algn="just"/>
            <a:r>
              <a:rPr lang="ru-RU" sz="1000" dirty="0" err="1">
                <a:latin typeface="e-Ukraine Head Light" pitchFamily="50" charset="-52"/>
              </a:rPr>
              <a:t>Детальніше</a:t>
            </a:r>
            <a:r>
              <a:rPr lang="ru-RU" sz="1000" dirty="0">
                <a:latin typeface="e-Ukraine Head Light" pitchFamily="50" charset="-52"/>
              </a:rPr>
              <a:t> з Порядком № 148 </a:t>
            </a:r>
            <a:r>
              <a:rPr lang="ru-RU" sz="1000" dirty="0" err="1">
                <a:latin typeface="e-Ukraine Head Light" pitchFamily="50" charset="-52"/>
              </a:rPr>
              <a:t>можна</a:t>
            </a:r>
            <a:r>
              <a:rPr lang="ru-RU" sz="1000" dirty="0">
                <a:latin typeface="e-Ukraine Head Light" pitchFamily="50" charset="-52"/>
              </a:rPr>
              <a:t> </a:t>
            </a:r>
            <a:r>
              <a:rPr lang="ru-RU" sz="1000" dirty="0" err="1">
                <a:latin typeface="e-Ukraine Head Light" pitchFamily="50" charset="-52"/>
              </a:rPr>
              <a:t>ознайомитися</a:t>
            </a:r>
            <a:r>
              <a:rPr lang="ru-RU" sz="1000" dirty="0">
                <a:latin typeface="e-Ukraine Head Light" pitchFamily="50" charset="-52"/>
              </a:rPr>
              <a:t> за </a:t>
            </a:r>
            <a:r>
              <a:rPr lang="ru-RU" sz="1000" dirty="0" err="1">
                <a:latin typeface="e-Ukraine Head Light" pitchFamily="50" charset="-52"/>
              </a:rPr>
              <a:t>посиланням</a:t>
            </a:r>
            <a:r>
              <a:rPr lang="ru-RU" sz="1000" dirty="0">
                <a:latin typeface="e-Ukraine Head Light" pitchFamily="50" charset="-52"/>
              </a:rPr>
              <a:t>: https://kyiv.tax.gov.ua/okremi-storinki/arhiv2/666593.html. </a:t>
            </a:r>
            <a:endParaRPr lang="uk-UA" sz="1000" dirty="0">
              <a:latin typeface="e-Ukraine Head Light" pitchFamily="50" charset="-52"/>
            </a:endParaRPr>
          </a:p>
        </p:txBody>
      </p:sp>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1391</TotalTime>
  <Words>394</Words>
  <Application>Microsoft Office PowerPoint</Application>
  <PresentationFormat>Лист A4 (210x297 мм)</PresentationFormat>
  <Paragraphs>67</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164</cp:revision>
  <cp:lastPrinted>2023-04-05T08:16:37Z</cp:lastPrinted>
  <dcterms:created xsi:type="dcterms:W3CDTF">2021-05-27T05:23:05Z</dcterms:created>
  <dcterms:modified xsi:type="dcterms:W3CDTF">2023-04-07T05:40:14Z</dcterms:modified>
</cp:coreProperties>
</file>