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726" y="1062"/>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07.04.2023</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114300"/>
            <a:ext cx="4763453" cy="67437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106282" y="114300"/>
            <a:ext cx="4820999" cy="6743700"/>
            <a:chOff x="64808" y="106681"/>
            <a:chExt cx="4811442" cy="67437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64808" y="106681"/>
              <a:ext cx="4793934" cy="6743700"/>
              <a:chOff x="64808" y="106681"/>
              <a:chExt cx="4793934" cy="67437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64808" y="106681"/>
                <a:ext cx="4793934" cy="659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a:t>
              </a:r>
              <a:r>
                <a:rPr lang="uk-UA" altLang="ru-RU"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те</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керівництва,</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фахівців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553525" y="884961"/>
            <a:ext cx="3600000" cy="175432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200" b="1" dirty="0" err="1">
                <a:latin typeface="e-Ukraine Light" pitchFamily="50" charset="-52"/>
              </a:rPr>
              <a:t>Яким</a:t>
            </a:r>
            <a:r>
              <a:rPr lang="ru-RU" sz="1200" b="1" dirty="0">
                <a:latin typeface="e-Ukraine Light" pitchFamily="50" charset="-52"/>
              </a:rPr>
              <a:t> чином </a:t>
            </a:r>
            <a:r>
              <a:rPr lang="ru-RU" sz="1200" b="1" dirty="0" err="1">
                <a:latin typeface="e-Ukraine Light" pitchFamily="50" charset="-52"/>
              </a:rPr>
              <a:t>заповнюється</a:t>
            </a:r>
            <a:r>
              <a:rPr lang="ru-RU" sz="1200" b="1" dirty="0">
                <a:latin typeface="e-Ukraine Light" pitchFamily="50" charset="-52"/>
              </a:rPr>
              <a:t> «</a:t>
            </a:r>
            <a:r>
              <a:rPr lang="ru-RU" sz="1200" b="1" dirty="0" err="1">
                <a:latin typeface="e-Ukraine Light" pitchFamily="50" charset="-52"/>
              </a:rPr>
              <a:t>Призначення</a:t>
            </a:r>
            <a:r>
              <a:rPr lang="ru-RU" sz="1200" b="1" dirty="0">
                <a:latin typeface="e-Ukraine Light" pitchFamily="50" charset="-52"/>
              </a:rPr>
              <a:t> платежу» </a:t>
            </a:r>
            <a:r>
              <a:rPr lang="ru-RU" sz="1200" b="1" dirty="0" err="1">
                <a:latin typeface="e-Ukraine Light" pitchFamily="50" charset="-52"/>
              </a:rPr>
              <a:t>платіжної</a:t>
            </a:r>
            <a:r>
              <a:rPr lang="ru-RU" sz="1200" b="1" dirty="0">
                <a:latin typeface="e-Ukraine Light" pitchFamily="50" charset="-52"/>
              </a:rPr>
              <a:t> </a:t>
            </a:r>
            <a:r>
              <a:rPr lang="ru-RU" sz="1200" b="1" dirty="0" err="1">
                <a:latin typeface="e-Ukraine Light" pitchFamily="50" charset="-52"/>
              </a:rPr>
              <a:t>інструкції</a:t>
            </a:r>
            <a:r>
              <a:rPr lang="ru-RU" sz="1200" b="1" dirty="0">
                <a:latin typeface="e-Ukraine Light" pitchFamily="50" charset="-52"/>
              </a:rPr>
              <a:t> </a:t>
            </a:r>
            <a:r>
              <a:rPr lang="ru-RU" sz="1200" b="1" dirty="0" err="1">
                <a:latin typeface="e-Ukraine Light" pitchFamily="50" charset="-52"/>
              </a:rPr>
              <a:t>відповідно</a:t>
            </a:r>
            <a:r>
              <a:rPr lang="ru-RU" sz="1200" b="1" dirty="0">
                <a:latin typeface="e-Ukraine Light" pitchFamily="50" charset="-52"/>
              </a:rPr>
              <a:t> до </a:t>
            </a:r>
            <a:r>
              <a:rPr lang="ru-RU" sz="1200" b="1" dirty="0" err="1">
                <a:latin typeface="e-Ukraine Light" pitchFamily="50" charset="-52"/>
              </a:rPr>
              <a:t>міжнародного</a:t>
            </a:r>
            <a:r>
              <a:rPr lang="ru-RU" sz="1200" b="1" dirty="0">
                <a:latin typeface="e-Ukraine Light" pitchFamily="50" charset="-52"/>
              </a:rPr>
              <a:t> стандарту </a:t>
            </a:r>
            <a:r>
              <a:rPr lang="en-US" sz="1200" b="1" dirty="0">
                <a:latin typeface="e-Ukraine Light" pitchFamily="50" charset="-52"/>
              </a:rPr>
              <a:t>ISO 20022 </a:t>
            </a:r>
            <a:r>
              <a:rPr lang="ru-RU" sz="1200" b="1" dirty="0" err="1">
                <a:latin typeface="e-Ukraine Light" pitchFamily="50" charset="-52"/>
              </a:rPr>
              <a:t>під</a:t>
            </a:r>
            <a:r>
              <a:rPr lang="ru-RU" sz="1200" b="1" dirty="0">
                <a:latin typeface="e-Ukraine Light" pitchFamily="50" charset="-52"/>
              </a:rPr>
              <a:t> час </a:t>
            </a:r>
            <a:r>
              <a:rPr lang="ru-RU" sz="1200" b="1" dirty="0" err="1">
                <a:latin typeface="e-Ukraine Light" pitchFamily="50" charset="-52"/>
              </a:rPr>
              <a:t>сплати</a:t>
            </a:r>
            <a:r>
              <a:rPr lang="ru-RU" sz="1200" b="1" dirty="0">
                <a:latin typeface="e-Ukraine Light" pitchFamily="50" charset="-52"/>
              </a:rPr>
              <a:t> </a:t>
            </a:r>
            <a:r>
              <a:rPr lang="ru-RU" sz="1200" b="1" dirty="0" err="1">
                <a:latin typeface="e-Ukraine Light" pitchFamily="50" charset="-52"/>
              </a:rPr>
              <a:t>податків</a:t>
            </a:r>
            <a:r>
              <a:rPr lang="ru-RU" sz="1200" b="1" dirty="0">
                <a:latin typeface="e-Ukraine Light" pitchFamily="50" charset="-52"/>
              </a:rPr>
              <a:t>, </a:t>
            </a:r>
            <a:r>
              <a:rPr lang="ru-RU" sz="1200" b="1" dirty="0" err="1">
                <a:latin typeface="e-Ukraine Light" pitchFamily="50" charset="-52"/>
              </a:rPr>
              <a:t>зборів</a:t>
            </a:r>
            <a:r>
              <a:rPr lang="ru-RU" sz="1200" b="1" dirty="0">
                <a:latin typeface="e-Ukraine Light" pitchFamily="50" charset="-52"/>
              </a:rPr>
              <a:t>, </a:t>
            </a:r>
            <a:r>
              <a:rPr lang="ru-RU" sz="1200" b="1" dirty="0" err="1">
                <a:latin typeface="e-Ukraine Light" pitchFamily="50" charset="-52"/>
              </a:rPr>
              <a:t>платежів</a:t>
            </a:r>
            <a:r>
              <a:rPr lang="ru-RU" sz="1200" b="1" dirty="0">
                <a:latin typeface="e-Ukraine Light" pitchFamily="50" charset="-52"/>
              </a:rPr>
              <a:t> на </a:t>
            </a:r>
            <a:r>
              <a:rPr lang="ru-RU" sz="1200" b="1" dirty="0" err="1">
                <a:latin typeface="e-Ukraine Light" pitchFamily="50" charset="-52"/>
              </a:rPr>
              <a:t>бюджетні</a:t>
            </a:r>
            <a:r>
              <a:rPr lang="ru-RU" sz="1200" b="1" dirty="0">
                <a:latin typeface="e-Ukraine Light" pitchFamily="50" charset="-52"/>
              </a:rPr>
              <a:t> </a:t>
            </a:r>
            <a:r>
              <a:rPr lang="ru-RU" sz="1200" b="1" dirty="0" err="1">
                <a:latin typeface="e-Ukraine Light" pitchFamily="50" charset="-52"/>
              </a:rPr>
              <a:t>рахунки</a:t>
            </a:r>
            <a:r>
              <a:rPr lang="ru-RU" sz="1200" b="1" dirty="0">
                <a:latin typeface="e-Ukraine Light" pitchFamily="50" charset="-52"/>
              </a:rPr>
              <a:t>, </a:t>
            </a:r>
            <a:r>
              <a:rPr lang="ru-RU" sz="1200" b="1" dirty="0" err="1">
                <a:latin typeface="e-Ukraine Light" pitchFamily="50" charset="-52"/>
              </a:rPr>
              <a:t>відкриті</a:t>
            </a:r>
            <a:r>
              <a:rPr lang="ru-RU" sz="1200" b="1" dirty="0">
                <a:latin typeface="e-Ukraine Light" pitchFamily="50" charset="-52"/>
              </a:rPr>
              <a:t> в </a:t>
            </a:r>
            <a:r>
              <a:rPr lang="ru-RU" sz="1200" b="1" dirty="0" err="1">
                <a:latin typeface="e-Ukraine Light" pitchFamily="50" charset="-52"/>
              </a:rPr>
              <a:t>Казначействі</a:t>
            </a:r>
            <a:r>
              <a:rPr lang="ru-RU" sz="1200" b="1" dirty="0">
                <a:latin typeface="e-Ukraine Light" pitchFamily="50" charset="-52"/>
              </a:rPr>
              <a:t> та </a:t>
            </a:r>
            <a:r>
              <a:rPr lang="ru-RU" sz="1200" b="1" dirty="0" err="1">
                <a:latin typeface="e-Ukraine Light" pitchFamily="50" charset="-52"/>
              </a:rPr>
              <a:t>єдиного</a:t>
            </a:r>
            <a:r>
              <a:rPr lang="ru-RU" sz="1200" b="1" dirty="0">
                <a:latin typeface="e-Ukraine Light" pitchFamily="50" charset="-52"/>
              </a:rPr>
              <a:t> </a:t>
            </a:r>
            <a:r>
              <a:rPr lang="ru-RU" sz="1200" b="1" dirty="0" err="1">
                <a:latin typeface="e-Ukraine Light" pitchFamily="50" charset="-52"/>
              </a:rPr>
              <a:t>внеску</a:t>
            </a:r>
            <a:r>
              <a:rPr lang="ru-RU" sz="1200" b="1" dirty="0">
                <a:latin typeface="e-Ukraine Light" pitchFamily="50" charset="-52"/>
              </a:rPr>
              <a:t> на </a:t>
            </a:r>
            <a:r>
              <a:rPr lang="ru-RU" sz="1200" b="1" dirty="0" err="1">
                <a:latin typeface="e-Ukraine Light" pitchFamily="50" charset="-52"/>
              </a:rPr>
              <a:t>загальнообов’язкове</a:t>
            </a:r>
            <a:r>
              <a:rPr lang="ru-RU" sz="1200" b="1" dirty="0">
                <a:latin typeface="e-Ukraine Light" pitchFamily="50" charset="-52"/>
              </a:rPr>
              <a:t> </a:t>
            </a:r>
            <a:r>
              <a:rPr lang="ru-RU" sz="1200" b="1" dirty="0" err="1">
                <a:latin typeface="e-Ukraine Light" pitchFamily="50" charset="-52"/>
              </a:rPr>
              <a:t>державне</a:t>
            </a:r>
            <a:r>
              <a:rPr lang="ru-RU" sz="1200" b="1" dirty="0">
                <a:latin typeface="e-Ukraine Light" pitchFamily="50" charset="-52"/>
              </a:rPr>
              <a:t> </a:t>
            </a:r>
            <a:r>
              <a:rPr lang="ru-RU" sz="1200" b="1" dirty="0" err="1">
                <a:latin typeface="e-Ukraine Light" pitchFamily="50" charset="-52"/>
              </a:rPr>
              <a:t>соціальне</a:t>
            </a:r>
            <a:r>
              <a:rPr lang="ru-RU" sz="1200" b="1" dirty="0">
                <a:latin typeface="e-Ukraine Light" pitchFamily="50" charset="-52"/>
              </a:rPr>
              <a:t> </a:t>
            </a:r>
            <a:r>
              <a:rPr lang="ru-RU" sz="1200" b="1" dirty="0" err="1">
                <a:latin typeface="e-Ukraine Light" pitchFamily="50" charset="-52"/>
              </a:rPr>
              <a:t>страхування</a:t>
            </a:r>
            <a:r>
              <a:rPr lang="ru-RU" sz="1200" b="1" dirty="0">
                <a:latin typeface="e-Ukraine Light" pitchFamily="50" charset="-52"/>
              </a:rPr>
              <a:t> на </a:t>
            </a:r>
            <a:r>
              <a:rPr lang="ru-RU" sz="1200" b="1" dirty="0" err="1">
                <a:latin typeface="e-Ukraine Light" pitchFamily="50" charset="-52"/>
              </a:rPr>
              <a:t>небюджетні</a:t>
            </a:r>
            <a:r>
              <a:rPr lang="ru-RU" sz="1200" b="1" dirty="0">
                <a:latin typeface="e-Ukraine Light" pitchFamily="50" charset="-52"/>
              </a:rPr>
              <a:t> </a:t>
            </a:r>
            <a:r>
              <a:rPr lang="ru-RU" sz="1200" b="1" dirty="0" err="1">
                <a:latin typeface="e-Ukraine Light" pitchFamily="50" charset="-52"/>
              </a:rPr>
              <a:t>рахунки</a:t>
            </a:r>
            <a:r>
              <a:rPr lang="ru-RU" sz="1200" b="1" dirty="0">
                <a:latin typeface="e-Ukraine Light" pitchFamily="50" charset="-52"/>
              </a:rPr>
              <a:t>, </a:t>
            </a:r>
            <a:r>
              <a:rPr lang="ru-RU" sz="1200" b="1" dirty="0" err="1">
                <a:latin typeface="e-Ukraine Light" pitchFamily="50" charset="-52"/>
              </a:rPr>
              <a:t>відкриті</a:t>
            </a:r>
            <a:r>
              <a:rPr lang="ru-RU" sz="1200" b="1" dirty="0">
                <a:latin typeface="e-Ukraine Light" pitchFamily="50" charset="-52"/>
              </a:rPr>
              <a:t> в </a:t>
            </a:r>
            <a:r>
              <a:rPr lang="ru-RU" sz="1200" b="1" dirty="0" err="1">
                <a:latin typeface="e-Ukraine Light" pitchFamily="50" charset="-52"/>
              </a:rPr>
              <a:t>Казначействі</a:t>
            </a:r>
            <a:r>
              <a:rPr lang="ru-RU" sz="1200" b="1" dirty="0">
                <a:latin typeface="e-Ukraine Light" pitchFamily="50" charset="-52"/>
              </a:rPr>
              <a:t> на </a:t>
            </a:r>
            <a:r>
              <a:rPr lang="ru-RU" sz="1200" b="1" dirty="0" err="1">
                <a:latin typeface="e-Ukraine Light" pitchFamily="50" charset="-52"/>
              </a:rPr>
              <a:t>ім’я</a:t>
            </a:r>
            <a:r>
              <a:rPr lang="ru-RU" sz="1200" b="1" dirty="0">
                <a:latin typeface="e-Ukraine Light" pitchFamily="50" charset="-52"/>
              </a:rPr>
              <a:t> </a:t>
            </a:r>
            <a:r>
              <a:rPr lang="ru-RU" sz="1200" b="1" dirty="0" err="1">
                <a:latin typeface="e-Ukraine Light" pitchFamily="50" charset="-52"/>
              </a:rPr>
              <a:t>територіальних</a:t>
            </a:r>
            <a:r>
              <a:rPr lang="ru-RU" sz="1200" b="1" dirty="0">
                <a:latin typeface="e-Ukraine Light" pitchFamily="50" charset="-52"/>
              </a:rPr>
              <a:t> </a:t>
            </a:r>
            <a:r>
              <a:rPr lang="ru-RU" sz="1200" b="1" dirty="0" err="1">
                <a:latin typeface="e-Ukraine Light" pitchFamily="50" charset="-52"/>
              </a:rPr>
              <a:t>органів</a:t>
            </a:r>
            <a:r>
              <a:rPr lang="ru-RU" sz="1200" b="1" dirty="0">
                <a:latin typeface="e-Ukraine Light" pitchFamily="50" charset="-52"/>
              </a:rPr>
              <a:t> </a:t>
            </a:r>
            <a:r>
              <a:rPr lang="ru-RU" sz="1200" b="1" dirty="0" smtClean="0">
                <a:latin typeface="e-Ukraine Light" pitchFamily="50" charset="-52"/>
              </a:rPr>
              <a:t>ДПС? </a:t>
            </a:r>
            <a:endParaRPr lang="ru-RU" sz="1200" b="1" dirty="0">
              <a:latin typeface="e-Ukraine Light" pitchFamily="50" charset="-52"/>
            </a:endParaRPr>
          </a:p>
        </p:txBody>
      </p:sp>
      <p:sp>
        <p:nvSpPr>
          <p:cNvPr id="20" name="Rectangle 1"/>
          <p:cNvSpPr>
            <a:spLocks noChangeArrowheads="1"/>
          </p:cNvSpPr>
          <p:nvPr/>
        </p:nvSpPr>
        <p:spPr bwMode="auto">
          <a:xfrm>
            <a:off x="5048250" y="6461285"/>
            <a:ext cx="1104899"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smtClean="0">
                <a:solidFill>
                  <a:srgbClr val="333333"/>
                </a:solidFill>
                <a:latin typeface="e-Ukraine Light" pitchFamily="50" charset="-52"/>
                <a:cs typeface="Times New Roman" pitchFamily="18" charset="0"/>
              </a:rPr>
              <a:t>Квітень 2023</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68578" y="117828"/>
            <a:ext cx="4749165" cy="6781800"/>
            <a:chOff x="83820" y="68581"/>
            <a:chExt cx="4694139"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694139"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smtClean="0">
                  <a:solidFill>
                    <a:srgbClr val="25A872"/>
                  </a:solidFill>
                  <a:latin typeface="e-Ukraine" panose="00000500000000000000" pitchFamily="50" charset="-52"/>
                </a:rPr>
                <a:t>1</a:t>
              </a:r>
              <a:endParaRPr lang="uk-UA" sz="140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4972050" y="76200"/>
            <a:ext cx="4806790"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uk-UA"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uk-UA" sz="11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109535" y="117828"/>
            <a:ext cx="4667249" cy="5786199"/>
          </a:xfrm>
          <a:prstGeom prst="rect">
            <a:avLst/>
          </a:prstGeom>
        </p:spPr>
        <p:txBody>
          <a:bodyPr wrap="square">
            <a:spAutoFit/>
          </a:bodyPr>
          <a:lstStyle/>
          <a:p>
            <a:pPr algn="just"/>
            <a:r>
              <a:rPr lang="en-US" sz="1000" dirty="0" smtClean="0">
                <a:latin typeface="e-Ukraine Light" pitchFamily="50" charset="-52"/>
              </a:rPr>
              <a:t>	</a:t>
            </a:r>
            <a:r>
              <a:rPr lang="uk-UA" sz="1000" dirty="0">
                <a:latin typeface="e-Ukraine Light" pitchFamily="50" charset="-52"/>
              </a:rPr>
              <a:t>Головне управління ДПС у м. Києві повідомляє, що на виконання вимог Закону України від 30 червня </a:t>
            </a:r>
            <a:r>
              <a:rPr lang="uk-UA" sz="1000" dirty="0" smtClean="0">
                <a:latin typeface="e-Ukraine Light" pitchFamily="50" charset="-52"/>
              </a:rPr>
              <a:t>202</a:t>
            </a:r>
            <a:r>
              <a:rPr lang="en-US" sz="1000" smtClean="0">
                <a:latin typeface="e-Ukraine Light" pitchFamily="50" charset="-52"/>
              </a:rPr>
              <a:t>1</a:t>
            </a:r>
            <a:r>
              <a:rPr lang="uk-UA" sz="1000" smtClean="0">
                <a:latin typeface="e-Ukraine Light" pitchFamily="50" charset="-52"/>
              </a:rPr>
              <a:t> </a:t>
            </a:r>
            <a:r>
              <a:rPr lang="uk-UA" sz="1000" dirty="0">
                <a:latin typeface="e-Ukraine Light" pitchFamily="50" charset="-52"/>
              </a:rPr>
              <a:t>року № 1591-ІХ «Про платіжні послуги» Правлінням національного банку України прийнята постанова від 16 вересня 2021 року № 93 «Про запровадження міжнародного стандарту </a:t>
            </a:r>
            <a:r>
              <a:rPr lang="en-US" sz="1000" dirty="0">
                <a:latin typeface="e-Ukraine Light" pitchFamily="50" charset="-52"/>
              </a:rPr>
              <a:t>ISO</a:t>
            </a:r>
            <a:r>
              <a:rPr lang="uk-UA" sz="1000" dirty="0">
                <a:latin typeface="e-Ukraine Light" pitchFamily="50" charset="-52"/>
              </a:rPr>
              <a:t> 20022 у платіжній інфраструктурі України», згідно з якою в рамках реалізації проекту Національного банку України «Розвиток платіжної інфраструктури України» </a:t>
            </a:r>
            <a:r>
              <a:rPr lang="uk-UA" sz="1000" b="1" dirty="0">
                <a:latin typeface="e-Ukraine Light" pitchFamily="50" charset="-52"/>
              </a:rPr>
              <a:t>з 01 квітня 2023 року запроваджено у платіжній інфраструктурі України міжнародний стандарт </a:t>
            </a:r>
            <a:r>
              <a:rPr lang="en-US" sz="1000" b="1" dirty="0">
                <a:latin typeface="e-Ukraine Light" pitchFamily="50" charset="-52"/>
              </a:rPr>
              <a:t>ISO</a:t>
            </a:r>
            <a:r>
              <a:rPr lang="uk-UA" sz="1000" b="1" dirty="0">
                <a:latin typeface="e-Ukraine Light" pitchFamily="50" charset="-52"/>
              </a:rPr>
              <a:t> 20022.</a:t>
            </a:r>
            <a:endParaRPr lang="ru-RU" sz="1000" dirty="0">
              <a:latin typeface="e-Ukraine Light" pitchFamily="50" charset="-52"/>
            </a:endParaRPr>
          </a:p>
          <a:p>
            <a:pPr algn="just"/>
            <a:r>
              <a:rPr lang="uk-UA" sz="1000" dirty="0" smtClean="0">
                <a:latin typeface="e-Ukraine Light" pitchFamily="50" charset="-52"/>
              </a:rPr>
              <a:t>	Вимоги </a:t>
            </a:r>
            <a:r>
              <a:rPr lang="uk-UA" sz="1000" dirty="0">
                <a:latin typeface="e-Ukraine Light" pitchFamily="50" charset="-52"/>
              </a:rPr>
              <a:t>заповнення «Призначення платежу» платіжної інструкції відповідно до міжнародного стандарту ISO 20022 під час сплати податків, зборів, платежів на бюджетні рахунки, відкриті в Казначействі та єдиного внеску на загальнообов’язкове державне соціальне страхування на небюджетні рахунки, відкриті в Казначействі на ім’я територіальних органів ДПС визначено Порядком заповнення реквізиту «Призначення платежу» платіжної інструкції під час сплати (стягнення) податків, зборів, митних, інших платежів, єдиного внеску на загальнообов’язкове державне соціальне страхування, внесення авансових платежів (</a:t>
            </a:r>
            <a:r>
              <a:rPr lang="uk-UA" sz="1000" dirty="0" err="1">
                <a:latin typeface="e-Ukraine Light" pitchFamily="50" charset="-52"/>
              </a:rPr>
              <a:t>предоплати</a:t>
            </a:r>
            <a:r>
              <a:rPr lang="uk-UA" sz="1000" dirty="0">
                <a:latin typeface="e-Ukraine Light" pitchFamily="50" charset="-52"/>
              </a:rPr>
              <a:t>), грошової застави, а також у разі їх повернення, затвердженим наказом Міністерства фінансів України від </a:t>
            </a:r>
            <a:br>
              <a:rPr lang="uk-UA" sz="1000" dirty="0">
                <a:latin typeface="e-Ukraine Light" pitchFamily="50" charset="-52"/>
              </a:rPr>
            </a:br>
            <a:r>
              <a:rPr lang="uk-UA" sz="1000" dirty="0">
                <a:latin typeface="e-Ukraine Light" pitchFamily="50" charset="-52"/>
              </a:rPr>
              <a:t>22 березня 2023 року № 148.</a:t>
            </a:r>
            <a:endParaRPr lang="ru-RU" sz="1000" dirty="0">
              <a:latin typeface="e-Ukraine Light" pitchFamily="50" charset="-52"/>
            </a:endParaRPr>
          </a:p>
          <a:p>
            <a:pPr algn="just"/>
            <a:r>
              <a:rPr lang="uk-UA" sz="1000" dirty="0" smtClean="0">
                <a:latin typeface="e-Ukraine Light" pitchFamily="50" charset="-52"/>
              </a:rPr>
              <a:t>	Так</a:t>
            </a:r>
            <a:r>
              <a:rPr lang="uk-UA" sz="1000" dirty="0">
                <a:latin typeface="e-Ukraine Light" pitchFamily="50" charset="-52"/>
              </a:rPr>
              <a:t>, відповідно до розділу ІІ Порядку № 148 обов’язковим реквізитом платіжної інструкції є реквізит «Призначення платежу», під час заповнення якого для платника у разі сплати податків, зборів, платежів, єдиного внеску, внесення авансових платежів (передоплати), грошової застави на бюджетний/небюджетний рахунок передбачено поля встановленого формату:</a:t>
            </a:r>
            <a:endParaRPr lang="ru-RU" sz="1000" dirty="0">
              <a:latin typeface="e-Ukraine Light" pitchFamily="50" charset="-52"/>
            </a:endParaRPr>
          </a:p>
          <a:p>
            <a:pPr algn="just"/>
            <a:r>
              <a:rPr lang="ru-RU" sz="1000" dirty="0">
                <a:latin typeface="e-Ukraine Light" pitchFamily="50" charset="-52"/>
              </a:rPr>
              <a:t>«Код виду </a:t>
            </a:r>
            <a:r>
              <a:rPr lang="ru-RU" sz="1000" dirty="0" err="1">
                <a:latin typeface="e-Ukraine Light" pitchFamily="50" charset="-52"/>
              </a:rPr>
              <a:t>сплати</a:t>
            </a:r>
            <a:r>
              <a:rPr lang="ru-RU" sz="1000" dirty="0">
                <a:latin typeface="e-Ukraine Light" pitchFamily="50" charset="-52"/>
              </a:rPr>
              <a:t>»;</a:t>
            </a:r>
          </a:p>
          <a:p>
            <a:pPr algn="just"/>
            <a:r>
              <a:rPr lang="ru-RU" sz="1000" dirty="0">
                <a:latin typeface="e-Ukraine Light" pitchFamily="50" charset="-52"/>
              </a:rPr>
              <a:t>«</a:t>
            </a:r>
            <a:r>
              <a:rPr lang="ru-RU" sz="1000" dirty="0" err="1">
                <a:latin typeface="e-Ukraine Light" pitchFamily="50" charset="-52"/>
              </a:rPr>
              <a:t>Додаткова</a:t>
            </a:r>
            <a:r>
              <a:rPr lang="ru-RU" sz="1000" dirty="0">
                <a:latin typeface="e-Ukraine Light" pitchFamily="50" charset="-52"/>
              </a:rPr>
              <a:t> </a:t>
            </a:r>
            <a:r>
              <a:rPr lang="ru-RU" sz="1000" dirty="0" err="1">
                <a:latin typeface="e-Ukraine Light" pitchFamily="50" charset="-52"/>
              </a:rPr>
              <a:t>інформація</a:t>
            </a:r>
            <a:r>
              <a:rPr lang="ru-RU" sz="1000" dirty="0">
                <a:latin typeface="e-Ukraine Light" pitchFamily="50" charset="-52"/>
              </a:rPr>
              <a:t> </a:t>
            </a:r>
            <a:r>
              <a:rPr lang="ru-RU" sz="1000" dirty="0" err="1">
                <a:latin typeface="e-Ukraine Light" pitchFamily="50" charset="-52"/>
              </a:rPr>
              <a:t>запису</a:t>
            </a:r>
            <a:r>
              <a:rPr lang="ru-RU" sz="1000" dirty="0">
                <a:latin typeface="e-Ukraine Light" pitchFamily="50" charset="-52"/>
              </a:rPr>
              <a:t>»</a:t>
            </a:r>
            <a:r>
              <a:rPr lang="uk-UA" sz="1000" dirty="0">
                <a:latin typeface="e-Ukraine Light" pitchFamily="50" charset="-52"/>
              </a:rPr>
              <a:t>.</a:t>
            </a:r>
            <a:endParaRPr lang="ru-RU" sz="1000" dirty="0">
              <a:latin typeface="e-Ukraine Light" pitchFamily="50" charset="-52"/>
            </a:endParaRPr>
          </a:p>
          <a:p>
            <a:pPr algn="just"/>
            <a:r>
              <a:rPr lang="ru-RU" sz="1000" dirty="0" smtClean="0">
                <a:latin typeface="e-Ukraine Light" pitchFamily="50" charset="-52"/>
              </a:rPr>
              <a:t>	У </a:t>
            </a:r>
            <a:r>
              <a:rPr lang="ru-RU" sz="1000" dirty="0" err="1">
                <a:latin typeface="e-Ukraine Light" pitchFamily="50" charset="-52"/>
              </a:rPr>
              <a:t>полі</a:t>
            </a:r>
            <a:r>
              <a:rPr lang="ru-RU" sz="1000" dirty="0">
                <a:latin typeface="e-Ukraine Light" pitchFamily="50" charset="-52"/>
              </a:rPr>
              <a:t> «Код виду </a:t>
            </a:r>
            <a:r>
              <a:rPr lang="ru-RU" sz="1000" dirty="0" err="1">
                <a:latin typeface="e-Ukraine Light" pitchFamily="50" charset="-52"/>
              </a:rPr>
              <a:t>сплати</a:t>
            </a:r>
            <a:r>
              <a:rPr lang="ru-RU" sz="1000" dirty="0">
                <a:latin typeface="e-Ukraine Light" pitchFamily="50" charset="-52"/>
              </a:rPr>
              <a:t>» </a:t>
            </a:r>
            <a:r>
              <a:rPr lang="ru-RU" sz="1000" dirty="0" err="1">
                <a:latin typeface="e-Ukraine Light" pitchFamily="50" charset="-52"/>
              </a:rPr>
              <a:t>платник</a:t>
            </a:r>
            <a:r>
              <a:rPr lang="ru-RU" sz="1000" dirty="0">
                <a:latin typeface="e-Ukraine Light" pitchFamily="50" charset="-52"/>
              </a:rPr>
              <a:t> </a:t>
            </a:r>
            <a:r>
              <a:rPr lang="ru-RU" sz="1000" dirty="0" err="1">
                <a:latin typeface="e-Ukraine Light" pitchFamily="50" charset="-52"/>
              </a:rPr>
              <a:t>заповнює</a:t>
            </a:r>
            <a:r>
              <a:rPr lang="ru-RU" sz="1000" dirty="0">
                <a:latin typeface="e-Ukraine Light" pitchFamily="50" charset="-52"/>
              </a:rPr>
              <a:t> код виду </a:t>
            </a:r>
            <a:r>
              <a:rPr lang="ru-RU" sz="1000" dirty="0" err="1">
                <a:latin typeface="e-Ukraine Light" pitchFamily="50" charset="-52"/>
              </a:rPr>
              <a:t>сплати</a:t>
            </a:r>
            <a:r>
              <a:rPr lang="ru-RU" sz="1000" dirty="0">
                <a:latin typeface="e-Ukraine Light" pitchFamily="50" charset="-52"/>
              </a:rPr>
              <a:t>, </a:t>
            </a:r>
            <a:r>
              <a:rPr lang="ru-RU" sz="1000" dirty="0" err="1">
                <a:latin typeface="e-Ukraine Light" pitchFamily="50" charset="-52"/>
              </a:rPr>
              <a:t>визначений</a:t>
            </a:r>
            <a:r>
              <a:rPr lang="ru-RU" sz="1000" dirty="0">
                <a:latin typeface="e-Ukraine Light" pitchFamily="50" charset="-52"/>
              </a:rPr>
              <a:t> </a:t>
            </a:r>
            <a:r>
              <a:rPr lang="ru-RU" sz="1000" dirty="0" err="1">
                <a:latin typeface="e-Ukraine Light" pitchFamily="50" charset="-52"/>
              </a:rPr>
              <a:t>Переліком</a:t>
            </a:r>
            <a:r>
              <a:rPr lang="ru-RU" sz="1000" dirty="0">
                <a:latin typeface="e-Ukraine Light" pitchFamily="50" charset="-52"/>
              </a:rPr>
              <a:t> </a:t>
            </a:r>
            <a:r>
              <a:rPr lang="ru-RU" sz="1000" dirty="0" err="1">
                <a:latin typeface="e-Ukraine Light" pitchFamily="50" charset="-52"/>
              </a:rPr>
              <a:t>кодів</a:t>
            </a:r>
            <a:r>
              <a:rPr lang="ru-RU" sz="1000" dirty="0">
                <a:latin typeface="e-Ukraine Light" pitchFamily="50" charset="-52"/>
              </a:rPr>
              <a:t> </a:t>
            </a:r>
            <a:r>
              <a:rPr lang="ru-RU" sz="1000" dirty="0" err="1">
                <a:latin typeface="e-Ukraine Light" pitchFamily="50" charset="-52"/>
              </a:rPr>
              <a:t>видів</a:t>
            </a:r>
            <a:r>
              <a:rPr lang="ru-RU" sz="1000" dirty="0">
                <a:latin typeface="e-Ukraine Light" pitchFamily="50" charset="-52"/>
              </a:rPr>
              <a:t> </a:t>
            </a:r>
            <a:r>
              <a:rPr lang="ru-RU" sz="1000" dirty="0" err="1">
                <a:latin typeface="e-Ukraine Light" pitchFamily="50" charset="-52"/>
              </a:rPr>
              <a:t>сплати</a:t>
            </a:r>
            <a:r>
              <a:rPr lang="ru-RU" sz="1000" dirty="0">
                <a:latin typeface="e-Ukraine Light" pitchFamily="50" charset="-52"/>
              </a:rPr>
              <a:t>, </a:t>
            </a:r>
            <a:r>
              <a:rPr lang="ru-RU" sz="1000" dirty="0" err="1">
                <a:latin typeface="e-Ukraine Light" pitchFamily="50" charset="-52"/>
              </a:rPr>
              <a:t>які</a:t>
            </a:r>
            <a:r>
              <a:rPr lang="ru-RU" sz="1000" dirty="0">
                <a:latin typeface="e-Ukraine Light" pitchFamily="50" charset="-52"/>
              </a:rPr>
              <a:t> </a:t>
            </a:r>
            <a:r>
              <a:rPr lang="ru-RU" sz="1000" dirty="0" err="1">
                <a:latin typeface="e-Ukraine Light" pitchFamily="50" charset="-52"/>
              </a:rPr>
              <a:t>використовуються</a:t>
            </a:r>
            <a:r>
              <a:rPr lang="ru-RU" sz="1000" dirty="0">
                <a:latin typeface="e-Ukraine Light" pitchFamily="50" charset="-52"/>
              </a:rPr>
              <a:t> </a:t>
            </a:r>
            <a:r>
              <a:rPr lang="ru-RU" sz="1000" dirty="0" err="1">
                <a:latin typeface="e-Ukraine Light" pitchFamily="50" charset="-52"/>
              </a:rPr>
              <a:t>платниками</a:t>
            </a:r>
            <a:r>
              <a:rPr lang="ru-RU" sz="1000" dirty="0">
                <a:latin typeface="e-Ukraine Light" pitchFamily="50" charset="-52"/>
              </a:rPr>
              <a:t>, </a:t>
            </a:r>
            <a:r>
              <a:rPr lang="ru-RU" sz="1000" dirty="0" err="1">
                <a:latin typeface="e-Ukraine Light" pitchFamily="50" charset="-52"/>
              </a:rPr>
              <a:t>згідно</a:t>
            </a:r>
            <a:r>
              <a:rPr lang="ru-RU" sz="1000" dirty="0">
                <a:latin typeface="e-Ukraine Light" pitchFamily="50" charset="-52"/>
              </a:rPr>
              <a:t> з </a:t>
            </a:r>
            <a:r>
              <a:rPr lang="ru-RU" sz="1000" dirty="0" err="1">
                <a:latin typeface="e-Ukraine Light" pitchFamily="50" charset="-52"/>
              </a:rPr>
              <a:t>додатком</a:t>
            </a:r>
            <a:r>
              <a:rPr lang="ru-RU" sz="1000" dirty="0">
                <a:latin typeface="e-Ukraine Light" pitchFamily="50" charset="-52"/>
              </a:rPr>
              <a:t> 1 до Порядку</a:t>
            </a:r>
            <a:r>
              <a:rPr lang="uk-UA" sz="1000" dirty="0">
                <a:latin typeface="e-Ukraine Light" pitchFamily="50" charset="-52"/>
              </a:rPr>
              <a:t> №148</a:t>
            </a:r>
            <a:r>
              <a:rPr lang="ru-RU" sz="1000" dirty="0">
                <a:latin typeface="e-Ukraine Light" pitchFamily="50" charset="-52"/>
              </a:rPr>
              <a:t>;</a:t>
            </a:r>
          </a:p>
          <a:p>
            <a:pPr algn="just"/>
            <a:r>
              <a:rPr lang="ru-RU" sz="1000" dirty="0" smtClean="0">
                <a:latin typeface="e-Ukraine Light" pitchFamily="50" charset="-52"/>
              </a:rPr>
              <a:t>	у </a:t>
            </a:r>
            <a:r>
              <a:rPr lang="ru-RU" sz="1000" dirty="0" err="1">
                <a:latin typeface="e-Ukraine Light" pitchFamily="50" charset="-52"/>
              </a:rPr>
              <a:t>полі</a:t>
            </a:r>
            <a:r>
              <a:rPr lang="ru-RU" sz="1000" dirty="0">
                <a:latin typeface="e-Ukraine Light" pitchFamily="50" charset="-52"/>
              </a:rPr>
              <a:t> «</a:t>
            </a:r>
            <a:r>
              <a:rPr lang="ru-RU" sz="1000" dirty="0" err="1">
                <a:latin typeface="e-Ukraine Light" pitchFamily="50" charset="-52"/>
              </a:rPr>
              <a:t>Додаткова</a:t>
            </a:r>
            <a:r>
              <a:rPr lang="ru-RU" sz="1000" dirty="0">
                <a:latin typeface="e-Ukraine Light" pitchFamily="50" charset="-52"/>
              </a:rPr>
              <a:t> </a:t>
            </a:r>
            <a:r>
              <a:rPr lang="ru-RU" sz="1000" dirty="0" err="1">
                <a:latin typeface="e-Ukraine Light" pitchFamily="50" charset="-52"/>
              </a:rPr>
              <a:t>інформація</a:t>
            </a:r>
            <a:r>
              <a:rPr lang="ru-RU" sz="1000" dirty="0">
                <a:latin typeface="e-Ukraine Light" pitchFamily="50" charset="-52"/>
              </a:rPr>
              <a:t> </a:t>
            </a:r>
            <a:r>
              <a:rPr lang="ru-RU" sz="1000" dirty="0" err="1">
                <a:latin typeface="e-Ukraine Light" pitchFamily="50" charset="-52"/>
              </a:rPr>
              <a:t>запису</a:t>
            </a:r>
            <a:r>
              <a:rPr lang="ru-RU" sz="1000" dirty="0">
                <a:latin typeface="e-Ukraine Light" pitchFamily="50" charset="-52"/>
              </a:rPr>
              <a:t>» </a:t>
            </a:r>
            <a:r>
              <a:rPr lang="ru-RU" sz="1000" dirty="0" err="1">
                <a:latin typeface="e-Ukraine Light" pitchFamily="50" charset="-52"/>
              </a:rPr>
              <a:t>платник</a:t>
            </a:r>
            <a:r>
              <a:rPr lang="ru-RU" sz="1000" dirty="0">
                <a:latin typeface="e-Ukraine Light" pitchFamily="50" charset="-52"/>
              </a:rPr>
              <a:t> </a:t>
            </a:r>
            <a:r>
              <a:rPr lang="ru-RU" sz="1000" dirty="0" err="1">
                <a:latin typeface="e-Ukraine Light" pitchFamily="50" charset="-52"/>
              </a:rPr>
              <a:t>заповнює</a:t>
            </a:r>
            <a:r>
              <a:rPr lang="ru-RU" sz="1000" dirty="0">
                <a:latin typeface="e-Ukraine Light" pitchFamily="50" charset="-52"/>
              </a:rPr>
              <a:t> </a:t>
            </a:r>
            <a:r>
              <a:rPr lang="ru-RU" sz="1000" dirty="0" err="1">
                <a:latin typeface="e-Ukraine Light" pitchFamily="50" charset="-52"/>
              </a:rPr>
              <a:t>інформацію</a:t>
            </a:r>
            <a:r>
              <a:rPr lang="ru-RU" sz="1000" dirty="0">
                <a:latin typeface="e-Ukraine Light" pitchFamily="50" charset="-52"/>
              </a:rPr>
              <a:t> </a:t>
            </a:r>
            <a:r>
              <a:rPr lang="ru-RU" sz="1000" dirty="0" err="1">
                <a:latin typeface="e-Ukraine Light" pitchFamily="50" charset="-52"/>
              </a:rPr>
              <a:t>щодо</a:t>
            </a:r>
            <a:r>
              <a:rPr lang="ru-RU" sz="1000" dirty="0">
                <a:latin typeface="e-Ukraine Light" pitchFamily="50" charset="-52"/>
              </a:rPr>
              <a:t> </a:t>
            </a:r>
            <a:r>
              <a:rPr lang="ru-RU" sz="1000" dirty="0" err="1">
                <a:latin typeface="e-Ukraine Light" pitchFamily="50" charset="-52"/>
              </a:rPr>
              <a:t>переказу</a:t>
            </a:r>
            <a:r>
              <a:rPr lang="ru-RU" sz="1000" dirty="0">
                <a:latin typeface="e-Ukraine Light" pitchFamily="50" charset="-52"/>
              </a:rPr>
              <a:t> </a:t>
            </a:r>
            <a:r>
              <a:rPr lang="ru-RU" sz="1000" dirty="0" err="1">
                <a:latin typeface="e-Ukraine Light" pitchFamily="50" charset="-52"/>
              </a:rPr>
              <a:t>коштів</a:t>
            </a:r>
            <a:r>
              <a:rPr lang="ru-RU" sz="1000" dirty="0">
                <a:latin typeface="e-Ukraine Light" pitchFamily="50" charset="-52"/>
              </a:rPr>
              <a:t> у </a:t>
            </a:r>
            <a:r>
              <a:rPr lang="ru-RU" sz="1000" dirty="0" err="1">
                <a:latin typeface="e-Ukraine Light" pitchFamily="50" charset="-52"/>
              </a:rPr>
              <a:t>довільній</a:t>
            </a:r>
            <a:r>
              <a:rPr lang="ru-RU" sz="1000" dirty="0">
                <a:latin typeface="e-Ukraine Light" pitchFamily="50" charset="-52"/>
              </a:rPr>
              <a:t> </a:t>
            </a:r>
            <a:r>
              <a:rPr lang="ru-RU" sz="1000" dirty="0" err="1">
                <a:latin typeface="e-Ukraine Light" pitchFamily="50" charset="-52"/>
              </a:rPr>
              <a:t>формі</a:t>
            </a:r>
            <a:r>
              <a:rPr lang="ru-RU" sz="1000" dirty="0">
                <a:latin typeface="e-Ukraine Light" pitchFamily="50" charset="-52"/>
              </a:rPr>
              <a:t>. </a:t>
            </a:r>
            <a:r>
              <a:rPr lang="ru-RU" sz="1000" dirty="0" err="1">
                <a:latin typeface="e-Ukraine Light" pitchFamily="50" charset="-52"/>
              </a:rPr>
              <a:t>Суб’єкти</a:t>
            </a:r>
            <a:r>
              <a:rPr lang="ru-RU" sz="1000" dirty="0">
                <a:latin typeface="e-Ukraine Light" pitchFamily="50" charset="-52"/>
              </a:rPr>
              <a:t> </a:t>
            </a:r>
            <a:r>
              <a:rPr lang="ru-RU" sz="1000" dirty="0" err="1">
                <a:latin typeface="e-Ukraine Light" pitchFamily="50" charset="-52"/>
              </a:rPr>
              <a:t>господарювання</a:t>
            </a:r>
            <a:r>
              <a:rPr lang="ru-RU" sz="1000" dirty="0">
                <a:latin typeface="e-Ukraine Light" pitchFamily="50" charset="-52"/>
              </a:rPr>
              <a:t>, </a:t>
            </a:r>
            <a:r>
              <a:rPr lang="ru-RU" sz="1000" dirty="0" err="1">
                <a:latin typeface="e-Ukraine Light" pitchFamily="50" charset="-52"/>
              </a:rPr>
              <a:t>які</a:t>
            </a:r>
            <a:r>
              <a:rPr lang="ru-RU" sz="1000" dirty="0">
                <a:latin typeface="e-Ukraine Light" pitchFamily="50" charset="-52"/>
              </a:rPr>
              <a:t> </a:t>
            </a:r>
            <a:r>
              <a:rPr lang="ru-RU" sz="1000" dirty="0" err="1">
                <a:latin typeface="e-Ukraine Light" pitchFamily="50" charset="-52"/>
              </a:rPr>
              <a:t>проводять</a:t>
            </a:r>
            <a:r>
              <a:rPr lang="ru-RU" sz="1000" dirty="0">
                <a:latin typeface="e-Ukraine Light" pitchFamily="50" charset="-52"/>
              </a:rPr>
              <a:t> </a:t>
            </a:r>
            <a:r>
              <a:rPr lang="ru-RU" sz="1000" dirty="0" err="1">
                <a:latin typeface="e-Ukraine Light" pitchFamily="50" charset="-52"/>
              </a:rPr>
              <a:t>господарську</a:t>
            </a:r>
            <a:r>
              <a:rPr lang="ru-RU" sz="1000" dirty="0">
                <a:latin typeface="e-Ukraine Light" pitchFamily="50" charset="-52"/>
              </a:rPr>
              <a:t> </a:t>
            </a:r>
            <a:r>
              <a:rPr lang="ru-RU" sz="1000" dirty="0" err="1">
                <a:latin typeface="e-Ukraine Light" pitchFamily="50" charset="-52"/>
              </a:rPr>
              <a:t>діяльність</a:t>
            </a:r>
            <a:r>
              <a:rPr lang="ru-RU" sz="1000" dirty="0">
                <a:latin typeface="e-Ukraine Light" pitchFamily="50" charset="-52"/>
              </a:rPr>
              <a:t> на </a:t>
            </a:r>
            <a:r>
              <a:rPr lang="ru-RU" sz="1000" dirty="0" err="1">
                <a:latin typeface="e-Ukraine Light" pitchFamily="50" charset="-52"/>
              </a:rPr>
              <a:t>підставі</a:t>
            </a:r>
            <a:r>
              <a:rPr lang="ru-RU" sz="1000" dirty="0">
                <a:latin typeface="e-Ukraine Light" pitchFamily="50" charset="-52"/>
              </a:rPr>
              <a:t> </a:t>
            </a:r>
            <a:r>
              <a:rPr lang="ru-RU" sz="1000" dirty="0" err="1">
                <a:latin typeface="e-Ukraine Light" pitchFamily="50" charset="-52"/>
              </a:rPr>
              <a:t>ліцензії</a:t>
            </a:r>
            <a:r>
              <a:rPr lang="ru-RU" sz="1000" dirty="0">
                <a:latin typeface="e-Ukraine Light" pitchFamily="50" charset="-52"/>
              </a:rPr>
              <a:t> та/</a:t>
            </a:r>
            <a:r>
              <a:rPr lang="ru-RU" sz="1000" dirty="0" err="1">
                <a:latin typeface="e-Ukraine Light" pitchFamily="50" charset="-52"/>
              </a:rPr>
              <a:t>або</a:t>
            </a:r>
            <a:r>
              <a:rPr lang="ru-RU" sz="1000" dirty="0">
                <a:latin typeface="e-Ukraine Light" pitchFamily="50" charset="-52"/>
              </a:rPr>
              <a:t> </a:t>
            </a:r>
            <a:r>
              <a:rPr lang="ru-RU" sz="1000" dirty="0" err="1">
                <a:latin typeface="e-Ukraine Light" pitchFamily="50" charset="-52"/>
              </a:rPr>
              <a:t>спеціального</a:t>
            </a:r>
            <a:r>
              <a:rPr lang="ru-RU" sz="1000" dirty="0">
                <a:latin typeface="e-Ukraine Light" pitchFamily="50" charset="-52"/>
              </a:rPr>
              <a:t> </a:t>
            </a:r>
            <a:r>
              <a:rPr lang="ru-RU" sz="1000" dirty="0" err="1">
                <a:latin typeface="e-Ukraine Light" pitchFamily="50" charset="-52"/>
              </a:rPr>
              <a:t>дозволу</a:t>
            </a:r>
            <a:r>
              <a:rPr lang="ru-RU" sz="1000" dirty="0">
                <a:latin typeface="e-Ukraine Light" pitchFamily="50" charset="-52"/>
              </a:rPr>
              <a:t>, </a:t>
            </a:r>
            <a:r>
              <a:rPr lang="ru-RU" sz="1000" dirty="0" err="1">
                <a:latin typeface="e-Ukraine Light" pitchFamily="50" charset="-52"/>
              </a:rPr>
              <a:t>зазначають</a:t>
            </a:r>
            <a:r>
              <a:rPr lang="ru-RU" sz="1000" dirty="0">
                <a:latin typeface="e-Ukraine Light" pitchFamily="50" charset="-52"/>
              </a:rPr>
              <a:t> </a:t>
            </a:r>
            <a:r>
              <a:rPr lang="ru-RU" sz="1000" dirty="0" err="1">
                <a:latin typeface="e-Ukraine Light" pitchFamily="50" charset="-52"/>
              </a:rPr>
              <a:t>інформацію</a:t>
            </a:r>
            <a:r>
              <a:rPr lang="ru-RU" sz="1000" dirty="0">
                <a:latin typeface="e-Ukraine Light" pitchFamily="50" charset="-52"/>
              </a:rPr>
              <a:t> </a:t>
            </a:r>
            <a:r>
              <a:rPr lang="ru-RU" sz="1000" dirty="0" err="1">
                <a:latin typeface="e-Ukraine Light" pitchFamily="50" charset="-52"/>
              </a:rPr>
              <a:t>щодо</a:t>
            </a:r>
            <a:r>
              <a:rPr lang="ru-RU" sz="1000" dirty="0">
                <a:latin typeface="e-Ukraine Light" pitchFamily="50" charset="-52"/>
              </a:rPr>
              <a:t> </a:t>
            </a:r>
            <a:r>
              <a:rPr lang="ru-RU" sz="1000" dirty="0" err="1">
                <a:latin typeface="e-Ukraine Light" pitchFamily="50" charset="-52"/>
              </a:rPr>
              <a:t>звітного</a:t>
            </a:r>
            <a:r>
              <a:rPr lang="ru-RU" sz="1000" dirty="0">
                <a:latin typeface="e-Ukraine Light" pitchFamily="50" charset="-52"/>
              </a:rPr>
              <a:t> (</a:t>
            </a:r>
            <a:r>
              <a:rPr lang="ru-RU" sz="1000" dirty="0" err="1">
                <a:latin typeface="e-Ukraine Light" pitchFamily="50" charset="-52"/>
              </a:rPr>
              <a:t>податкового</a:t>
            </a:r>
            <a:r>
              <a:rPr lang="ru-RU" sz="1000" dirty="0">
                <a:latin typeface="e-Ukraine Light" pitchFamily="50" charset="-52"/>
              </a:rPr>
              <a:t>) </a:t>
            </a:r>
            <a:r>
              <a:rPr lang="ru-RU" sz="1000" dirty="0" err="1">
                <a:latin typeface="e-Ukraine Light" pitchFamily="50" charset="-52"/>
              </a:rPr>
              <a:t>періоду</a:t>
            </a:r>
            <a:r>
              <a:rPr lang="ru-RU" sz="1000" dirty="0">
                <a:latin typeface="e-Ukraine Light" pitchFamily="50" charset="-52"/>
              </a:rPr>
              <a:t>, за </a:t>
            </a:r>
            <a:r>
              <a:rPr lang="ru-RU" sz="1000" dirty="0" err="1">
                <a:latin typeface="e-Ukraine Light" pitchFamily="50" charset="-52"/>
              </a:rPr>
              <a:t>який</a:t>
            </a:r>
            <a:r>
              <a:rPr lang="ru-RU" sz="1000" dirty="0">
                <a:latin typeface="e-Ukraine Light" pitchFamily="50" charset="-52"/>
              </a:rPr>
              <a:t> </a:t>
            </a:r>
            <a:r>
              <a:rPr lang="ru-RU" sz="1000" dirty="0" smtClean="0">
                <a:latin typeface="e-Ukraine Light" pitchFamily="50" charset="-52"/>
              </a:rPr>
              <a:t/>
            </a:r>
            <a:br>
              <a:rPr lang="ru-RU" sz="1000" dirty="0" smtClean="0">
                <a:latin typeface="e-Ukraine Light" pitchFamily="50" charset="-52"/>
              </a:rPr>
            </a:br>
            <a:endParaRPr lang="ru-RU" sz="1000" dirty="0">
              <a:latin typeface="e-Ukraine Light" pitchFamily="50" charset="-52"/>
            </a:endParaRPr>
          </a:p>
        </p:txBody>
      </p:sp>
      <p:sp>
        <p:nvSpPr>
          <p:cNvPr id="14" name="Прямоугольник 13"/>
          <p:cNvSpPr/>
          <p:nvPr/>
        </p:nvSpPr>
        <p:spPr>
          <a:xfrm>
            <a:off x="114300" y="1"/>
            <a:ext cx="4781549" cy="276999"/>
          </a:xfrm>
          <a:prstGeom prst="rect">
            <a:avLst/>
          </a:prstGeom>
        </p:spPr>
        <p:txBody>
          <a:bodyPr wrap="square">
            <a:spAutoFit/>
          </a:bodyPr>
          <a:lstStyle/>
          <a:p>
            <a:pPr indent="457200" algn="just"/>
            <a:endParaRPr lang="uk-UA" sz="1200" smtClean="0">
              <a:latin typeface="e-Ukraine" pitchFamily="2" charset="-52"/>
            </a:endParaRPr>
          </a:p>
        </p:txBody>
      </p:sp>
      <p:sp>
        <p:nvSpPr>
          <p:cNvPr id="16" name="Прямоугольник 15"/>
          <p:cNvSpPr/>
          <p:nvPr/>
        </p:nvSpPr>
        <p:spPr>
          <a:xfrm>
            <a:off x="5000625" y="335712"/>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5" name="Прямоугольник 14"/>
          <p:cNvSpPr/>
          <p:nvPr/>
        </p:nvSpPr>
        <p:spPr>
          <a:xfrm>
            <a:off x="209549" y="0"/>
            <a:ext cx="4572000" cy="307777"/>
          </a:xfrm>
          <a:prstGeom prst="rect">
            <a:avLst/>
          </a:prstGeom>
        </p:spPr>
        <p:txBody>
          <a:bodyPr wrap="square">
            <a:spAutoFit/>
          </a:bodyPr>
          <a:lstStyle/>
          <a:p>
            <a:pPr algn="just"/>
            <a:r>
              <a:rPr lang="uk-UA" sz="1400" dirty="0" smtClean="0">
                <a:latin typeface="e-Ukraine Light" pitchFamily="50" charset="-52"/>
              </a:rPr>
              <a:t>	</a:t>
            </a:r>
            <a:endParaRPr lang="uk-UA" dirty="0"/>
          </a:p>
        </p:txBody>
      </p:sp>
      <p:sp>
        <p:nvSpPr>
          <p:cNvPr id="17" name="Прямоугольник 16"/>
          <p:cNvSpPr/>
          <p:nvPr/>
        </p:nvSpPr>
        <p:spPr>
          <a:xfrm>
            <a:off x="5019674" y="266700"/>
            <a:ext cx="4714875" cy="276999"/>
          </a:xfrm>
          <a:prstGeom prst="rect">
            <a:avLst/>
          </a:prstGeom>
        </p:spPr>
        <p:txBody>
          <a:bodyPr wrap="square">
            <a:spAutoFit/>
          </a:bodyPr>
          <a:lstStyle/>
          <a:p>
            <a:pPr algn="just">
              <a:spcAft>
                <a:spcPts val="600"/>
              </a:spcAft>
            </a:pPr>
            <a:r>
              <a:rPr lang="en-US" sz="1200" dirty="0" smtClean="0">
                <a:latin typeface="e-Ukraine Light" pitchFamily="50" charset="-52"/>
              </a:rPr>
              <a:t> </a:t>
            </a:r>
            <a:endParaRPr lang="uk-UA" sz="1200" dirty="0">
              <a:latin typeface="e-Ukraine Light" pitchFamily="50" charset="-52"/>
            </a:endParaRPr>
          </a:p>
        </p:txBody>
      </p:sp>
      <p:graphicFrame>
        <p:nvGraphicFramePr>
          <p:cNvPr id="13" name="Таблица 12"/>
          <p:cNvGraphicFramePr>
            <a:graphicFrameLocks noGrp="1"/>
          </p:cNvGraphicFramePr>
          <p:nvPr>
            <p:extLst>
              <p:ext uri="{D42A27DB-BD31-4B8C-83A1-F6EECF244321}">
                <p14:modId xmlns="" xmlns:p14="http://schemas.microsoft.com/office/powerpoint/2010/main" val="495250753"/>
              </p:ext>
            </p:extLst>
          </p:nvPr>
        </p:nvGraphicFramePr>
        <p:xfrm>
          <a:off x="5102955" y="973976"/>
          <a:ext cx="4481637" cy="5151120"/>
        </p:xfrm>
        <a:graphic>
          <a:graphicData uri="http://schemas.openxmlformats.org/drawingml/2006/table">
            <a:tbl>
              <a:tblPr firstRow="1" firstCol="1" bandRow="1"/>
              <a:tblGrid>
                <a:gridCol w="445114"/>
                <a:gridCol w="1562100"/>
                <a:gridCol w="585241"/>
                <a:gridCol w="1889182"/>
              </a:tblGrid>
              <a:tr h="0">
                <a:tc rowSpan="2">
                  <a:txBody>
                    <a:bodyPr/>
                    <a:lstStyle/>
                    <a:p>
                      <a:pPr marL="71755" marR="71755" algn="ctr">
                        <a:spcAft>
                          <a:spcPts val="0"/>
                        </a:spcAft>
                      </a:pPr>
                      <a:r>
                        <a:rPr lang="ru-RU" sz="1150" b="1" dirty="0">
                          <a:effectLst/>
                          <a:latin typeface="Times New Roman"/>
                          <a:ea typeface="Times New Roman"/>
                        </a:rPr>
                        <a:t>№ прикладу</a:t>
                      </a:r>
                      <a:endParaRPr lang="ru-RU" sz="1000" dirty="0">
                        <a:effectLst/>
                        <a:latin typeface="Times New Roman"/>
                        <a:ea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ru-RU" sz="1000" b="1">
                          <a:effectLst/>
                          <a:latin typeface="Times New Roman"/>
                          <a:ea typeface="Times New Roman"/>
                        </a:rPr>
                        <a:t>Напрям сплати</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1000" b="1">
                          <a:effectLst/>
                          <a:latin typeface="Times New Roman"/>
                          <a:ea typeface="Times New Roman"/>
                        </a:rPr>
                        <a:t>Реквізит «Призначення платежу»</a:t>
                      </a:r>
                      <a:endParaRPr lang="ru-RU" sz="1000">
                        <a:effectLst/>
                        <a:latin typeface="Times New Roman"/>
                        <a:ea typeface="Times New Roman"/>
                      </a:endParaRPr>
                    </a:p>
                    <a:p>
                      <a:pPr algn="ctr">
                        <a:spcAft>
                          <a:spcPts val="0"/>
                        </a:spcAft>
                      </a:pPr>
                      <a:r>
                        <a:rPr lang="ru-RU" sz="1000" b="1">
                          <a:effectLst/>
                          <a:latin typeface="Times New Roman"/>
                          <a:ea typeface="Times New Roman"/>
                        </a:rPr>
                        <a:t> </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r>
              <a:tr h="0">
                <a:tc vMerge="1">
                  <a:txBody>
                    <a:bodyPr/>
                    <a:lstStyle/>
                    <a:p>
                      <a:endParaRPr lang="uk-UA"/>
                    </a:p>
                  </a:txBody>
                  <a:tcPr/>
                </a:tc>
                <a:tc vMerge="1">
                  <a:txBody>
                    <a:bodyPr/>
                    <a:lstStyle/>
                    <a:p>
                      <a:endParaRPr lang="uk-UA"/>
                    </a:p>
                  </a:txBody>
                  <a:tcPr/>
                </a:tc>
                <a:tc>
                  <a:txBody>
                    <a:bodyPr/>
                    <a:lstStyle/>
                    <a:p>
                      <a:pPr algn="ctr">
                        <a:spcAft>
                          <a:spcPts val="0"/>
                        </a:spcAft>
                      </a:pPr>
                      <a:r>
                        <a:rPr lang="ru-RU" sz="1000" b="1">
                          <a:effectLst/>
                          <a:latin typeface="Times New Roman"/>
                          <a:ea typeface="Times New Roman"/>
                        </a:rPr>
                        <a:t>Код виду сплати</a:t>
                      </a:r>
                      <a:endParaRPr lang="ru-RU" sz="1000">
                        <a:effectLst/>
                        <a:latin typeface="Times New Roman"/>
                        <a:ea typeface="Times New Roman"/>
                      </a:endParaRPr>
                    </a:p>
                    <a:p>
                      <a:pPr>
                        <a:spcAft>
                          <a:spcPts val="0"/>
                        </a:spcAft>
                      </a:pPr>
                      <a:r>
                        <a:rPr lang="ru-RU" sz="800" b="1">
                          <a:effectLst/>
                          <a:latin typeface="Times New Roman"/>
                          <a:ea typeface="Times New Roman"/>
                        </a:rPr>
                        <a:t> </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b="1">
                          <a:effectLst/>
                          <a:latin typeface="Times New Roman"/>
                          <a:ea typeface="Times New Roman"/>
                        </a:rPr>
                        <a:t>Додаткова інформація запису</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000">
                          <a:effectLst/>
                          <a:latin typeface="Times New Roman"/>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податкове зобов’язання з податку на прибуток за </a:t>
                      </a:r>
                      <a:r>
                        <a:rPr lang="en-US" sz="1000">
                          <a:effectLst/>
                          <a:latin typeface="Times New Roman"/>
                          <a:ea typeface="Times New Roman"/>
                        </a:rPr>
                        <a:t>I</a:t>
                      </a:r>
                      <a:r>
                        <a:rPr lang="ru-RU" sz="1000">
                          <a:effectLst/>
                          <a:latin typeface="Times New Roman"/>
                          <a:ea typeface="Times New Roman"/>
                        </a:rPr>
                        <a:t> квартал 2022 року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податок на прибуток </a:t>
                      </a:r>
                      <a:br>
                        <a:rPr lang="ru-RU" sz="1000">
                          <a:effectLst/>
                          <a:latin typeface="Times New Roman"/>
                          <a:ea typeface="Times New Roman"/>
                        </a:rPr>
                      </a:br>
                      <a:r>
                        <a:rPr lang="ru-RU" sz="1000">
                          <a:effectLst/>
                          <a:latin typeface="Times New Roman"/>
                          <a:ea typeface="Times New Roman"/>
                        </a:rPr>
                        <a:t>за </a:t>
                      </a:r>
                      <a:r>
                        <a:rPr lang="en-US" sz="1000">
                          <a:effectLst/>
                          <a:latin typeface="Times New Roman"/>
                          <a:ea typeface="Times New Roman"/>
                        </a:rPr>
                        <a:t>I</a:t>
                      </a:r>
                      <a:r>
                        <a:rPr lang="ru-RU" sz="1000">
                          <a:effectLst/>
                          <a:latin typeface="Times New Roman"/>
                          <a:ea typeface="Times New Roman"/>
                        </a:rPr>
                        <a:t> квартал 2022 року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000">
                          <a:effectLst/>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податкове зобов’язання з рентної плати за користування надрами для видобування корисних копалин за лютий 2022 року, спеціальний дозвіл від 13.06.2016 № 668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Times New Roman"/>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рентна плата за користування надрами за лютий 2022 року за спеціальним дозволом </a:t>
                      </a:r>
                      <a:br>
                        <a:rPr lang="ru-RU" sz="1000">
                          <a:effectLst/>
                          <a:latin typeface="Times New Roman"/>
                          <a:ea typeface="Times New Roman"/>
                        </a:rPr>
                      </a:br>
                      <a:r>
                        <a:rPr lang="ru-RU" sz="1000">
                          <a:effectLst/>
                          <a:latin typeface="Times New Roman"/>
                          <a:ea typeface="Times New Roman"/>
                        </a:rPr>
                        <a:t>від 13.06.2016 № 668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250">
                <a:tc>
                  <a:txBody>
                    <a:bodyPr/>
                    <a:lstStyle/>
                    <a:p>
                      <a:pPr algn="ctr">
                        <a:spcAft>
                          <a:spcPts val="0"/>
                        </a:spcAft>
                      </a:pPr>
                      <a:r>
                        <a:rPr lang="ru-RU" sz="1000">
                          <a:effectLst/>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податкове зобов’язання з рентної плати за користування радіочастотним ресурсом України за лютий 2022 року, ліцензія </a:t>
                      </a:r>
                      <a:br>
                        <a:rPr lang="ru-RU" sz="1000">
                          <a:effectLst/>
                          <a:latin typeface="Times New Roman"/>
                          <a:ea typeface="Times New Roman"/>
                        </a:rPr>
                      </a:br>
                      <a:r>
                        <a:rPr lang="ru-RU" sz="1000">
                          <a:effectLst/>
                          <a:latin typeface="Times New Roman"/>
                          <a:ea typeface="Times New Roman"/>
                        </a:rPr>
                        <a:t>від 13.05.2019 № 6528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рентна плата за користування радіочастотним ресурсом </a:t>
                      </a:r>
                      <a:br>
                        <a:rPr lang="ru-RU" sz="1000">
                          <a:effectLst/>
                          <a:latin typeface="Times New Roman"/>
                          <a:ea typeface="Times New Roman"/>
                        </a:rPr>
                      </a:br>
                      <a:r>
                        <a:rPr lang="ru-RU" sz="1000">
                          <a:effectLst/>
                          <a:latin typeface="Times New Roman"/>
                          <a:ea typeface="Times New Roman"/>
                        </a:rPr>
                        <a:t>за лютий 2022 року за ліцензією </a:t>
                      </a:r>
                      <a:br>
                        <a:rPr lang="ru-RU" sz="1000">
                          <a:effectLst/>
                          <a:latin typeface="Times New Roman"/>
                          <a:ea typeface="Times New Roman"/>
                        </a:rPr>
                      </a:br>
                      <a:r>
                        <a:rPr lang="ru-RU" sz="1000">
                          <a:effectLst/>
                          <a:latin typeface="Times New Roman"/>
                          <a:ea typeface="Times New Roman"/>
                        </a:rPr>
                        <a:t>від 13.05.2019 № 6528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000" dirty="0">
                          <a:effectLst/>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сплата єдиного внеску, нарахованого на суму заробітної плати за першу половину лютого 2022 року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єдиний внесок, нарахований на суму заробітної плати за першу половину лютого 2022 року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000">
                          <a:effectLst/>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сплата податкового боргу з податку на прибуток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Times New Roman"/>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податковий борг з податку на прибуток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000">
                          <a:effectLst/>
                          <a:latin typeface="Times New Roman"/>
                          <a:ea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effectLst/>
                          <a:latin typeface="Times New Roman"/>
                          <a:ea typeface="Times New Roman"/>
                        </a:rPr>
                        <a:t>погашення заборгованості з єдиного внеску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Times New Roman"/>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dirty="0" err="1">
                          <a:effectLst/>
                          <a:latin typeface="Times New Roman"/>
                          <a:ea typeface="Times New Roman"/>
                        </a:rPr>
                        <a:t>заборгованість</a:t>
                      </a:r>
                      <a:r>
                        <a:rPr lang="ru-RU" sz="1000" dirty="0">
                          <a:effectLst/>
                          <a:latin typeface="Times New Roman"/>
                          <a:ea typeface="Times New Roman"/>
                        </a:rPr>
                        <a:t> з </a:t>
                      </a:r>
                      <a:r>
                        <a:rPr lang="ru-RU" sz="1000" dirty="0" err="1">
                          <a:effectLst/>
                          <a:latin typeface="Times New Roman"/>
                          <a:ea typeface="Times New Roman"/>
                        </a:rPr>
                        <a:t>єдиного</a:t>
                      </a:r>
                      <a:r>
                        <a:rPr lang="ru-RU" sz="1000" dirty="0">
                          <a:effectLst/>
                          <a:latin typeface="Times New Roman"/>
                          <a:ea typeface="Times New Roman"/>
                        </a:rPr>
                        <a:t> </a:t>
                      </a:r>
                      <a:r>
                        <a:rPr lang="ru-RU" sz="1000" dirty="0" err="1">
                          <a:effectLst/>
                          <a:latin typeface="Times New Roman"/>
                          <a:ea typeface="Times New Roman"/>
                        </a:rPr>
                        <a:t>внеску</a:t>
                      </a:r>
                      <a:r>
                        <a:rPr lang="ru-RU" sz="10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2"/>
          <p:cNvSpPr>
            <a:spLocks noChangeArrowheads="1"/>
          </p:cNvSpPr>
          <p:nvPr/>
        </p:nvSpPr>
        <p:spPr bwMode="auto">
          <a:xfrm>
            <a:off x="1857375" y="2173288"/>
            <a:ext cx="9906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Прямоугольник 18"/>
          <p:cNvSpPr/>
          <p:nvPr/>
        </p:nvSpPr>
        <p:spPr>
          <a:xfrm>
            <a:off x="5019674" y="241980"/>
            <a:ext cx="4953000" cy="707886"/>
          </a:xfrm>
          <a:prstGeom prst="rect">
            <a:avLst/>
          </a:prstGeom>
        </p:spPr>
        <p:txBody>
          <a:bodyPr>
            <a:spAutoFit/>
          </a:bodyPr>
          <a:lstStyle/>
          <a:p>
            <a:r>
              <a:rPr lang="ru-RU" sz="1000" dirty="0" err="1">
                <a:latin typeface="e-Ukraine Light" pitchFamily="50" charset="-52"/>
              </a:rPr>
              <a:t>сплачуються</a:t>
            </a:r>
            <a:r>
              <a:rPr lang="ru-RU" sz="1000" dirty="0">
                <a:latin typeface="e-Ukraine Light" pitchFamily="50" charset="-52"/>
              </a:rPr>
              <a:t> </a:t>
            </a:r>
            <a:r>
              <a:rPr lang="ru-RU" sz="1000" dirty="0" err="1">
                <a:latin typeface="e-Ukraine Light" pitchFamily="50" charset="-52"/>
              </a:rPr>
              <a:t>податкові</a:t>
            </a:r>
            <a:r>
              <a:rPr lang="ru-RU" sz="1000" dirty="0">
                <a:latin typeface="e-Ukraine Light" pitchFamily="50" charset="-52"/>
              </a:rPr>
              <a:t> </a:t>
            </a:r>
            <a:r>
              <a:rPr lang="ru-RU" sz="1000" dirty="0" err="1">
                <a:latin typeface="e-Ukraine Light" pitchFamily="50" charset="-52"/>
              </a:rPr>
              <a:t>зобов’язання</a:t>
            </a:r>
            <a:r>
              <a:rPr lang="ru-RU" sz="1000" dirty="0">
                <a:latin typeface="e-Ukraine Light" pitchFamily="50" charset="-52"/>
              </a:rPr>
              <a:t>, та </a:t>
            </a:r>
            <a:r>
              <a:rPr lang="ru-RU" sz="1000" dirty="0" err="1">
                <a:latin typeface="e-Ukraine Light" pitchFamily="50" charset="-52"/>
              </a:rPr>
              <a:t>дозвільного</a:t>
            </a:r>
            <a:r>
              <a:rPr lang="ru-RU" sz="1000" dirty="0">
                <a:latin typeface="e-Ukraine Light" pitchFamily="50" charset="-52"/>
              </a:rPr>
              <a:t> документа (вид </a:t>
            </a:r>
            <a:r>
              <a:rPr lang="ru-RU" sz="1000" dirty="0" err="1">
                <a:latin typeface="e-Ukraine Light" pitchFamily="50" charset="-52"/>
              </a:rPr>
              <a:t>дозвільного</a:t>
            </a:r>
            <a:r>
              <a:rPr lang="ru-RU" sz="1000" dirty="0">
                <a:latin typeface="e-Ukraine Light" pitchFamily="50" charset="-52"/>
              </a:rPr>
              <a:t> документа, номер, дата</a:t>
            </a:r>
            <a:r>
              <a:rPr lang="ru-RU" sz="1000" dirty="0" smtClean="0">
                <a:latin typeface="e-Ukraine Light" pitchFamily="50" charset="-52"/>
              </a:rPr>
              <a:t>).</a:t>
            </a:r>
          </a:p>
          <a:p>
            <a:endParaRPr lang="ru-RU" sz="1000" dirty="0">
              <a:latin typeface="e-Ukraine Light" pitchFamily="50" charset="-52"/>
            </a:endParaRPr>
          </a:p>
          <a:p>
            <a:pPr algn="ctr"/>
            <a:r>
              <a:rPr lang="ru-RU" sz="1000" b="1" dirty="0" err="1">
                <a:latin typeface="e-Ukraine Light" pitchFamily="50" charset="-52"/>
              </a:rPr>
              <a:t>Приклади</a:t>
            </a:r>
            <a:r>
              <a:rPr lang="ru-RU" sz="1000" b="1" dirty="0">
                <a:latin typeface="e-Ukraine Light" pitchFamily="50" charset="-52"/>
              </a:rPr>
              <a:t> </a:t>
            </a:r>
            <a:r>
              <a:rPr lang="ru-RU" sz="1000" b="1" dirty="0" err="1">
                <a:latin typeface="e-Ukraine Light" pitchFamily="50" charset="-52"/>
              </a:rPr>
              <a:t>заповнення</a:t>
            </a:r>
            <a:r>
              <a:rPr lang="ru-RU" sz="1000" b="1" dirty="0">
                <a:latin typeface="e-Ukraine Light" pitchFamily="50" charset="-52"/>
              </a:rPr>
              <a:t> </a:t>
            </a:r>
            <a:r>
              <a:rPr lang="ru-RU" sz="1000" b="1" dirty="0" err="1">
                <a:latin typeface="e-Ukraine Light" pitchFamily="50" charset="-52"/>
              </a:rPr>
              <a:t>реквізиту</a:t>
            </a:r>
            <a:r>
              <a:rPr lang="ru-RU" sz="1000" b="1" dirty="0">
                <a:latin typeface="e-Ukraine Light" pitchFamily="50" charset="-52"/>
              </a:rPr>
              <a:t> «</a:t>
            </a:r>
            <a:r>
              <a:rPr lang="ru-RU" sz="1000" b="1" dirty="0" err="1">
                <a:latin typeface="e-Ukraine Light" pitchFamily="50" charset="-52"/>
              </a:rPr>
              <a:t>Призначення</a:t>
            </a:r>
            <a:r>
              <a:rPr lang="ru-RU" sz="1000" b="1" dirty="0">
                <a:latin typeface="e-Ukraine Light" pitchFamily="50" charset="-52"/>
              </a:rPr>
              <a:t> платежу»</a:t>
            </a:r>
          </a:p>
        </p:txBody>
      </p:sp>
      <p:sp>
        <p:nvSpPr>
          <p:cNvPr id="20" name="Прямоугольник 19"/>
          <p:cNvSpPr/>
          <p:nvPr/>
        </p:nvSpPr>
        <p:spPr>
          <a:xfrm>
            <a:off x="5107961" y="6128519"/>
            <a:ext cx="4668193" cy="577081"/>
          </a:xfrm>
          <a:prstGeom prst="rect">
            <a:avLst/>
          </a:prstGeom>
        </p:spPr>
        <p:txBody>
          <a:bodyPr wrap="square">
            <a:spAutoFit/>
          </a:bodyPr>
          <a:lstStyle/>
          <a:p>
            <a:pPr algn="just"/>
            <a:r>
              <a:rPr lang="ru-RU" sz="1050" dirty="0" err="1">
                <a:latin typeface="e-Ukraine Light" pitchFamily="50" charset="-52"/>
              </a:rPr>
              <a:t>Детальніше</a:t>
            </a:r>
            <a:r>
              <a:rPr lang="ru-RU" sz="1050" dirty="0">
                <a:latin typeface="e-Ukraine Light" pitchFamily="50" charset="-52"/>
              </a:rPr>
              <a:t> з Порядком № 148 </a:t>
            </a:r>
            <a:r>
              <a:rPr lang="ru-RU" sz="1050" dirty="0" err="1">
                <a:latin typeface="e-Ukraine Light" pitchFamily="50" charset="-52"/>
              </a:rPr>
              <a:t>можна</a:t>
            </a:r>
            <a:r>
              <a:rPr lang="ru-RU" sz="1050" dirty="0">
                <a:latin typeface="e-Ukraine Light" pitchFamily="50" charset="-52"/>
              </a:rPr>
              <a:t> </a:t>
            </a:r>
            <a:r>
              <a:rPr lang="ru-RU" sz="1050" dirty="0" err="1">
                <a:latin typeface="e-Ukraine Light" pitchFamily="50" charset="-52"/>
              </a:rPr>
              <a:t>ознайомитися</a:t>
            </a:r>
            <a:r>
              <a:rPr lang="ru-RU" sz="1050" dirty="0">
                <a:latin typeface="e-Ukraine Light" pitchFamily="50" charset="-52"/>
              </a:rPr>
              <a:t> за </a:t>
            </a:r>
            <a:r>
              <a:rPr lang="ru-RU" sz="1050" dirty="0" err="1" smtClean="0">
                <a:latin typeface="e-Ukraine Light" pitchFamily="50" charset="-52"/>
              </a:rPr>
              <a:t>посиланням</a:t>
            </a:r>
            <a:r>
              <a:rPr lang="ru-RU" sz="1050" dirty="0" smtClean="0">
                <a:latin typeface="e-Ukraine Light" pitchFamily="50" charset="-52"/>
              </a:rPr>
              <a:t>: https</a:t>
            </a:r>
            <a:r>
              <a:rPr lang="ru-RU" sz="1050" dirty="0">
                <a:latin typeface="e-Ukraine Light" pitchFamily="50" charset="-52"/>
              </a:rPr>
              <a:t>://kyiv.tax.gov.ua/okremi-storinki/arhiv2/666593.html. </a:t>
            </a:r>
            <a:endParaRPr lang="uk-UA" sz="1050" dirty="0">
              <a:latin typeface="e-Ukraine Light" pitchFamily="50" charset="-52"/>
            </a:endParaRPr>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1212</TotalTime>
  <Words>347</Words>
  <Application>Microsoft Office PowerPoint</Application>
  <PresentationFormat>Лист A4 (210x297 мм)</PresentationFormat>
  <Paragraphs>59</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166</cp:revision>
  <dcterms:created xsi:type="dcterms:W3CDTF">2021-05-27T05:23:05Z</dcterms:created>
  <dcterms:modified xsi:type="dcterms:W3CDTF">2023-04-07T05:41:38Z</dcterms:modified>
</cp:coreProperties>
</file>