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8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12" autoAdjust="0"/>
    <p:restoredTop sz="94660"/>
  </p:normalViewPr>
  <p:slideViewPr>
    <p:cSldViewPr snapToGrid="0">
      <p:cViewPr>
        <p:scale>
          <a:sx n="100" d="100"/>
          <a:sy n="100" d="100"/>
        </p:scale>
        <p:origin x="-1416" y="-46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12.04.2023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083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12.04.2023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4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12.04.2023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44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12.04.2023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12.04.2023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26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12.04.2023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00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12.04.2023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36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12.04.2023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48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12.04.2023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84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12.04.2023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518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12.04.2023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86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A8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CE06E-CD33-4E8D-BB2D-3C537C4FAFB6}" type="datetimeFigureOut">
              <a:rPr lang="ru-RU" smtClean="0"/>
              <a:pPr/>
              <a:t>12.04.2023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23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B2AE1F56-FA4C-456D-AD17-F597535BE9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8247" y="114300"/>
            <a:ext cx="4763453" cy="6743700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="" xmlns:a16="http://schemas.microsoft.com/office/drawing/2014/main" id="{AAE0BDE6-D7B9-4FD3-A01F-F489C68E0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6212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18" name="Группа 17">
            <a:extLst>
              <a:ext uri="{FF2B5EF4-FFF2-40B4-BE49-F238E27FC236}">
                <a16:creationId xmlns="" xmlns:a16="http://schemas.microsoft.com/office/drawing/2014/main" id="{5B1F3CBD-8D08-499F-BE54-1DF3C9FE8E21}"/>
              </a:ext>
            </a:extLst>
          </p:cNvPr>
          <p:cNvGrpSpPr/>
          <p:nvPr/>
        </p:nvGrpSpPr>
        <p:grpSpPr>
          <a:xfrm>
            <a:off x="106282" y="114300"/>
            <a:ext cx="4820999" cy="6743700"/>
            <a:chOff x="64808" y="106681"/>
            <a:chExt cx="4811442" cy="6743700"/>
          </a:xfrm>
        </p:grpSpPr>
        <p:grpSp>
          <p:nvGrpSpPr>
            <p:cNvPr id="9" name="Группа 8">
              <a:extLst>
                <a:ext uri="{FF2B5EF4-FFF2-40B4-BE49-F238E27FC236}">
                  <a16:creationId xmlns="" xmlns:a16="http://schemas.microsoft.com/office/drawing/2014/main" id="{4A6F6DA5-6ACE-429E-B52A-AC44102F0184}"/>
                </a:ext>
              </a:extLst>
            </p:cNvPr>
            <p:cNvGrpSpPr/>
            <p:nvPr/>
          </p:nvGrpSpPr>
          <p:grpSpPr>
            <a:xfrm>
              <a:off x="64808" y="106681"/>
              <a:ext cx="4793934" cy="6743700"/>
              <a:chOff x="64808" y="106681"/>
              <a:chExt cx="4793934" cy="6743700"/>
            </a:xfrm>
          </p:grpSpPr>
          <p:sp>
            <p:nvSpPr>
              <p:cNvPr id="7" name="Прямоугольник 6">
                <a:extLst>
                  <a:ext uri="{FF2B5EF4-FFF2-40B4-BE49-F238E27FC236}">
                    <a16:creationId xmlns="" xmlns:a16="http://schemas.microsoft.com/office/drawing/2014/main" id="{09A0A77F-376C-47B9-BB79-353299E74E74}"/>
                  </a:ext>
                </a:extLst>
              </p:cNvPr>
              <p:cNvSpPr/>
              <p:nvPr/>
            </p:nvSpPr>
            <p:spPr>
              <a:xfrm>
                <a:off x="64808" y="106681"/>
                <a:ext cx="4793934" cy="65913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8" name="Овал 7">
                <a:extLst>
                  <a:ext uri="{FF2B5EF4-FFF2-40B4-BE49-F238E27FC236}">
                    <a16:creationId xmlns="" xmlns:a16="http://schemas.microsoft.com/office/drawing/2014/main" id="{DCA030F4-92F2-48AB-8BB4-77C584043B72}"/>
                  </a:ext>
                </a:extLst>
              </p:cNvPr>
              <p:cNvSpPr/>
              <p:nvPr/>
            </p:nvSpPr>
            <p:spPr>
              <a:xfrm>
                <a:off x="2328387" y="6545581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25A8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sz="1100" dirty="0" smtClean="0">
                    <a:solidFill>
                      <a:srgbClr val="25A872"/>
                    </a:solidFill>
                    <a:latin typeface="e-Ukraine" panose="00000500000000000000" pitchFamily="50" charset="-52"/>
                  </a:rPr>
                  <a:t>3</a:t>
                </a:r>
                <a:endParaRPr lang="ru-RU" sz="1400" dirty="0">
                  <a:solidFill>
                    <a:srgbClr val="25A872"/>
                  </a:solidFill>
                  <a:latin typeface="e-Ukraine" panose="00000500000000000000" pitchFamily="50" charset="-52"/>
                </a:endParaRPr>
              </a:p>
            </p:txBody>
          </p:sp>
        </p:grpSp>
        <p:pic>
          <p:nvPicPr>
            <p:cNvPr id="4100" name="Рисунок 10" descr="https://chart.googleapis.com/chart?cht=qr&amp;chl=https%3A%2F%2Ft.me%2FinfoTAXbot&amp;chld=L|0&amp;chs=150">
              <a:extLst>
                <a:ext uri="{FF2B5EF4-FFF2-40B4-BE49-F238E27FC236}">
                  <a16:creationId xmlns="" xmlns:a16="http://schemas.microsoft.com/office/drawing/2014/main" id="{C10BBAFE-2D79-49E5-868B-A0FDCC9F8B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9161" y="1990344"/>
              <a:ext cx="1304925" cy="13049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9" name="Рисунок 1" descr="https://chart.googleapis.com/chart?cht=qr&amp;chl=https%3A%2F%2Ft.me%2Ftax_gov_ua&amp;chld=L|0&amp;chs=150">
              <a:extLst>
                <a:ext uri="{FF2B5EF4-FFF2-40B4-BE49-F238E27FC236}">
                  <a16:creationId xmlns="" xmlns:a16="http://schemas.microsoft.com/office/drawing/2014/main" id="{AB68234D-4D6E-4D60-B461-52334D70C2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3465338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8" name="Рисунок 7" descr="https://chart.googleapis.com/chart?cht=qr&amp;chl=https%3A%2F%2Fwww.youtube.com%2FTaxUkraine&amp;chld=L|0&amp;chs=150">
              <a:extLst>
                <a:ext uri="{FF2B5EF4-FFF2-40B4-BE49-F238E27FC236}">
                  <a16:creationId xmlns="" xmlns:a16="http://schemas.microsoft.com/office/drawing/2014/main" id="{B988640C-7F4D-43BB-8D2B-B0AB4B4AD4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4329384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7" name="Рисунок 13" descr="https://chart.googleapis.com/chart?cht=qr&amp;chl=https%3A%2F%2Fwww.facebook.com%2FTaxUkraine%2F&amp;chld=L|0&amp;chs=150">
              <a:extLst>
                <a:ext uri="{FF2B5EF4-FFF2-40B4-BE49-F238E27FC236}">
                  <a16:creationId xmlns="" xmlns:a16="http://schemas.microsoft.com/office/drawing/2014/main" id="{48F62E71-1AA9-48BD-99B8-0430C4FAB9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5193430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5">
              <a:extLst>
                <a:ext uri="{FF2B5EF4-FFF2-40B4-BE49-F238E27FC236}">
                  <a16:creationId xmlns="" xmlns:a16="http://schemas.microsoft.com/office/drawing/2014/main" id="{5E53E4E3-62F3-4903-B665-45BF57FD7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16" y="203687"/>
              <a:ext cx="4793934" cy="1754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Друзі, підписуйтеся на офіційні сторінки Державної податкової служби України у соціальних мережах, де ви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зможе</a:t>
              </a:r>
              <a:r>
                <a:rPr lang="uk-UA" altLang="ru-RU" sz="1200" dirty="0" smtClean="0">
                  <a:solidFill>
                    <a:srgbClr val="333333"/>
                  </a:solidFill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те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переглянути новини, актуальні роз'яснення податкових новацій, а також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інфографіки,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коментарі керівництва,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фахівців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служби! Буде корисно та цікаво!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Спілкуйтеся з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податковою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службою дистанційно за допомогою сервісу  «InfoTAX»: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2" name="Rectangle 7">
              <a:extLst>
                <a:ext uri="{FF2B5EF4-FFF2-40B4-BE49-F238E27FC236}">
                  <a16:creationId xmlns="" xmlns:a16="http://schemas.microsoft.com/office/drawing/2014/main" id="{7BCFA5DF-C4AC-4DCE-AA03-DBDC47E12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3500673"/>
              <a:ext cx="2077686" cy="800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канал ДПС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Telegram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</a:t>
              </a:r>
              <a:endParaRPr kumimoji="0" lang="ru-RU" altLang="ru-RU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="" xmlns:a16="http://schemas.microsoft.com/office/drawing/2014/main" id="{911FB1A9-ED1C-4532-A3E7-013A57BBC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4465058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Youtube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каналі ДПС 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4" name="Rectangle 9">
              <a:extLst>
                <a:ext uri="{FF2B5EF4-FFF2-40B4-BE49-F238E27FC236}">
                  <a16:creationId xmlns="" xmlns:a16="http://schemas.microsoft.com/office/drawing/2014/main" id="{D4E2B7F5-5D62-456B-A005-E3F8F8A4B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5273743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ДПС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Fac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book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  <a:endParaRPr kumimoji="0" lang="uk-UA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="" xmlns:a16="http://schemas.microsoft.com/office/drawing/2014/main" id="{14F01F8F-7640-48D6-B1C7-915AD6E76DDF}"/>
                </a:ext>
              </a:extLst>
            </p:cNvPr>
            <p:cNvSpPr/>
            <p:nvPr/>
          </p:nvSpPr>
          <p:spPr>
            <a:xfrm>
              <a:off x="82316" y="6057476"/>
              <a:ext cx="479393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Офіційний веб-портал  Державної </a:t>
              </a:r>
              <a:r>
                <a:rPr lang="uk-UA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податков</a:t>
              </a:r>
              <a:r>
                <a:rPr lang="en-US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ої</a:t>
              </a: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  служби України: </a:t>
              </a:r>
              <a:r>
                <a:rPr lang="en-US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tax</a:t>
              </a:r>
              <a:r>
                <a:rPr lang="uk-UA" sz="800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.</a:t>
              </a:r>
              <a:r>
                <a:rPr lang="uk-UA" sz="800" b="1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gov.ua</a:t>
              </a:r>
              <a:endParaRPr lang="ru-RU" sz="3600" b="1" dirty="0">
                <a:latin typeface="e-Ukraine" panose="00000500000000000000" pitchFamily="50" charset="-52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Інформаційно-довідковий департамент ДПС: </a:t>
              </a:r>
              <a:r>
                <a:rPr lang="uk-UA" sz="800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0-800-501-007</a:t>
              </a:r>
              <a:endParaRPr lang="ru-RU" sz="3200" dirty="0">
                <a:effectLst/>
                <a:latin typeface="e-Ukraine" panose="000005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единительная линия 16">
              <a:extLst>
                <a:ext uri="{FF2B5EF4-FFF2-40B4-BE49-F238E27FC236}">
                  <a16:creationId xmlns="" xmlns:a16="http://schemas.microsoft.com/office/drawing/2014/main" id="{BC9780A8-D912-46DD-A0E0-2400220A2B6E}"/>
                </a:ext>
              </a:extLst>
            </p:cNvPr>
            <p:cNvCxnSpPr/>
            <p:nvPr/>
          </p:nvCxnSpPr>
          <p:spPr>
            <a:xfrm>
              <a:off x="228600" y="6010275"/>
              <a:ext cx="4557713" cy="0"/>
            </a:xfrm>
            <a:prstGeom prst="line">
              <a:avLst/>
            </a:prstGeom>
            <a:ln w="28575">
              <a:solidFill>
                <a:srgbClr val="25A8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553525" y="1069627"/>
            <a:ext cx="3600000" cy="138499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1400" b="1" dirty="0" err="1">
                <a:latin typeface="e-Ukraine Light" pitchFamily="50" charset="-52"/>
              </a:rPr>
              <a:t>Який</a:t>
            </a:r>
            <a:r>
              <a:rPr lang="ru-RU" sz="1400" b="1" dirty="0">
                <a:latin typeface="e-Ukraine Light" pitchFamily="50" charset="-52"/>
              </a:rPr>
              <a:t> документ повинна </a:t>
            </a:r>
            <a:r>
              <a:rPr lang="ru-RU" sz="1400" b="1" dirty="0" err="1">
                <a:latin typeface="e-Ukraine Light" pitchFamily="50" charset="-52"/>
              </a:rPr>
              <a:t>надати</a:t>
            </a:r>
            <a:r>
              <a:rPr lang="ru-RU" sz="1400" b="1" dirty="0">
                <a:latin typeface="e-Ukraine Light" pitchFamily="50" charset="-52"/>
              </a:rPr>
              <a:t> </a:t>
            </a:r>
            <a:r>
              <a:rPr lang="ru-RU" sz="1400" b="1" dirty="0" err="1">
                <a:latin typeface="e-Ukraine Light" pitchFamily="50" charset="-52"/>
              </a:rPr>
              <a:t>контролюючому</a:t>
            </a:r>
            <a:r>
              <a:rPr lang="ru-RU" sz="1400" b="1" dirty="0">
                <a:latin typeface="e-Ukraine Light" pitchFamily="50" charset="-52"/>
              </a:rPr>
              <a:t> органу </a:t>
            </a:r>
            <a:r>
              <a:rPr lang="ru-RU" sz="1400" b="1" dirty="0" err="1">
                <a:latin typeface="e-Ukraine Light" pitchFamily="50" charset="-52"/>
              </a:rPr>
              <a:t>фізична</a:t>
            </a:r>
            <a:r>
              <a:rPr lang="ru-RU" sz="1400" b="1" dirty="0">
                <a:latin typeface="e-Ukraine Light" pitchFamily="50" charset="-52"/>
              </a:rPr>
              <a:t> особа – резидент, яка </a:t>
            </a:r>
            <a:r>
              <a:rPr lang="ru-RU" sz="1400" b="1" dirty="0" err="1">
                <a:latin typeface="e-Ukraine Light" pitchFamily="50" charset="-52"/>
              </a:rPr>
              <a:t>отримала</a:t>
            </a:r>
            <a:r>
              <a:rPr lang="ru-RU" sz="1400" b="1" dirty="0">
                <a:latin typeface="e-Ukraine Light" pitchFamily="50" charset="-52"/>
              </a:rPr>
              <a:t> </a:t>
            </a:r>
            <a:r>
              <a:rPr lang="ru-RU" sz="1400" b="1" dirty="0" err="1">
                <a:latin typeface="e-Ukraine Light" pitchFamily="50" charset="-52"/>
              </a:rPr>
              <a:t>іноземні</a:t>
            </a:r>
            <a:r>
              <a:rPr lang="ru-RU" sz="1400" b="1" dirty="0">
                <a:latin typeface="e-Ukraine Light" pitchFamily="50" charset="-52"/>
              </a:rPr>
              <a:t> доходи, </a:t>
            </a:r>
            <a:r>
              <a:rPr lang="ru-RU" sz="1400" b="1" dirty="0" err="1">
                <a:latin typeface="e-Ukraine Light" pitchFamily="50" charset="-52"/>
              </a:rPr>
              <a:t>якщо</a:t>
            </a:r>
            <a:r>
              <a:rPr lang="ru-RU" sz="1400" b="1" dirty="0">
                <a:latin typeface="e-Ukraine Light" pitchFamily="50" charset="-52"/>
              </a:rPr>
              <a:t> </a:t>
            </a:r>
            <a:r>
              <a:rPr lang="ru-RU" sz="1400" b="1" dirty="0" err="1">
                <a:latin typeface="e-Ukraine Light" pitchFamily="50" charset="-52"/>
              </a:rPr>
              <a:t>податки</a:t>
            </a:r>
            <a:r>
              <a:rPr lang="ru-RU" sz="1400" b="1" dirty="0">
                <a:latin typeface="e-Ukraine Light" pitchFamily="50" charset="-52"/>
              </a:rPr>
              <a:t> </a:t>
            </a:r>
            <a:r>
              <a:rPr lang="ru-RU" sz="1400" b="1" dirty="0" err="1">
                <a:latin typeface="e-Ukraine Light" pitchFamily="50" charset="-52"/>
              </a:rPr>
              <a:t>сплачувались</a:t>
            </a:r>
            <a:r>
              <a:rPr lang="ru-RU" sz="1400" b="1" dirty="0">
                <a:latin typeface="e-Ukraine Light" pitchFamily="50" charset="-52"/>
              </a:rPr>
              <a:t> за межами </a:t>
            </a:r>
            <a:r>
              <a:rPr lang="ru-RU" sz="1400" b="1" dirty="0" err="1">
                <a:latin typeface="e-Ukraine Light" pitchFamily="50" charset="-52"/>
              </a:rPr>
              <a:t>України</a:t>
            </a:r>
            <a:r>
              <a:rPr lang="ru-RU" sz="1400" b="1" dirty="0">
                <a:latin typeface="e-Ukraine Light" pitchFamily="50" charset="-52"/>
              </a:rPr>
              <a:t>?</a:t>
            </a:r>
            <a:endParaRPr lang="ru-RU" sz="1400" b="1" dirty="0">
              <a:latin typeface="e-Ukraine Light" pitchFamily="50" charset="-52"/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5048250" y="6461285"/>
            <a:ext cx="1104899" cy="2154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800" dirty="0" smtClean="0">
                <a:solidFill>
                  <a:srgbClr val="333333"/>
                </a:solidFill>
                <a:latin typeface="e-Ukraine Light" pitchFamily="50" charset="-52"/>
                <a:cs typeface="Times New Roman" pitchFamily="18" charset="0"/>
              </a:rPr>
              <a:t>Квітень </a:t>
            </a:r>
            <a:r>
              <a:rPr lang="uk-UA" sz="800" dirty="0" smtClean="0">
                <a:solidFill>
                  <a:srgbClr val="333333"/>
                </a:solidFill>
                <a:latin typeface="e-Ukraine Light" pitchFamily="50" charset="-52"/>
                <a:cs typeface="Times New Roman" pitchFamily="18" charset="0"/>
              </a:rPr>
              <a:t>2023</a:t>
            </a:r>
            <a:endParaRPr kumimoji="0" lang="uk-UA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029325" y="180977"/>
            <a:ext cx="31242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Головне </a:t>
            </a:r>
            <a:r>
              <a:rPr lang="uk-UA" sz="1050" dirty="0" smtClean="0">
                <a:latin typeface="e-Ukraine Light" pitchFamily="50" charset="-52"/>
                <a:cs typeface="Arial" pitchFamily="34" charset="0"/>
              </a:rPr>
              <a:t>управління</a:t>
            </a: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 ДПС у м. Києві </a:t>
            </a:r>
          </a:p>
        </p:txBody>
      </p:sp>
    </p:spTree>
    <p:extLst>
      <p:ext uri="{BB962C8B-B14F-4D97-AF65-F5344CB8AC3E}">
        <p14:creationId xmlns:p14="http://schemas.microsoft.com/office/powerpoint/2010/main" val="338214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="" xmlns:a16="http://schemas.microsoft.com/office/drawing/2014/main" id="{77BE1E3B-BB62-4FEA-84E6-53708639754F}"/>
              </a:ext>
            </a:extLst>
          </p:cNvPr>
          <p:cNvGrpSpPr/>
          <p:nvPr/>
        </p:nvGrpSpPr>
        <p:grpSpPr>
          <a:xfrm>
            <a:off x="68578" y="117828"/>
            <a:ext cx="4749165" cy="6781800"/>
            <a:chOff x="83820" y="68581"/>
            <a:chExt cx="4694139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="" xmlns:a16="http://schemas.microsoft.com/office/drawing/2014/main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694139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6" name="Овал 5">
              <a:extLst>
                <a:ext uri="{FF2B5EF4-FFF2-40B4-BE49-F238E27FC236}">
                  <a16:creationId xmlns="" xmlns:a16="http://schemas.microsoft.com/office/drawing/2014/main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1</a:t>
              </a:r>
              <a:endParaRPr lang="uk-UA" sz="140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192DF1A1-DE05-4849-B565-0A68A4DD5458}"/>
              </a:ext>
            </a:extLst>
          </p:cNvPr>
          <p:cNvGrpSpPr/>
          <p:nvPr/>
        </p:nvGrpSpPr>
        <p:grpSpPr>
          <a:xfrm>
            <a:off x="4972050" y="76200"/>
            <a:ext cx="4806790" cy="6781800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err="1" smtClean="0"/>
                <a:t>тРАВ</a:t>
              </a:r>
              <a:endParaRPr lang="uk-UA" dirty="0"/>
            </a:p>
          </p:txBody>
        </p:sp>
        <p:sp>
          <p:nvSpPr>
            <p:cNvPr id="9" name="Овал 8">
              <a:extLst>
                <a:ext uri="{FF2B5EF4-FFF2-40B4-BE49-F238E27FC236}">
                  <a16:creationId xmlns="" xmlns:a16="http://schemas.microsoft.com/office/drawing/2014/main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dirty="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2</a:t>
              </a:r>
              <a:endParaRPr lang="uk-UA" sz="11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AB020ADF-A26B-4DB1-A8F3-01CE965CB04E}"/>
              </a:ext>
            </a:extLst>
          </p:cNvPr>
          <p:cNvSpPr/>
          <p:nvPr/>
        </p:nvSpPr>
        <p:spPr>
          <a:xfrm>
            <a:off x="228599" y="180974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A93320C9-B67C-4431-A6A6-D9A5DA9531D3}"/>
              </a:ext>
            </a:extLst>
          </p:cNvPr>
          <p:cNvSpPr/>
          <p:nvPr/>
        </p:nvSpPr>
        <p:spPr>
          <a:xfrm>
            <a:off x="5127011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71450" y="3068210"/>
            <a:ext cx="464819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uk-UA" sz="140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uk-UA" sz="1300" smtClean="0">
              <a:latin typeface="e-Ukraine Light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9535" y="138500"/>
            <a:ext cx="4667249" cy="6232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 sz="1100" dirty="0" smtClean="0">
                <a:latin typeface="e-Ukraine Light" pitchFamily="50" charset="-52"/>
              </a:rPr>
              <a:t>	</a:t>
            </a:r>
            <a:r>
              <a:rPr lang="ru-RU" sz="1100" dirty="0">
                <a:latin typeface="e-Ukraine Light" pitchFamily="50" charset="-52"/>
              </a:rPr>
              <a:t> Головне </a:t>
            </a:r>
            <a:r>
              <a:rPr lang="ru-RU" sz="1100" dirty="0" err="1">
                <a:latin typeface="e-Ukraine Light" pitchFamily="50" charset="-52"/>
              </a:rPr>
              <a:t>управління</a:t>
            </a:r>
            <a:r>
              <a:rPr lang="ru-RU" sz="1100" dirty="0">
                <a:latin typeface="e-Ukraine Light" pitchFamily="50" charset="-52"/>
              </a:rPr>
              <a:t> ДПС у м. </a:t>
            </a:r>
            <a:r>
              <a:rPr lang="ru-RU" sz="1100" dirty="0" err="1">
                <a:latin typeface="e-Ukraine Light" pitchFamily="50" charset="-52"/>
              </a:rPr>
              <a:t>Києві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інформує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що</a:t>
            </a:r>
            <a:r>
              <a:rPr lang="ru-RU" sz="1100" dirty="0">
                <a:latin typeface="e-Ukraine Light" pitchFamily="50" charset="-52"/>
              </a:rPr>
              <a:t> у </a:t>
            </a:r>
            <a:r>
              <a:rPr lang="ru-RU" sz="1100" dirty="0" err="1">
                <a:latin typeface="e-Ukraine Light" pitchFamily="50" charset="-52"/>
              </a:rPr>
              <a:t>разі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якщо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джерело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виплат</a:t>
            </a:r>
            <a:r>
              <a:rPr lang="ru-RU" sz="1100" dirty="0">
                <a:latin typeface="e-Ukraine Light" pitchFamily="50" charset="-52"/>
              </a:rPr>
              <a:t> будь-</a:t>
            </a:r>
            <a:r>
              <a:rPr lang="ru-RU" sz="1100" dirty="0" err="1">
                <a:latin typeface="e-Ukraine Light" pitchFamily="50" charset="-52"/>
              </a:rPr>
              <a:t>яких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оподатковуваних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доходів</a:t>
            </a:r>
            <a:r>
              <a:rPr lang="ru-RU" sz="1100" dirty="0">
                <a:latin typeface="e-Ukraine Light" pitchFamily="50" charset="-52"/>
              </a:rPr>
              <a:t> є </a:t>
            </a:r>
            <a:r>
              <a:rPr lang="ru-RU" sz="1100" dirty="0" err="1">
                <a:latin typeface="e-Ukraine Light" pitchFamily="50" charset="-52"/>
              </a:rPr>
              <a:t>іноземним</a:t>
            </a:r>
            <a:r>
              <a:rPr lang="ru-RU" sz="1100" dirty="0">
                <a:latin typeface="e-Ukraine Light" pitchFamily="50" charset="-52"/>
              </a:rPr>
              <a:t>, сума такого доходу </a:t>
            </a:r>
            <a:r>
              <a:rPr lang="ru-RU" sz="1100" dirty="0" err="1">
                <a:latin typeface="e-Ukraine Light" pitchFamily="50" charset="-52"/>
              </a:rPr>
              <a:t>включається</a:t>
            </a:r>
            <a:r>
              <a:rPr lang="ru-RU" sz="1100" dirty="0">
                <a:latin typeface="e-Ukraine Light" pitchFamily="50" charset="-52"/>
              </a:rPr>
              <a:t> до </a:t>
            </a:r>
            <a:r>
              <a:rPr lang="ru-RU" sz="1100" dirty="0" err="1">
                <a:latin typeface="e-Ukraine Light" pitchFamily="50" charset="-52"/>
              </a:rPr>
              <a:t>загального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річного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оподатковуваного</a:t>
            </a:r>
            <a:r>
              <a:rPr lang="ru-RU" sz="1100" dirty="0">
                <a:latin typeface="e-Ukraine Light" pitchFamily="50" charset="-52"/>
              </a:rPr>
              <a:t> доходу </a:t>
            </a:r>
            <a:r>
              <a:rPr lang="ru-RU" sz="1100" dirty="0" err="1">
                <a:latin typeface="e-Ukraine Light" pitchFamily="50" charset="-52"/>
              </a:rPr>
              <a:t>платника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податку</a:t>
            </a:r>
            <a:r>
              <a:rPr lang="ru-RU" sz="1100" dirty="0">
                <a:latin typeface="e-Ukraine Light" pitchFamily="50" charset="-52"/>
              </a:rPr>
              <a:t> – </a:t>
            </a:r>
            <a:r>
              <a:rPr lang="ru-RU" sz="1100" dirty="0" err="1">
                <a:latin typeface="e-Ukraine Light" pitchFamily="50" charset="-52"/>
              </a:rPr>
              <a:t>отримувача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який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зобов’язаний</a:t>
            </a:r>
            <a:r>
              <a:rPr lang="ru-RU" sz="1100" dirty="0">
                <a:latin typeface="e-Ukraine Light" pitchFamily="50" charset="-52"/>
              </a:rPr>
              <a:t> подати </a:t>
            </a:r>
            <a:r>
              <a:rPr lang="ru-RU" sz="1100" dirty="0" err="1">
                <a:latin typeface="e-Ukraine Light" pitchFamily="50" charset="-52"/>
              </a:rPr>
              <a:t>річну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податкову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декларацію</a:t>
            </a:r>
            <a:r>
              <a:rPr lang="ru-RU" sz="1100" dirty="0">
                <a:latin typeface="e-Ukraine Light" pitchFamily="50" charset="-52"/>
              </a:rPr>
              <a:t> про </a:t>
            </a:r>
            <a:r>
              <a:rPr lang="ru-RU" sz="1100" dirty="0" err="1">
                <a:latin typeface="e-Ukraine Light" pitchFamily="50" charset="-52"/>
              </a:rPr>
              <a:t>майновий</a:t>
            </a:r>
            <a:r>
              <a:rPr lang="ru-RU" sz="1100" dirty="0">
                <a:latin typeface="e-Ukraine Light" pitchFamily="50" charset="-52"/>
              </a:rPr>
              <a:t> стан і доходи, та </a:t>
            </a:r>
            <a:r>
              <a:rPr lang="ru-RU" sz="1100" dirty="0" err="1">
                <a:latin typeface="e-Ukraine Light" pitchFamily="50" charset="-52"/>
              </a:rPr>
              <a:t>оподатковується</a:t>
            </a:r>
            <a:r>
              <a:rPr lang="ru-RU" sz="1100" dirty="0">
                <a:latin typeface="e-Ukraine Light" pitchFamily="50" charset="-52"/>
              </a:rPr>
              <a:t> за </a:t>
            </a:r>
            <a:r>
              <a:rPr lang="ru-RU" sz="1100" dirty="0" err="1">
                <a:latin typeface="e-Ukraine Light" pitchFamily="50" charset="-52"/>
              </a:rPr>
              <a:t>ставкою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визначеною</a:t>
            </a:r>
            <a:r>
              <a:rPr lang="ru-RU" sz="1100" dirty="0">
                <a:latin typeface="e-Ukraine Light" pitchFamily="50" charset="-52"/>
              </a:rPr>
              <a:t> п. 167.1 </a:t>
            </a:r>
            <a:r>
              <a:rPr lang="en-US" sz="1100" dirty="0" smtClean="0">
                <a:latin typeface="e-Ukraine Light" pitchFamily="50" charset="-52"/>
              </a:rPr>
              <a:t> </a:t>
            </a:r>
            <a:r>
              <a:rPr lang="ru-RU" sz="1100" dirty="0" smtClean="0">
                <a:latin typeface="e-Ukraine Light" pitchFamily="50" charset="-52"/>
              </a:rPr>
              <a:t>ст</a:t>
            </a:r>
            <a:r>
              <a:rPr lang="ru-RU" sz="1100" dirty="0">
                <a:latin typeface="e-Ukraine Light" pitchFamily="50" charset="-52"/>
              </a:rPr>
              <a:t>. 167 </a:t>
            </a:r>
            <a:r>
              <a:rPr lang="ru-RU" sz="1100" dirty="0" err="1">
                <a:latin typeface="e-Ukraine Light" pitchFamily="50" charset="-52"/>
              </a:rPr>
              <a:t>Податкового</a:t>
            </a:r>
            <a:r>
              <a:rPr lang="ru-RU" sz="1100" dirty="0">
                <a:latin typeface="e-Ukraine Light" pitchFamily="50" charset="-52"/>
              </a:rPr>
              <a:t> кодексу </a:t>
            </a:r>
            <a:r>
              <a:rPr lang="ru-RU" sz="1100" dirty="0" err="1">
                <a:latin typeface="e-Ukraine Light" pitchFamily="50" charset="-52"/>
              </a:rPr>
              <a:t>України</a:t>
            </a:r>
            <a:r>
              <a:rPr lang="ru-RU" sz="1100" dirty="0">
                <a:latin typeface="e-Ukraine Light" pitchFamily="50" charset="-52"/>
              </a:rPr>
              <a:t> (18 </a:t>
            </a:r>
            <a:r>
              <a:rPr lang="ru-RU" sz="1100" dirty="0" err="1">
                <a:latin typeface="e-Ukraine Light" pitchFamily="50" charset="-52"/>
              </a:rPr>
              <a:t>відс</a:t>
            </a:r>
            <a:r>
              <a:rPr lang="ru-RU" sz="1100" dirty="0">
                <a:latin typeface="e-Ukraine Light" pitchFamily="50" charset="-52"/>
              </a:rPr>
              <a:t>.), </a:t>
            </a:r>
            <a:r>
              <a:rPr lang="ru-RU" sz="1100" dirty="0" err="1">
                <a:latin typeface="e-Ukraine Light" pitchFamily="50" charset="-52"/>
              </a:rPr>
              <a:t>крім</a:t>
            </a:r>
            <a:r>
              <a:rPr lang="ru-RU" sz="1100" dirty="0" smtClean="0">
                <a:latin typeface="e-Ukraine Light" pitchFamily="50" charset="-52"/>
              </a:rPr>
              <a:t>:</a:t>
            </a:r>
            <a:endParaRPr lang="ru-RU" sz="1100" dirty="0">
              <a:latin typeface="e-Ukraine Light" pitchFamily="50" charset="-52"/>
            </a:endParaRPr>
          </a:p>
          <a:p>
            <a:pPr algn="just">
              <a:spcAft>
                <a:spcPts val="600"/>
              </a:spcAft>
            </a:pPr>
            <a:r>
              <a:rPr lang="en-US" sz="1100" dirty="0" smtClean="0">
                <a:latin typeface="e-Ukraine Light" pitchFamily="50" charset="-52"/>
              </a:rPr>
              <a:t>	</a:t>
            </a:r>
            <a:r>
              <a:rPr lang="ru-RU" sz="1100" dirty="0" smtClean="0">
                <a:latin typeface="e-Ukraine Light" pitchFamily="50" charset="-52"/>
              </a:rPr>
              <a:t>а</a:t>
            </a:r>
            <a:r>
              <a:rPr lang="ru-RU" sz="1100" dirty="0">
                <a:latin typeface="e-Ukraine Light" pitchFamily="50" charset="-52"/>
              </a:rPr>
              <a:t>) </a:t>
            </a:r>
            <a:r>
              <a:rPr lang="ru-RU" sz="1100" dirty="0" err="1">
                <a:latin typeface="e-Ukraine Light" pitchFamily="50" charset="-52"/>
              </a:rPr>
              <a:t>доходів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визначених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пп</a:t>
            </a:r>
            <a:r>
              <a:rPr lang="ru-RU" sz="1100" dirty="0">
                <a:latin typeface="e-Ukraine Light" pitchFamily="50" charset="-52"/>
              </a:rPr>
              <a:t>. 167.5.4 п. 167.5 ст. 167 ПКУ, </a:t>
            </a:r>
            <a:r>
              <a:rPr lang="ru-RU" sz="1100" dirty="0" err="1">
                <a:latin typeface="e-Ukraine Light" pitchFamily="50" charset="-52"/>
              </a:rPr>
              <a:t>що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оподатковуються</a:t>
            </a:r>
            <a:r>
              <a:rPr lang="ru-RU" sz="1100" dirty="0">
                <a:latin typeface="e-Ukraine Light" pitchFamily="50" charset="-52"/>
              </a:rPr>
              <a:t> за </a:t>
            </a:r>
            <a:r>
              <a:rPr lang="ru-RU" sz="1100" dirty="0" err="1">
                <a:latin typeface="e-Ukraine Light" pitchFamily="50" charset="-52"/>
              </a:rPr>
              <a:t>ставкою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визначеною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пп</a:t>
            </a:r>
            <a:r>
              <a:rPr lang="ru-RU" sz="1100" dirty="0">
                <a:latin typeface="e-Ukraine Light" pitchFamily="50" charset="-52"/>
              </a:rPr>
              <a:t>. 167.5.4 п. 167.5 ст. 167 ПКУ (9 </a:t>
            </a:r>
            <a:r>
              <a:rPr lang="ru-RU" sz="1100" dirty="0" err="1">
                <a:latin typeface="e-Ukraine Light" pitchFamily="50" charset="-52"/>
              </a:rPr>
              <a:t>відс</a:t>
            </a:r>
            <a:r>
              <a:rPr lang="ru-RU" sz="1100" dirty="0" smtClean="0">
                <a:latin typeface="e-Ukraine Light" pitchFamily="50" charset="-52"/>
              </a:rPr>
              <a:t>.);</a:t>
            </a:r>
            <a:endParaRPr lang="ru-RU" sz="1100" dirty="0">
              <a:latin typeface="e-Ukraine Light" pitchFamily="50" charset="-52"/>
            </a:endParaRPr>
          </a:p>
          <a:p>
            <a:pPr algn="just">
              <a:spcAft>
                <a:spcPts val="600"/>
              </a:spcAft>
            </a:pPr>
            <a:r>
              <a:rPr lang="en-US" sz="1100" dirty="0" smtClean="0">
                <a:latin typeface="e-Ukraine Light" pitchFamily="50" charset="-52"/>
              </a:rPr>
              <a:t>	</a:t>
            </a:r>
            <a:r>
              <a:rPr lang="ru-RU" sz="1100" dirty="0" smtClean="0">
                <a:latin typeface="e-Ukraine Light" pitchFamily="50" charset="-52"/>
              </a:rPr>
              <a:t>б</a:t>
            </a:r>
            <a:r>
              <a:rPr lang="ru-RU" sz="1100" dirty="0">
                <a:latin typeface="e-Ukraine Light" pitchFamily="50" charset="-52"/>
              </a:rPr>
              <a:t>) </a:t>
            </a:r>
            <a:r>
              <a:rPr lang="ru-RU" sz="1100" dirty="0" err="1">
                <a:latin typeface="e-Ukraine Light" pitchFamily="50" charset="-52"/>
              </a:rPr>
              <a:t>прибутку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від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операцій</a:t>
            </a:r>
            <a:r>
              <a:rPr lang="ru-RU" sz="1100" dirty="0">
                <a:latin typeface="e-Ukraine Light" pitchFamily="50" charset="-52"/>
              </a:rPr>
              <a:t> з </a:t>
            </a:r>
            <a:r>
              <a:rPr lang="ru-RU" sz="1100" dirty="0" err="1">
                <a:latin typeface="e-Ukraine Light" pitchFamily="50" charset="-52"/>
              </a:rPr>
              <a:t>інвестиційними</a:t>
            </a:r>
            <a:r>
              <a:rPr lang="ru-RU" sz="1100" dirty="0">
                <a:latin typeface="e-Ukraine Light" pitchFamily="50" charset="-52"/>
              </a:rPr>
              <a:t> активами, </a:t>
            </a:r>
            <a:r>
              <a:rPr lang="ru-RU" sz="1100" dirty="0" err="1">
                <a:latin typeface="e-Ukraine Light" pitchFamily="50" charset="-52"/>
              </a:rPr>
              <a:t>що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оподатковується</a:t>
            </a:r>
            <a:r>
              <a:rPr lang="ru-RU" sz="1100" dirty="0">
                <a:latin typeface="e-Ukraine Light" pitchFamily="50" charset="-52"/>
              </a:rPr>
              <a:t> в порядку, </a:t>
            </a:r>
            <a:r>
              <a:rPr lang="ru-RU" sz="1100" dirty="0" err="1">
                <a:latin typeface="e-Ukraine Light" pitchFamily="50" charset="-52"/>
              </a:rPr>
              <a:t>визначеному</a:t>
            </a:r>
            <a:r>
              <a:rPr lang="ru-RU" sz="1100" dirty="0">
                <a:latin typeface="e-Ukraine Light" pitchFamily="50" charset="-52"/>
              </a:rPr>
              <a:t> п. 170.2 ст. 170 ПКУ</a:t>
            </a:r>
            <a:r>
              <a:rPr lang="ru-RU" sz="1100" dirty="0" smtClean="0">
                <a:latin typeface="e-Ukraine Light" pitchFamily="50" charset="-52"/>
              </a:rPr>
              <a:t>;</a:t>
            </a:r>
            <a:endParaRPr lang="ru-RU" sz="1100" dirty="0">
              <a:latin typeface="e-Ukraine Light" pitchFamily="50" charset="-52"/>
            </a:endParaRPr>
          </a:p>
          <a:p>
            <a:pPr algn="just">
              <a:spcAft>
                <a:spcPts val="600"/>
              </a:spcAft>
            </a:pPr>
            <a:r>
              <a:rPr lang="en-US" sz="1100" dirty="0" smtClean="0">
                <a:latin typeface="e-Ukraine Light" pitchFamily="50" charset="-52"/>
              </a:rPr>
              <a:t>	</a:t>
            </a:r>
            <a:r>
              <a:rPr lang="ru-RU" sz="1100" dirty="0" smtClean="0">
                <a:latin typeface="e-Ukraine Light" pitchFamily="50" charset="-52"/>
              </a:rPr>
              <a:t>в</a:t>
            </a:r>
            <a:r>
              <a:rPr lang="ru-RU" sz="1100" dirty="0">
                <a:latin typeface="e-Ukraine Light" pitchFamily="50" charset="-52"/>
              </a:rPr>
              <a:t>) </a:t>
            </a:r>
            <a:r>
              <a:rPr lang="ru-RU" sz="1100" dirty="0" err="1">
                <a:latin typeface="e-Ukraine Light" pitchFamily="50" charset="-52"/>
              </a:rPr>
              <a:t>прибутку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контрольованих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іноземних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компаній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що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оподатковується</a:t>
            </a:r>
            <a:r>
              <a:rPr lang="ru-RU" sz="1100" dirty="0">
                <a:latin typeface="e-Ukraine Light" pitchFamily="50" charset="-52"/>
              </a:rPr>
              <a:t> в порядку, </a:t>
            </a:r>
            <a:r>
              <a:rPr lang="ru-RU" sz="1100" dirty="0" err="1">
                <a:latin typeface="e-Ukraine Light" pitchFamily="50" charset="-52"/>
              </a:rPr>
              <a:t>визначеному</a:t>
            </a:r>
            <a:r>
              <a:rPr lang="ru-RU" sz="1100" dirty="0">
                <a:latin typeface="e-Ukraine Light" pitchFamily="50" charset="-52"/>
              </a:rPr>
              <a:t> п. 170.13 </a:t>
            </a:r>
            <a:r>
              <a:rPr lang="en-US" sz="1100" dirty="0" smtClean="0">
                <a:latin typeface="e-Ukraine Light" pitchFamily="50" charset="-52"/>
              </a:rPr>
              <a:t/>
            </a:r>
            <a:br>
              <a:rPr lang="en-US" sz="1100" dirty="0" smtClean="0">
                <a:latin typeface="e-Ukraine Light" pitchFamily="50" charset="-52"/>
              </a:rPr>
            </a:br>
            <a:r>
              <a:rPr lang="ru-RU" sz="1100" dirty="0" smtClean="0">
                <a:latin typeface="e-Ukraine Light" pitchFamily="50" charset="-52"/>
              </a:rPr>
              <a:t>ст</a:t>
            </a:r>
            <a:r>
              <a:rPr lang="ru-RU" sz="1100" dirty="0">
                <a:latin typeface="e-Ukraine Light" pitchFamily="50" charset="-52"/>
              </a:rPr>
              <a:t>. 170 ПКУ</a:t>
            </a:r>
            <a:r>
              <a:rPr lang="ru-RU" sz="1100" dirty="0" smtClean="0">
                <a:latin typeface="e-Ukraine Light" pitchFamily="50" charset="-52"/>
              </a:rPr>
              <a:t>;</a:t>
            </a:r>
            <a:endParaRPr lang="ru-RU" sz="1100" dirty="0">
              <a:latin typeface="e-Ukraine Light" pitchFamily="50" charset="-52"/>
            </a:endParaRPr>
          </a:p>
          <a:p>
            <a:pPr algn="just">
              <a:spcAft>
                <a:spcPts val="600"/>
              </a:spcAft>
            </a:pPr>
            <a:r>
              <a:rPr lang="en-US" sz="1100" dirty="0" smtClean="0">
                <a:latin typeface="e-Ukraine Light" pitchFamily="50" charset="-52"/>
              </a:rPr>
              <a:t>	</a:t>
            </a:r>
            <a:r>
              <a:rPr lang="ru-RU" sz="1100" dirty="0" smtClean="0">
                <a:latin typeface="e-Ukraine Light" pitchFamily="50" charset="-52"/>
              </a:rPr>
              <a:t>г</a:t>
            </a:r>
            <a:r>
              <a:rPr lang="ru-RU" sz="1100" dirty="0">
                <a:latin typeface="e-Ukraine Light" pitchFamily="50" charset="-52"/>
              </a:rPr>
              <a:t>) </a:t>
            </a:r>
            <a:r>
              <a:rPr lang="ru-RU" sz="1100" dirty="0" err="1">
                <a:latin typeface="e-Ukraine Light" pitchFamily="50" charset="-52"/>
              </a:rPr>
              <a:t>виплат</a:t>
            </a:r>
            <a:r>
              <a:rPr lang="ru-RU" sz="1100" dirty="0">
                <a:latin typeface="e-Ukraine Light" pitchFamily="50" charset="-52"/>
              </a:rPr>
              <a:t> у </a:t>
            </a:r>
            <a:r>
              <a:rPr lang="ru-RU" sz="1100" dirty="0" err="1">
                <a:latin typeface="e-Ukraine Light" pitchFamily="50" charset="-52"/>
              </a:rPr>
              <a:t>грошовій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чи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негрошовій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формі</a:t>
            </a:r>
            <a:r>
              <a:rPr lang="ru-RU" sz="1100" dirty="0">
                <a:latin typeface="e-Ukraine Light" pitchFamily="50" charset="-52"/>
              </a:rPr>
              <a:t> у </a:t>
            </a:r>
            <a:r>
              <a:rPr lang="ru-RU" sz="1100" dirty="0" err="1">
                <a:latin typeface="e-Ukraine Light" pitchFamily="50" charset="-52"/>
              </a:rPr>
              <a:t>зв’язку</a:t>
            </a:r>
            <a:r>
              <a:rPr lang="ru-RU" sz="1100" dirty="0">
                <a:latin typeface="e-Ukraine Light" pitchFamily="50" charset="-52"/>
              </a:rPr>
              <a:t> з </a:t>
            </a:r>
            <a:r>
              <a:rPr lang="ru-RU" sz="1100" dirty="0" err="1">
                <a:latin typeface="e-Ukraine Light" pitchFamily="50" charset="-52"/>
              </a:rPr>
              <a:t>розподілом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прибутку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або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його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частини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джерелом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яких</a:t>
            </a:r>
            <a:r>
              <a:rPr lang="ru-RU" sz="1100" dirty="0">
                <a:latin typeface="e-Ukraine Light" pitchFamily="50" charset="-52"/>
              </a:rPr>
              <a:t> є </a:t>
            </a:r>
            <a:r>
              <a:rPr lang="ru-RU" sz="1100" dirty="0" err="1">
                <a:latin typeface="e-Ukraine Light" pitchFamily="50" charset="-52"/>
              </a:rPr>
              <a:t>утворення</a:t>
            </a:r>
            <a:r>
              <a:rPr lang="ru-RU" sz="1100" dirty="0">
                <a:latin typeface="e-Ukraine Light" pitchFamily="50" charset="-52"/>
              </a:rPr>
              <a:t> без статусу </a:t>
            </a:r>
            <a:r>
              <a:rPr lang="ru-RU" sz="1100" dirty="0" err="1">
                <a:latin typeface="e-Ukraine Light" pitchFamily="50" charset="-52"/>
              </a:rPr>
              <a:t>юридичної</a:t>
            </a:r>
            <a:r>
              <a:rPr lang="ru-RU" sz="1100" dirty="0">
                <a:latin typeface="e-Ukraine Light" pitchFamily="50" charset="-52"/>
              </a:rPr>
              <a:t> особи, </a:t>
            </a:r>
            <a:r>
              <a:rPr lang="ru-RU" sz="1100" dirty="0" err="1">
                <a:latin typeface="e-Ukraine Light" pitchFamily="50" charset="-52"/>
              </a:rPr>
              <a:t>створене</a:t>
            </a:r>
            <a:r>
              <a:rPr lang="ru-RU" sz="1100" dirty="0">
                <a:latin typeface="e-Ukraine Light" pitchFamily="50" charset="-52"/>
              </a:rPr>
              <a:t> на </a:t>
            </a:r>
            <a:r>
              <a:rPr lang="ru-RU" sz="1100" dirty="0" err="1">
                <a:latin typeface="e-Ukraine Light" pitchFamily="50" charset="-52"/>
              </a:rPr>
              <a:t>підставі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правочину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або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зареєстроване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відповідно</a:t>
            </a:r>
            <a:r>
              <a:rPr lang="ru-RU" sz="1100" dirty="0">
                <a:latin typeface="e-Ukraine Light" pitchFamily="50" charset="-52"/>
              </a:rPr>
              <a:t> до </a:t>
            </a:r>
            <a:r>
              <a:rPr lang="ru-RU" sz="1100" dirty="0" err="1">
                <a:latin typeface="e-Ukraine Light" pitchFamily="50" charset="-52"/>
              </a:rPr>
              <a:t>законодавства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іноземної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держави</a:t>
            </a:r>
            <a:r>
              <a:rPr lang="ru-RU" sz="1100" dirty="0">
                <a:latin typeface="e-Ukraine Light" pitchFamily="50" charset="-52"/>
              </a:rPr>
              <a:t> (</a:t>
            </a:r>
            <a:r>
              <a:rPr lang="ru-RU" sz="1100" dirty="0" err="1">
                <a:latin typeface="e-Ukraine Light" pitchFamily="50" charset="-52"/>
              </a:rPr>
              <a:t>території</a:t>
            </a:r>
            <a:r>
              <a:rPr lang="ru-RU" sz="1100" dirty="0">
                <a:latin typeface="e-Ukraine Light" pitchFamily="50" charset="-52"/>
              </a:rPr>
              <a:t>) без </a:t>
            </a:r>
            <a:r>
              <a:rPr lang="ru-RU" sz="1100" dirty="0" err="1">
                <a:latin typeface="e-Ukraine Light" pitchFamily="50" charset="-52"/>
              </a:rPr>
              <a:t>створення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юридичної</a:t>
            </a:r>
            <a:r>
              <a:rPr lang="ru-RU" sz="1100" dirty="0">
                <a:latin typeface="e-Ukraine Light" pitchFamily="50" charset="-52"/>
              </a:rPr>
              <a:t> особи, </a:t>
            </a:r>
            <a:r>
              <a:rPr lang="ru-RU" sz="1100" dirty="0" err="1">
                <a:latin typeface="e-Ukraine Light" pitchFamily="50" charset="-52"/>
              </a:rPr>
              <a:t>що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оподатковуються</a:t>
            </a:r>
            <a:r>
              <a:rPr lang="ru-RU" sz="1100" dirty="0">
                <a:latin typeface="e-Ukraine Light" pitchFamily="50" charset="-52"/>
              </a:rPr>
              <a:t> в порядку, </a:t>
            </a:r>
            <a:r>
              <a:rPr lang="ru-RU" sz="1100" dirty="0" err="1">
                <a:latin typeface="e-Ukraine Light" pitchFamily="50" charset="-52"/>
              </a:rPr>
              <a:t>визначеному</a:t>
            </a:r>
            <a:r>
              <a:rPr lang="ru-RU" sz="1100" dirty="0">
                <a:latin typeface="e-Ukraine Light" pitchFamily="50" charset="-52"/>
              </a:rPr>
              <a:t> п. 170.11 прим. 1 ст. 170 ПКУ (</a:t>
            </a:r>
            <a:r>
              <a:rPr lang="ru-RU" sz="1100" dirty="0" err="1">
                <a:latin typeface="e-Ukraine Light" pitchFamily="50" charset="-52"/>
              </a:rPr>
              <a:t>пп</a:t>
            </a:r>
            <a:r>
              <a:rPr lang="ru-RU" sz="1100" dirty="0">
                <a:latin typeface="e-Ukraine Light" pitchFamily="50" charset="-52"/>
              </a:rPr>
              <a:t>. 170.11.1 п. 170.11 ст. 170 ПКУ).     </a:t>
            </a:r>
          </a:p>
          <a:p>
            <a:pPr algn="just">
              <a:spcAft>
                <a:spcPts val="600"/>
              </a:spcAft>
            </a:pPr>
            <a:r>
              <a:rPr lang="en-US" sz="1100" dirty="0" smtClean="0">
                <a:latin typeface="e-Ukraine Light" pitchFamily="50" charset="-52"/>
              </a:rPr>
              <a:t>	</a:t>
            </a:r>
            <a:r>
              <a:rPr lang="ru-RU" sz="1100" dirty="0" smtClean="0">
                <a:latin typeface="e-Ukraine Light" pitchFamily="50" charset="-52"/>
              </a:rPr>
              <a:t>У </a:t>
            </a:r>
            <a:r>
              <a:rPr lang="ru-RU" sz="1100" dirty="0" err="1">
                <a:latin typeface="e-Ukraine Light" pitchFamily="50" charset="-52"/>
              </a:rPr>
              <a:t>разі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якщо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згідно</a:t>
            </a:r>
            <a:r>
              <a:rPr lang="ru-RU" sz="1100" dirty="0">
                <a:latin typeface="e-Ukraine Light" pitchFamily="50" charset="-52"/>
              </a:rPr>
              <a:t> з нормами </a:t>
            </a:r>
            <a:r>
              <a:rPr lang="ru-RU" sz="1100" dirty="0" err="1">
                <a:latin typeface="e-Ukraine Light" pitchFamily="50" charset="-52"/>
              </a:rPr>
              <a:t>міжнародних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договорів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згода</a:t>
            </a:r>
            <a:r>
              <a:rPr lang="ru-RU" sz="1100" dirty="0">
                <a:latin typeface="e-Ukraine Light" pitchFamily="50" charset="-52"/>
              </a:rPr>
              <a:t> на </a:t>
            </a:r>
            <a:r>
              <a:rPr lang="ru-RU" sz="1100" dirty="0" err="1">
                <a:latin typeface="e-Ukraine Light" pitchFamily="50" charset="-52"/>
              </a:rPr>
              <a:t>обов’язковість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яких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надана</a:t>
            </a:r>
            <a:r>
              <a:rPr lang="ru-RU" sz="1100" dirty="0">
                <a:latin typeface="e-Ukraine Light" pitchFamily="50" charset="-52"/>
              </a:rPr>
              <a:t> Верховною Радою </a:t>
            </a:r>
            <a:r>
              <a:rPr lang="ru-RU" sz="1100" dirty="0" err="1">
                <a:latin typeface="e-Ukraine Light" pitchFamily="50" charset="-52"/>
              </a:rPr>
              <a:t>України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платник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податку</a:t>
            </a:r>
            <a:r>
              <a:rPr lang="ru-RU" sz="1100" dirty="0">
                <a:latin typeface="e-Ukraine Light" pitchFamily="50" charset="-52"/>
              </a:rPr>
              <a:t> на доходи </a:t>
            </a:r>
            <a:r>
              <a:rPr lang="ru-RU" sz="1100" dirty="0" err="1">
                <a:latin typeface="e-Ukraine Light" pitchFamily="50" charset="-52"/>
              </a:rPr>
              <a:t>фізичних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осіб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може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зменшити</a:t>
            </a:r>
            <a:r>
              <a:rPr lang="ru-RU" sz="1100" dirty="0">
                <a:latin typeface="e-Ukraine Light" pitchFamily="50" charset="-52"/>
              </a:rPr>
              <a:t> суму </a:t>
            </a:r>
            <a:r>
              <a:rPr lang="ru-RU" sz="1100" dirty="0" err="1">
                <a:latin typeface="e-Ukraine Light" pitchFamily="50" charset="-52"/>
              </a:rPr>
              <a:t>річного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податкового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зобов’язання</a:t>
            </a:r>
            <a:r>
              <a:rPr lang="ru-RU" sz="1100" dirty="0">
                <a:latin typeface="e-Ukraine Light" pitchFamily="50" charset="-52"/>
              </a:rPr>
              <a:t> на суму </a:t>
            </a:r>
            <a:r>
              <a:rPr lang="ru-RU" sz="1100" dirty="0" err="1">
                <a:latin typeface="e-Ukraine Light" pitchFamily="50" charset="-52"/>
              </a:rPr>
              <a:t>податків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сплачених</a:t>
            </a:r>
            <a:r>
              <a:rPr lang="ru-RU" sz="1100" dirty="0">
                <a:latin typeface="e-Ukraine Light" pitchFamily="50" charset="-52"/>
              </a:rPr>
              <a:t> за кордоном, </a:t>
            </a:r>
            <a:r>
              <a:rPr lang="ru-RU" sz="1100" dirty="0" err="1">
                <a:latin typeface="e-Ukraine Light" pitchFamily="50" charset="-52"/>
              </a:rPr>
              <a:t>він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визначає</a:t>
            </a:r>
            <a:r>
              <a:rPr lang="ru-RU" sz="1100" dirty="0">
                <a:latin typeface="e-Ukraine Light" pitchFamily="50" charset="-52"/>
              </a:rPr>
              <a:t> суму такого </a:t>
            </a:r>
            <a:r>
              <a:rPr lang="ru-RU" sz="1100" dirty="0" err="1">
                <a:latin typeface="e-Ukraine Light" pitchFamily="50" charset="-52"/>
              </a:rPr>
              <a:t>зменшення</a:t>
            </a:r>
            <a:r>
              <a:rPr lang="ru-RU" sz="1100" dirty="0">
                <a:latin typeface="e-Ukraine Light" pitchFamily="50" charset="-52"/>
              </a:rPr>
              <a:t> за </a:t>
            </a:r>
            <a:r>
              <a:rPr lang="ru-RU" sz="1100" dirty="0" err="1">
                <a:latin typeface="e-Ukraine Light" pitchFamily="50" charset="-52"/>
              </a:rPr>
              <a:t>зазначеними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підставами</a:t>
            </a:r>
            <a:r>
              <a:rPr lang="ru-RU" sz="1100" dirty="0">
                <a:latin typeface="e-Ukraine Light" pitchFamily="50" charset="-52"/>
              </a:rPr>
              <a:t> у </a:t>
            </a:r>
            <a:r>
              <a:rPr lang="ru-RU" sz="1100" dirty="0" err="1">
                <a:latin typeface="e-Ukraine Light" pitchFamily="50" charset="-52"/>
              </a:rPr>
              <a:t>Декларації</a:t>
            </a:r>
            <a:r>
              <a:rPr lang="ru-RU" sz="1100" dirty="0">
                <a:latin typeface="e-Ukraine Light" pitchFamily="50" charset="-52"/>
              </a:rPr>
              <a:t> (</a:t>
            </a:r>
            <a:r>
              <a:rPr lang="ru-RU" sz="1100" dirty="0" err="1">
                <a:latin typeface="e-Ukraine Light" pitchFamily="50" charset="-52"/>
              </a:rPr>
              <a:t>пп</a:t>
            </a:r>
            <a:r>
              <a:rPr lang="ru-RU" sz="1100" dirty="0">
                <a:latin typeface="e-Ukraine Light" pitchFamily="50" charset="-52"/>
              </a:rPr>
              <a:t>. 170.11.2 </a:t>
            </a:r>
            <a:r>
              <a:rPr lang="en-US" sz="1100" dirty="0" smtClean="0">
                <a:latin typeface="e-Ukraine Light" pitchFamily="50" charset="-52"/>
              </a:rPr>
              <a:t/>
            </a:r>
            <a:br>
              <a:rPr lang="en-US" sz="1100" dirty="0" smtClean="0">
                <a:latin typeface="e-Ukraine Light" pitchFamily="50" charset="-52"/>
              </a:rPr>
            </a:br>
            <a:r>
              <a:rPr lang="ru-RU" sz="1100" dirty="0" smtClean="0">
                <a:latin typeface="e-Ukraine Light" pitchFamily="50" charset="-52"/>
              </a:rPr>
              <a:t>п</a:t>
            </a:r>
            <a:r>
              <a:rPr lang="ru-RU" sz="1100" dirty="0">
                <a:latin typeface="e-Ukraine Light" pitchFamily="50" charset="-52"/>
              </a:rPr>
              <a:t>. 170.11 ст. 170 ПКУ). </a:t>
            </a:r>
            <a:endParaRPr lang="ru-RU" sz="1100" dirty="0">
              <a:latin typeface="e-Ukraine Light" pitchFamily="50" charset="-52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14300" y="1"/>
            <a:ext cx="478154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200" smtClean="0">
              <a:latin typeface="e-Ukraine" pitchFamily="2" charset="-52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000625" y="335712"/>
            <a:ext cx="46862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000" dirty="0" smtClean="0">
              <a:latin typeface="e-Ukraine" pitchFamily="2" charset="-52"/>
            </a:endParaRPr>
          </a:p>
          <a:p>
            <a:pPr indent="457200" algn="just"/>
            <a:endParaRPr lang="uk-UA" sz="1000" dirty="0" smtClean="0">
              <a:latin typeface="e-Ukraine" pitchFamily="2" charset="-52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09549" y="0"/>
            <a:ext cx="457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400" dirty="0" smtClean="0">
                <a:latin typeface="e-Ukraine Light" pitchFamily="50" charset="-52"/>
              </a:rPr>
              <a:t>	</a:t>
            </a:r>
            <a:endParaRPr lang="uk-UA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000625" y="104775"/>
            <a:ext cx="4714875" cy="6078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 sz="1100" dirty="0" smtClean="0">
                <a:latin typeface="e-Ukraine Light" pitchFamily="50" charset="-52"/>
              </a:rPr>
              <a:t> 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en-US" sz="1100" dirty="0" smtClean="0">
                <a:latin typeface="e-Ukraine Light" pitchFamily="50" charset="-52"/>
              </a:rPr>
              <a:t>	</a:t>
            </a:r>
            <a:r>
              <a:rPr lang="ru-RU" sz="1100" dirty="0" err="1" smtClean="0">
                <a:latin typeface="e-Ukraine Light" pitchFamily="50" charset="-52"/>
              </a:rPr>
              <a:t>Згідно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>
                <a:latin typeface="e-Ukraine Light" pitchFamily="50" charset="-52"/>
              </a:rPr>
              <a:t>з п. 13.3 ст. 13 ПКУ доходи, </a:t>
            </a:r>
            <a:r>
              <a:rPr lang="ru-RU" sz="1100" dirty="0" err="1">
                <a:latin typeface="e-Ukraine Light" pitchFamily="50" charset="-52"/>
              </a:rPr>
              <a:t>отримані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фізичною</a:t>
            </a:r>
            <a:r>
              <a:rPr lang="ru-RU" sz="1100" dirty="0">
                <a:latin typeface="e-Ukraine Light" pitchFamily="50" charset="-52"/>
              </a:rPr>
              <a:t> особою – резидентом з </a:t>
            </a:r>
            <a:r>
              <a:rPr lang="ru-RU" sz="1100" dirty="0" err="1">
                <a:latin typeface="e-Ukraine Light" pitchFamily="50" charset="-52"/>
              </a:rPr>
              <a:t>джерел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походження</a:t>
            </a:r>
            <a:r>
              <a:rPr lang="ru-RU" sz="1100" dirty="0">
                <a:latin typeface="e-Ukraine Light" pitchFamily="50" charset="-52"/>
              </a:rPr>
              <a:t> за межами </a:t>
            </a:r>
            <a:r>
              <a:rPr lang="ru-RU" sz="1100" dirty="0" err="1">
                <a:latin typeface="e-Ukraine Light" pitchFamily="50" charset="-52"/>
              </a:rPr>
              <a:t>України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включаються</a:t>
            </a:r>
            <a:r>
              <a:rPr lang="ru-RU" sz="1100" dirty="0">
                <a:latin typeface="e-Ukraine Light" pitchFamily="50" charset="-52"/>
              </a:rPr>
              <a:t> до складу </a:t>
            </a:r>
            <a:r>
              <a:rPr lang="ru-RU" sz="1100" dirty="0" err="1">
                <a:latin typeface="e-Ukraine Light" pitchFamily="50" charset="-52"/>
              </a:rPr>
              <a:t>загального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річного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оподаткованого</a:t>
            </a:r>
            <a:r>
              <a:rPr lang="ru-RU" sz="1100" dirty="0">
                <a:latin typeface="e-Ukraine Light" pitchFamily="50" charset="-52"/>
              </a:rPr>
              <a:t> доходу, </a:t>
            </a:r>
            <a:r>
              <a:rPr lang="ru-RU" sz="1100" dirty="0" err="1">
                <a:latin typeface="e-Ukraine Light" pitchFamily="50" charset="-52"/>
              </a:rPr>
              <a:t>крім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доходів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що</a:t>
            </a:r>
            <a:r>
              <a:rPr lang="ru-RU" sz="1100" dirty="0">
                <a:latin typeface="e-Ukraine Light" pitchFamily="50" charset="-52"/>
              </a:rPr>
              <a:t> не </a:t>
            </a:r>
            <a:r>
              <a:rPr lang="ru-RU" sz="1100" dirty="0" err="1">
                <a:latin typeface="e-Ukraine Light" pitchFamily="50" charset="-52"/>
              </a:rPr>
              <a:t>підлягають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оподаткуванню</a:t>
            </a:r>
            <a:r>
              <a:rPr lang="ru-RU" sz="1100" dirty="0">
                <a:latin typeface="e-Ukraine Light" pitchFamily="50" charset="-52"/>
              </a:rPr>
              <a:t> в </a:t>
            </a:r>
            <a:r>
              <a:rPr lang="ru-RU" sz="1100" dirty="0" err="1">
                <a:latin typeface="e-Ukraine Light" pitchFamily="50" charset="-52"/>
              </a:rPr>
              <a:t>Україні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відповідно</a:t>
            </a:r>
            <a:r>
              <a:rPr lang="ru-RU" sz="1100" dirty="0">
                <a:latin typeface="e-Ukraine Light" pitchFamily="50" charset="-52"/>
              </a:rPr>
              <a:t> до </a:t>
            </a:r>
            <a:r>
              <a:rPr lang="ru-RU" sz="1100" dirty="0" err="1">
                <a:latin typeface="e-Ukraine Light" pitchFamily="50" charset="-52"/>
              </a:rPr>
              <a:t>положень</a:t>
            </a:r>
            <a:r>
              <a:rPr lang="ru-RU" sz="1100" dirty="0">
                <a:latin typeface="e-Ukraine Light" pitchFamily="50" charset="-52"/>
              </a:rPr>
              <a:t> ПКУ </a:t>
            </a:r>
            <a:r>
              <a:rPr lang="ru-RU" sz="1100" dirty="0" err="1">
                <a:latin typeface="e-Ukraine Light" pitchFamily="50" charset="-52"/>
              </a:rPr>
              <a:t>чи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міжнародного</a:t>
            </a:r>
            <a:r>
              <a:rPr lang="ru-RU" sz="1100" dirty="0">
                <a:latin typeface="e-Ukraine Light" pitchFamily="50" charset="-52"/>
              </a:rPr>
              <a:t> договору, </a:t>
            </a:r>
            <a:r>
              <a:rPr lang="ru-RU" sz="1100" dirty="0" err="1">
                <a:latin typeface="e-Ukraine Light" pitchFamily="50" charset="-52"/>
              </a:rPr>
              <a:t>згода</a:t>
            </a:r>
            <a:r>
              <a:rPr lang="ru-RU" sz="1100" dirty="0">
                <a:latin typeface="e-Ukraine Light" pitchFamily="50" charset="-52"/>
              </a:rPr>
              <a:t> на </a:t>
            </a:r>
            <a:r>
              <a:rPr lang="ru-RU" sz="1100" dirty="0" err="1">
                <a:latin typeface="e-Ukraine Light" pitchFamily="50" charset="-52"/>
              </a:rPr>
              <a:t>обов’язковість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якого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надана</a:t>
            </a:r>
            <a:r>
              <a:rPr lang="ru-RU" sz="1100" dirty="0">
                <a:latin typeface="e-Ukraine Light" pitchFamily="50" charset="-52"/>
              </a:rPr>
              <a:t> Верховною Радою </a:t>
            </a:r>
            <a:r>
              <a:rPr lang="ru-RU" sz="1100" dirty="0" err="1">
                <a:latin typeface="e-Ukraine Light" pitchFamily="50" charset="-52"/>
              </a:rPr>
              <a:t>України</a:t>
            </a:r>
            <a:r>
              <a:rPr lang="ru-RU" sz="1100" dirty="0" smtClean="0">
                <a:latin typeface="e-Ukraine Light" pitchFamily="50" charset="-52"/>
              </a:rPr>
              <a:t>.</a:t>
            </a:r>
            <a:endParaRPr lang="ru-RU" sz="1100" dirty="0">
              <a:latin typeface="e-Ukraine Light" pitchFamily="50" charset="-52"/>
            </a:endParaRPr>
          </a:p>
          <a:p>
            <a:pPr algn="just">
              <a:spcAft>
                <a:spcPts val="600"/>
              </a:spcAft>
            </a:pPr>
            <a:r>
              <a:rPr lang="en-US" sz="1100" dirty="0" smtClean="0">
                <a:latin typeface="e-Ukraine Light" pitchFamily="50" charset="-52"/>
              </a:rPr>
              <a:t>	</a:t>
            </a:r>
            <a:r>
              <a:rPr lang="ru-RU" sz="1100" dirty="0" smtClean="0">
                <a:latin typeface="e-Ukraine Light" pitchFamily="50" charset="-52"/>
              </a:rPr>
              <a:t>Пунктом </a:t>
            </a:r>
            <a:r>
              <a:rPr lang="ru-RU" sz="1100" dirty="0">
                <a:latin typeface="e-Ukraine Light" pitchFamily="50" charset="-52"/>
              </a:rPr>
              <a:t>13.4 ст. 13 ПКУ </a:t>
            </a:r>
            <a:r>
              <a:rPr lang="ru-RU" sz="1100" dirty="0" err="1">
                <a:latin typeface="e-Ukraine Light" pitchFamily="50" charset="-52"/>
              </a:rPr>
              <a:t>встановлено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що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суми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податків</a:t>
            </a:r>
            <a:r>
              <a:rPr lang="ru-RU" sz="1100" dirty="0">
                <a:latin typeface="e-Ukraine Light" pitchFamily="50" charset="-52"/>
              </a:rPr>
              <a:t> та </a:t>
            </a:r>
            <a:r>
              <a:rPr lang="ru-RU" sz="1100" dirty="0" err="1">
                <a:latin typeface="e-Ukraine Light" pitchFamily="50" charset="-52"/>
              </a:rPr>
              <a:t>зборів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сплачені</a:t>
            </a:r>
            <a:r>
              <a:rPr lang="ru-RU" sz="1100" dirty="0">
                <a:latin typeface="e-Ukraine Light" pitchFamily="50" charset="-52"/>
              </a:rPr>
              <a:t> за межами </a:t>
            </a:r>
            <a:r>
              <a:rPr lang="ru-RU" sz="1100" dirty="0" err="1">
                <a:latin typeface="e-Ukraine Light" pitchFamily="50" charset="-52"/>
              </a:rPr>
              <a:t>України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зараховуються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під</a:t>
            </a:r>
            <a:r>
              <a:rPr lang="ru-RU" sz="1100" dirty="0">
                <a:latin typeface="e-Ukraine Light" pitchFamily="50" charset="-52"/>
              </a:rPr>
              <a:t> час </a:t>
            </a:r>
            <a:r>
              <a:rPr lang="ru-RU" sz="1100" dirty="0" err="1">
                <a:latin typeface="e-Ukraine Light" pitchFamily="50" charset="-52"/>
              </a:rPr>
              <a:t>розрахунку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податків</a:t>
            </a:r>
            <a:r>
              <a:rPr lang="ru-RU" sz="1100" dirty="0">
                <a:latin typeface="e-Ukraine Light" pitchFamily="50" charset="-52"/>
              </a:rPr>
              <a:t> та </a:t>
            </a:r>
            <a:r>
              <a:rPr lang="ru-RU" sz="1100" dirty="0" err="1">
                <a:latin typeface="e-Ukraine Light" pitchFamily="50" charset="-52"/>
              </a:rPr>
              <a:t>зборів</a:t>
            </a:r>
            <a:r>
              <a:rPr lang="ru-RU" sz="1100" dirty="0">
                <a:latin typeface="e-Ukraine Light" pitchFamily="50" charset="-52"/>
              </a:rPr>
              <a:t> в </a:t>
            </a:r>
            <a:r>
              <a:rPr lang="ru-RU" sz="1100" dirty="0" err="1">
                <a:latin typeface="e-Ukraine Light" pitchFamily="50" charset="-52"/>
              </a:rPr>
              <a:t>Україні</a:t>
            </a:r>
            <a:r>
              <a:rPr lang="ru-RU" sz="1100" dirty="0">
                <a:latin typeface="e-Ukraine Light" pitchFamily="50" charset="-52"/>
              </a:rPr>
              <a:t> за правилами, </a:t>
            </a:r>
            <a:r>
              <a:rPr lang="ru-RU" sz="1100" dirty="0" err="1">
                <a:latin typeface="e-Ukraine Light" pitchFamily="50" charset="-52"/>
              </a:rPr>
              <a:t>встановленими</a:t>
            </a:r>
            <a:r>
              <a:rPr lang="ru-RU" sz="1100" dirty="0">
                <a:latin typeface="e-Ukraine Light" pitchFamily="50" charset="-52"/>
              </a:rPr>
              <a:t> ПКУ</a:t>
            </a:r>
            <a:r>
              <a:rPr lang="ru-RU" sz="1100" dirty="0" smtClean="0">
                <a:latin typeface="e-Ukraine Light" pitchFamily="50" charset="-52"/>
              </a:rPr>
              <a:t>.</a:t>
            </a:r>
            <a:endParaRPr lang="ru-RU" sz="1100" dirty="0">
              <a:latin typeface="e-Ukraine Light" pitchFamily="50" charset="-52"/>
            </a:endParaRPr>
          </a:p>
          <a:p>
            <a:pPr algn="just">
              <a:spcAft>
                <a:spcPts val="600"/>
              </a:spcAft>
            </a:pPr>
            <a:r>
              <a:rPr lang="en-US" sz="1100" dirty="0" smtClean="0">
                <a:latin typeface="e-Ukraine Light" pitchFamily="50" charset="-52"/>
              </a:rPr>
              <a:t>	</a:t>
            </a:r>
            <a:r>
              <a:rPr lang="ru-RU" sz="1100" dirty="0" err="1" smtClean="0">
                <a:latin typeface="e-Ukraine Light" pitchFamily="50" charset="-52"/>
              </a:rPr>
              <a:t>Відповідно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>
                <a:latin typeface="e-Ukraine Light" pitchFamily="50" charset="-52"/>
              </a:rPr>
              <a:t>до п. 13.5 ст. 13 ПКУ для </a:t>
            </a:r>
            <a:r>
              <a:rPr lang="ru-RU" sz="1100" dirty="0" err="1">
                <a:latin typeface="e-Ukraine Light" pitchFamily="50" charset="-52"/>
              </a:rPr>
              <a:t>отримання</a:t>
            </a:r>
            <a:r>
              <a:rPr lang="ru-RU" sz="1100" dirty="0">
                <a:latin typeface="e-Ukraine Light" pitchFamily="50" charset="-52"/>
              </a:rPr>
              <a:t> права на </a:t>
            </a:r>
            <a:r>
              <a:rPr lang="ru-RU" sz="1100" dirty="0" err="1">
                <a:latin typeface="e-Ukraine Light" pitchFamily="50" charset="-52"/>
              </a:rPr>
              <a:t>зарахування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податків</a:t>
            </a:r>
            <a:r>
              <a:rPr lang="ru-RU" sz="1100" dirty="0">
                <a:latin typeface="e-Ukraine Light" pitchFamily="50" charset="-52"/>
              </a:rPr>
              <a:t> та </a:t>
            </a:r>
            <a:r>
              <a:rPr lang="ru-RU" sz="1100" dirty="0" err="1">
                <a:latin typeface="e-Ukraine Light" pitchFamily="50" charset="-52"/>
              </a:rPr>
              <a:t>зборів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сплачених</a:t>
            </a:r>
            <a:r>
              <a:rPr lang="ru-RU" sz="1100" dirty="0">
                <a:latin typeface="e-Ukraine Light" pitchFamily="50" charset="-52"/>
              </a:rPr>
              <a:t> за межами </a:t>
            </a:r>
            <a:r>
              <a:rPr lang="ru-RU" sz="1100" dirty="0" err="1">
                <a:latin typeface="e-Ukraine Light" pitchFamily="50" charset="-52"/>
              </a:rPr>
              <a:t>України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платник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зобов’язаний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отримати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від</a:t>
            </a:r>
            <a:r>
              <a:rPr lang="ru-RU" sz="1100" dirty="0">
                <a:latin typeface="e-Ukraine Light" pitchFamily="50" charset="-52"/>
              </a:rPr>
              <a:t> державного органу </a:t>
            </a:r>
            <a:r>
              <a:rPr lang="ru-RU" sz="1100" dirty="0" err="1">
                <a:latin typeface="e-Ukraine Light" pitchFamily="50" charset="-52"/>
              </a:rPr>
              <a:t>країни</a:t>
            </a:r>
            <a:r>
              <a:rPr lang="ru-RU" sz="1100" dirty="0">
                <a:latin typeface="e-Ukraine Light" pitchFamily="50" charset="-52"/>
              </a:rPr>
              <a:t>, де </a:t>
            </a:r>
            <a:r>
              <a:rPr lang="ru-RU" sz="1100" dirty="0" err="1">
                <a:latin typeface="e-Ukraine Light" pitchFamily="50" charset="-52"/>
              </a:rPr>
              <a:t>отримується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такий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дохід</a:t>
            </a:r>
            <a:r>
              <a:rPr lang="ru-RU" sz="1100" dirty="0">
                <a:latin typeface="e-Ukraine Light" pitchFamily="50" charset="-52"/>
              </a:rPr>
              <a:t> (</a:t>
            </a:r>
            <a:r>
              <a:rPr lang="ru-RU" sz="1100" dirty="0" err="1">
                <a:latin typeface="e-Ukraine Light" pitchFamily="50" charset="-52"/>
              </a:rPr>
              <a:t>прибуток</a:t>
            </a:r>
            <a:r>
              <a:rPr lang="ru-RU" sz="1100" dirty="0">
                <a:latin typeface="e-Ukraine Light" pitchFamily="50" charset="-52"/>
              </a:rPr>
              <a:t>), </a:t>
            </a:r>
            <a:r>
              <a:rPr lang="ru-RU" sz="1100" dirty="0" err="1">
                <a:latin typeface="e-Ukraine Light" pitchFamily="50" charset="-52"/>
              </a:rPr>
              <a:t>уповноваженого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справляти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такий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податок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довідку</a:t>
            </a:r>
            <a:r>
              <a:rPr lang="ru-RU" sz="1100" dirty="0">
                <a:latin typeface="e-Ukraine Light" pitchFamily="50" charset="-52"/>
              </a:rPr>
              <a:t> про суму </a:t>
            </a:r>
            <a:r>
              <a:rPr lang="ru-RU" sz="1100" dirty="0" err="1">
                <a:latin typeface="e-Ukraine Light" pitchFamily="50" charset="-52"/>
              </a:rPr>
              <a:t>сплаченого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податку</a:t>
            </a:r>
            <a:r>
              <a:rPr lang="ru-RU" sz="1100" dirty="0">
                <a:latin typeface="e-Ukraine Light" pitchFamily="50" charset="-52"/>
              </a:rPr>
              <a:t> та </a:t>
            </a:r>
            <a:r>
              <a:rPr lang="ru-RU" sz="1100" dirty="0" err="1">
                <a:latin typeface="e-Ukraine Light" pitchFamily="50" charset="-52"/>
              </a:rPr>
              <a:t>збору</a:t>
            </a:r>
            <a:r>
              <a:rPr lang="ru-RU" sz="1100" dirty="0">
                <a:latin typeface="e-Ukraine Light" pitchFamily="50" charset="-52"/>
              </a:rPr>
              <a:t>, а </a:t>
            </a:r>
            <a:r>
              <a:rPr lang="ru-RU" sz="1100" dirty="0" err="1">
                <a:latin typeface="e-Ukraine Light" pitchFamily="50" charset="-52"/>
              </a:rPr>
              <a:t>також</a:t>
            </a:r>
            <a:r>
              <a:rPr lang="ru-RU" sz="1100" dirty="0">
                <a:latin typeface="e-Ukraine Light" pitchFamily="50" charset="-52"/>
              </a:rPr>
              <a:t> про базу та/</a:t>
            </a:r>
            <a:r>
              <a:rPr lang="ru-RU" sz="1100" dirty="0" err="1">
                <a:latin typeface="e-Ukraine Light" pitchFamily="50" charset="-52"/>
              </a:rPr>
              <a:t>або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об’єкт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оподаткування</a:t>
            </a:r>
            <a:r>
              <a:rPr lang="ru-RU" sz="1100" dirty="0">
                <a:latin typeface="e-Ukraine Light" pitchFamily="50" charset="-52"/>
              </a:rPr>
              <a:t>. </a:t>
            </a:r>
            <a:r>
              <a:rPr lang="ru-RU" sz="1100" dirty="0" err="1">
                <a:latin typeface="e-Ukraine Light" pitchFamily="50" charset="-52"/>
              </a:rPr>
              <a:t>Зазначена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довідка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підлягає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легалізації</a:t>
            </a:r>
            <a:r>
              <a:rPr lang="ru-RU" sz="1100" dirty="0">
                <a:latin typeface="e-Ukraine Light" pitchFamily="50" charset="-52"/>
              </a:rPr>
              <a:t> у </a:t>
            </a:r>
            <a:r>
              <a:rPr lang="ru-RU" sz="1100" dirty="0" err="1">
                <a:latin typeface="e-Ukraine Light" pitchFamily="50" charset="-52"/>
              </a:rPr>
              <a:t>відповідній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країні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відповідній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закордонній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дипломатичній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установі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України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якщо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інше</a:t>
            </a:r>
            <a:r>
              <a:rPr lang="ru-RU" sz="1100" dirty="0">
                <a:latin typeface="e-Ukraine Light" pitchFamily="50" charset="-52"/>
              </a:rPr>
              <a:t> не </a:t>
            </a:r>
            <a:r>
              <a:rPr lang="ru-RU" sz="1100" dirty="0" err="1">
                <a:latin typeface="e-Ukraine Light" pitchFamily="50" charset="-52"/>
              </a:rPr>
              <a:t>передбачене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чинними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міжнародними</a:t>
            </a:r>
            <a:r>
              <a:rPr lang="ru-RU" sz="1100" dirty="0">
                <a:latin typeface="e-Ukraine Light" pitchFamily="50" charset="-52"/>
              </a:rPr>
              <a:t> договорами </a:t>
            </a:r>
            <a:r>
              <a:rPr lang="ru-RU" sz="1100" dirty="0" err="1">
                <a:latin typeface="e-Ukraine Light" pitchFamily="50" charset="-52"/>
              </a:rPr>
              <a:t>України</a:t>
            </a:r>
            <a:r>
              <a:rPr lang="ru-RU" sz="1100" dirty="0" smtClean="0">
                <a:latin typeface="e-Ukraine Light" pitchFamily="50" charset="-52"/>
              </a:rPr>
              <a:t>.</a:t>
            </a:r>
            <a:endParaRPr lang="ru-RU" sz="1100" dirty="0">
              <a:latin typeface="e-Ukraine Light" pitchFamily="50" charset="-52"/>
            </a:endParaRPr>
          </a:p>
          <a:p>
            <a:pPr algn="just">
              <a:spcAft>
                <a:spcPts val="600"/>
              </a:spcAft>
            </a:pPr>
            <a:r>
              <a:rPr lang="en-US" sz="1100" dirty="0" smtClean="0">
                <a:latin typeface="e-Ukraine Light" pitchFamily="50" charset="-52"/>
              </a:rPr>
              <a:t>	</a:t>
            </a:r>
            <a:r>
              <a:rPr lang="ru-RU" sz="1100" dirty="0" err="1" smtClean="0">
                <a:latin typeface="e-Ukraine Light" pitchFamily="50" charset="-52"/>
              </a:rPr>
              <a:t>Враховуючи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викладене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фізична</a:t>
            </a:r>
            <a:r>
              <a:rPr lang="ru-RU" sz="1100" dirty="0">
                <a:latin typeface="e-Ukraine Light" pitchFamily="50" charset="-52"/>
              </a:rPr>
              <a:t> особа – резидент, яка </a:t>
            </a:r>
            <a:r>
              <a:rPr lang="ru-RU" sz="1100" dirty="0" err="1">
                <a:latin typeface="e-Ukraine Light" pitchFamily="50" charset="-52"/>
              </a:rPr>
              <a:t>отримала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іноземний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дохід</a:t>
            </a:r>
            <a:r>
              <a:rPr lang="ru-RU" sz="1100" dirty="0">
                <a:latin typeface="e-Ukraine Light" pitchFamily="50" charset="-52"/>
              </a:rPr>
              <a:t> та </a:t>
            </a:r>
            <a:r>
              <a:rPr lang="ru-RU" sz="1100" dirty="0" err="1">
                <a:latin typeface="e-Ukraine Light" pitchFamily="50" charset="-52"/>
              </a:rPr>
              <a:t>сплатила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податки</a:t>
            </a:r>
            <a:r>
              <a:rPr lang="ru-RU" sz="1100" dirty="0">
                <a:latin typeface="e-Ukraine Light" pitchFamily="50" charset="-52"/>
              </a:rPr>
              <a:t> за межами </a:t>
            </a:r>
            <a:r>
              <a:rPr lang="ru-RU" sz="1100" dirty="0" err="1">
                <a:latin typeface="e-Ukraine Light" pitchFamily="50" charset="-52"/>
              </a:rPr>
              <a:t>України</a:t>
            </a:r>
            <a:r>
              <a:rPr lang="ru-RU" sz="1100" dirty="0">
                <a:latin typeface="e-Ukraine Light" pitchFamily="50" charset="-52"/>
              </a:rPr>
              <a:t>, для </a:t>
            </a:r>
            <a:r>
              <a:rPr lang="ru-RU" sz="1100" dirty="0" err="1">
                <a:latin typeface="e-Ukraine Light" pitchFamily="50" charset="-52"/>
              </a:rPr>
              <a:t>отримання</a:t>
            </a:r>
            <a:r>
              <a:rPr lang="ru-RU" sz="1100" dirty="0">
                <a:latin typeface="e-Ukraine Light" pitchFamily="50" charset="-52"/>
              </a:rPr>
              <a:t> права на </a:t>
            </a:r>
            <a:r>
              <a:rPr lang="ru-RU" sz="1100" dirty="0" err="1">
                <a:latin typeface="e-Ukraine Light" pitchFamily="50" charset="-52"/>
              </a:rPr>
              <a:t>зарахування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сплачених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податків</a:t>
            </a:r>
            <a:r>
              <a:rPr lang="ru-RU" sz="1100" dirty="0">
                <a:latin typeface="e-Ukraine Light" pitchFamily="50" charset="-52"/>
              </a:rPr>
              <a:t> повинна </a:t>
            </a:r>
            <a:r>
              <a:rPr lang="ru-RU" sz="1100" dirty="0" err="1">
                <a:latin typeface="e-Ukraine Light" pitchFamily="50" charset="-52"/>
              </a:rPr>
              <a:t>надати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довідку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від</a:t>
            </a:r>
            <a:r>
              <a:rPr lang="ru-RU" sz="1100" dirty="0">
                <a:latin typeface="e-Ukraine Light" pitchFamily="50" charset="-52"/>
              </a:rPr>
              <a:t> державного органу </a:t>
            </a:r>
            <a:r>
              <a:rPr lang="ru-RU" sz="1100" dirty="0" err="1">
                <a:latin typeface="e-Ukraine Light" pitchFamily="50" charset="-52"/>
              </a:rPr>
              <a:t>країни</a:t>
            </a:r>
            <a:r>
              <a:rPr lang="ru-RU" sz="1100" dirty="0">
                <a:latin typeface="e-Ukraine Light" pitchFamily="50" charset="-52"/>
              </a:rPr>
              <a:t>, де </a:t>
            </a:r>
            <a:r>
              <a:rPr lang="ru-RU" sz="1100" dirty="0" err="1">
                <a:latin typeface="e-Ukraine Light" pitchFamily="50" charset="-52"/>
              </a:rPr>
              <a:t>отримувався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такий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дохід</a:t>
            </a:r>
            <a:r>
              <a:rPr lang="ru-RU" sz="1100" dirty="0">
                <a:latin typeface="e-Ukraine Light" pitchFamily="50" charset="-52"/>
              </a:rPr>
              <a:t> (</a:t>
            </a:r>
            <a:r>
              <a:rPr lang="ru-RU" sz="1100" dirty="0" err="1">
                <a:latin typeface="e-Ukraine Light" pitchFamily="50" charset="-52"/>
              </a:rPr>
              <a:t>прибуток</a:t>
            </a:r>
            <a:r>
              <a:rPr lang="ru-RU" sz="1100" dirty="0">
                <a:latin typeface="e-Ukraine Light" pitchFamily="50" charset="-52"/>
              </a:rPr>
              <a:t>), </a:t>
            </a:r>
            <a:r>
              <a:rPr lang="ru-RU" sz="1100" dirty="0" err="1">
                <a:latin typeface="e-Ukraine Light" pitchFamily="50" charset="-52"/>
              </a:rPr>
              <a:t>уповноваженого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справляти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такий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податок</a:t>
            </a:r>
            <a:r>
              <a:rPr lang="ru-RU" sz="1100" dirty="0">
                <a:latin typeface="e-Ukraine Light" pitchFamily="50" charset="-52"/>
              </a:rPr>
              <a:t>, про суму </a:t>
            </a:r>
            <a:r>
              <a:rPr lang="ru-RU" sz="1100" dirty="0" err="1">
                <a:latin typeface="e-Ukraine Light" pitchFamily="50" charset="-52"/>
              </a:rPr>
              <a:t>сплаченого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податку</a:t>
            </a:r>
            <a:r>
              <a:rPr lang="ru-RU" sz="1100" dirty="0">
                <a:latin typeface="e-Ukraine Light" pitchFamily="50" charset="-52"/>
              </a:rPr>
              <a:t> та </a:t>
            </a:r>
            <a:r>
              <a:rPr lang="ru-RU" sz="1100" dirty="0" err="1">
                <a:latin typeface="e-Ukraine Light" pitchFamily="50" charset="-52"/>
              </a:rPr>
              <a:t>збору</a:t>
            </a:r>
            <a:r>
              <a:rPr lang="ru-RU" sz="1100" dirty="0">
                <a:latin typeface="e-Ukraine Light" pitchFamily="50" charset="-52"/>
              </a:rPr>
              <a:t>, а </a:t>
            </a:r>
            <a:r>
              <a:rPr lang="ru-RU" sz="1100" dirty="0" err="1">
                <a:latin typeface="e-Ukraine Light" pitchFamily="50" charset="-52"/>
              </a:rPr>
              <a:t>також</a:t>
            </a:r>
            <a:r>
              <a:rPr lang="ru-RU" sz="1100" dirty="0">
                <a:latin typeface="e-Ukraine Light" pitchFamily="50" charset="-52"/>
              </a:rPr>
              <a:t> про базу та/</a:t>
            </a:r>
            <a:r>
              <a:rPr lang="ru-RU" sz="1100" dirty="0" err="1">
                <a:latin typeface="e-Ukraine Light" pitchFamily="50" charset="-52"/>
              </a:rPr>
              <a:t>або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об’єкт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оподаткування</a:t>
            </a:r>
            <a:r>
              <a:rPr lang="ru-RU" sz="1100" dirty="0">
                <a:latin typeface="e-Ukraine Light" pitchFamily="50" charset="-52"/>
              </a:rPr>
              <a:t>. </a:t>
            </a:r>
            <a:r>
              <a:rPr lang="ru-RU" sz="1100" dirty="0" err="1">
                <a:latin typeface="e-Ukraine Light" pitchFamily="50" charset="-52"/>
              </a:rPr>
              <a:t>Зазначена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довідка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підлягає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легалізації</a:t>
            </a:r>
            <a:r>
              <a:rPr lang="ru-RU" sz="1100" dirty="0">
                <a:latin typeface="e-Ukraine Light" pitchFamily="50" charset="-52"/>
              </a:rPr>
              <a:t> у </a:t>
            </a:r>
            <a:r>
              <a:rPr lang="ru-RU" sz="1100" dirty="0" err="1">
                <a:latin typeface="e-Ukraine Light" pitchFamily="50" charset="-52"/>
              </a:rPr>
              <a:t>відповідній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країні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відповідній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закордонній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дипломатичній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установі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України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якщо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інше</a:t>
            </a:r>
            <a:r>
              <a:rPr lang="ru-RU" sz="1100" dirty="0">
                <a:latin typeface="e-Ukraine Light" pitchFamily="50" charset="-52"/>
              </a:rPr>
              <a:t> не </a:t>
            </a:r>
            <a:r>
              <a:rPr lang="ru-RU" sz="1100" dirty="0" err="1">
                <a:latin typeface="e-Ukraine Light" pitchFamily="50" charset="-52"/>
              </a:rPr>
              <a:t>передбачене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чинними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міжнародними</a:t>
            </a:r>
            <a:r>
              <a:rPr lang="ru-RU" sz="1100" dirty="0">
                <a:latin typeface="e-Ukraine Light" pitchFamily="50" charset="-52"/>
              </a:rPr>
              <a:t> договорами </a:t>
            </a:r>
            <a:r>
              <a:rPr lang="ru-RU" sz="1100" dirty="0" err="1">
                <a:latin typeface="e-Ukraine Light" pitchFamily="50" charset="-52"/>
              </a:rPr>
              <a:t>України</a:t>
            </a:r>
            <a:r>
              <a:rPr lang="ru-RU" sz="1100" dirty="0">
                <a:latin typeface="e-Ukraine Light" pitchFamily="50" charset="-52"/>
              </a:rPr>
              <a:t>. </a:t>
            </a:r>
            <a:endParaRPr lang="uk-UA" sz="1100" dirty="0">
              <a:latin typeface="e-Ukraine Light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8422195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1210</TotalTime>
  <Words>126</Words>
  <Application>Microsoft Office PowerPoint</Application>
  <PresentationFormat>Лист A4 (210x297 мм)</PresentationFormat>
  <Paragraphs>26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d</cp:lastModifiedBy>
  <cp:revision>163</cp:revision>
  <dcterms:created xsi:type="dcterms:W3CDTF">2021-05-27T05:23:05Z</dcterms:created>
  <dcterms:modified xsi:type="dcterms:W3CDTF">2023-04-12T06:29:15Z</dcterms:modified>
</cp:coreProperties>
</file>