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528-23#Tex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53525" y="1008071"/>
            <a:ext cx="3600000" cy="15081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1200" b="1" dirty="0">
              <a:latin typeface="e-Ukraine Light" pitchFamily="50" charset="-52"/>
            </a:endParaRPr>
          </a:p>
          <a:p>
            <a:pPr algn="ctr"/>
            <a:r>
              <a:rPr lang="ru-RU" sz="1600" b="1" dirty="0">
                <a:latin typeface="e-Ukraine Light" pitchFamily="50" charset="-52"/>
              </a:rPr>
              <a:t>До </a:t>
            </a:r>
            <a:r>
              <a:rPr lang="ru-RU" sz="1600" b="1" dirty="0" err="1">
                <a:latin typeface="e-Ukraine Light" pitchFamily="50" charset="-52"/>
              </a:rPr>
              <a:t>уваги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платників</a:t>
            </a:r>
            <a:r>
              <a:rPr lang="ru-RU" sz="1600" b="1" dirty="0" smtClean="0">
                <a:latin typeface="e-Ukraine Light" pitchFamily="50" charset="-52"/>
              </a:rPr>
              <a:t>!</a:t>
            </a:r>
          </a:p>
          <a:p>
            <a:pPr algn="ctr"/>
            <a:r>
              <a:rPr lang="ru-RU" sz="1600" b="1" dirty="0" smtClean="0">
                <a:latin typeface="e-Ukraine Light" pitchFamily="50" charset="-52"/>
              </a:rPr>
              <a:t>Про </a:t>
            </a:r>
            <a:r>
              <a:rPr lang="ru-RU" sz="1600" b="1" dirty="0" err="1">
                <a:latin typeface="e-Ukraine Light" pitchFamily="50" charset="-52"/>
              </a:rPr>
              <a:t>затвердження</a:t>
            </a:r>
            <a:r>
              <a:rPr lang="ru-RU" sz="1600" b="1" dirty="0">
                <a:latin typeface="e-Ukraine Light" pitchFamily="50" charset="-52"/>
              </a:rPr>
              <a:t> Порядку </a:t>
            </a:r>
            <a:r>
              <a:rPr lang="ru-RU" sz="1600" b="1" dirty="0" err="1">
                <a:latin typeface="e-Ukraine Light" pitchFamily="50" charset="-52"/>
              </a:rPr>
              <a:t>заповнення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реквізиту</a:t>
            </a:r>
            <a:endParaRPr lang="ru-RU" sz="1600" b="1" dirty="0" smtClean="0">
              <a:latin typeface="e-Ukraine Light" pitchFamily="50" charset="-52"/>
            </a:endParaRPr>
          </a:p>
          <a:p>
            <a:pPr algn="ctr"/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>
                <a:latin typeface="e-Ukraine Light" pitchFamily="50" charset="-52"/>
              </a:rPr>
              <a:t>«</a:t>
            </a:r>
            <a:r>
              <a:rPr lang="ru-RU" sz="1600" b="1" dirty="0" err="1">
                <a:latin typeface="e-Ukraine Light" pitchFamily="50" charset="-52"/>
              </a:rPr>
              <a:t>Призначення</a:t>
            </a:r>
            <a:r>
              <a:rPr lang="ru-RU" sz="1600" b="1" dirty="0">
                <a:latin typeface="e-Ukraine Light" pitchFamily="50" charset="-52"/>
              </a:rPr>
              <a:t> платежу»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9106" y="76200"/>
            <a:ext cx="4642443" cy="6781800"/>
            <a:chOff x="189305" y="68581"/>
            <a:chExt cx="458865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89305" y="68581"/>
              <a:ext cx="458865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95862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688" y="138500"/>
            <a:ext cx="45357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звертає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увагу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b="1" dirty="0">
                <a:latin typeface="e-Ukraine Light" pitchFamily="50" charset="-52"/>
              </a:rPr>
              <a:t>з 01 </a:t>
            </a:r>
            <a:r>
              <a:rPr lang="ru-RU" sz="1200" b="1" dirty="0" err="1">
                <a:latin typeface="e-Ukraine Light" pitchFamily="50" charset="-52"/>
              </a:rPr>
              <a:t>квітня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smtClean="0">
                <a:latin typeface="e-Ukraine Light" pitchFamily="50" charset="-52"/>
              </a:rPr>
              <a:t>2023 </a:t>
            </a:r>
            <a:r>
              <a:rPr lang="ru-RU" sz="1200" b="1" dirty="0">
                <a:latin typeface="e-Ukraine Light" pitchFamily="50" charset="-52"/>
              </a:rPr>
              <a:t>року </a:t>
            </a:r>
            <a:r>
              <a:rPr lang="ru-RU" sz="1200" dirty="0">
                <a:latin typeface="e-Ukraine Light" pitchFamily="50" charset="-52"/>
              </a:rPr>
              <a:t>набрав </a:t>
            </a:r>
            <a:r>
              <a:rPr lang="ru-RU" sz="1200" dirty="0" err="1">
                <a:latin typeface="e-Ukraine Light" pitchFamily="50" charset="-52"/>
              </a:rPr>
              <a:t>чинності</a:t>
            </a:r>
            <a:r>
              <a:rPr lang="ru-RU" sz="1200" dirty="0">
                <a:latin typeface="e-Ukraine Light" pitchFamily="50" charset="-52"/>
              </a:rPr>
              <a:t> наказ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22 </a:t>
            </a:r>
            <a:r>
              <a:rPr lang="ru-RU" sz="1200" dirty="0" err="1">
                <a:latin typeface="e-Ukraine Light" pitchFamily="50" charset="-52"/>
              </a:rPr>
              <a:t>березня</a:t>
            </a:r>
            <a:r>
              <a:rPr lang="ru-RU" sz="1200" dirty="0">
                <a:latin typeface="e-Ukraine Light" pitchFamily="50" charset="-52"/>
              </a:rPr>
              <a:t> 2023 року № 148 </a:t>
            </a:r>
            <a:r>
              <a:rPr lang="ru-RU" sz="1200" b="1" dirty="0">
                <a:latin typeface="e-Ukraine Light" pitchFamily="50" charset="-52"/>
              </a:rPr>
              <a:t>«Про </a:t>
            </a:r>
            <a:r>
              <a:rPr lang="ru-RU" sz="1200" b="1" dirty="0" err="1">
                <a:latin typeface="e-Ukraine Light" pitchFamily="50" charset="-52"/>
              </a:rPr>
              <a:t>затвердження</a:t>
            </a:r>
            <a:r>
              <a:rPr lang="ru-RU" sz="1200" b="1" dirty="0">
                <a:latin typeface="e-Ukraine Light" pitchFamily="50" charset="-52"/>
              </a:rPr>
              <a:t> Порядку </a:t>
            </a:r>
            <a:r>
              <a:rPr lang="ru-RU" sz="1200" b="1" dirty="0" err="1">
                <a:latin typeface="e-Ukraine Light" pitchFamily="50" charset="-52"/>
              </a:rPr>
              <a:t>заповнення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реквізиту</a:t>
            </a:r>
            <a:r>
              <a:rPr lang="ru-RU" sz="1200" b="1" dirty="0">
                <a:latin typeface="e-Ukraine Light" pitchFamily="50" charset="-52"/>
              </a:rPr>
              <a:t> «</a:t>
            </a:r>
            <a:r>
              <a:rPr lang="ru-RU" sz="1200" b="1" dirty="0" err="1">
                <a:latin typeface="e-Ukraine Light" pitchFamily="50" charset="-52"/>
              </a:rPr>
              <a:t>Призначення</a:t>
            </a:r>
            <a:r>
              <a:rPr lang="ru-RU" sz="1200" b="1" dirty="0">
                <a:latin typeface="e-Ukraine Light" pitchFamily="50" charset="-52"/>
              </a:rPr>
              <a:t> платежу» </a:t>
            </a:r>
            <a:r>
              <a:rPr lang="ru-RU" sz="1200" b="1" dirty="0" err="1">
                <a:latin typeface="e-Ukraine Light" pitchFamily="50" charset="-52"/>
              </a:rPr>
              <a:t>платіжної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інструкції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</a:t>
            </a:r>
            <a:r>
              <a:rPr lang="ru-RU" sz="1200" b="1" dirty="0">
                <a:latin typeface="e-Ukraine Light" pitchFamily="50" charset="-52"/>
              </a:rPr>
              <a:t> час </a:t>
            </a:r>
            <a:r>
              <a:rPr lang="ru-RU" sz="1200" b="1" dirty="0" err="1">
                <a:latin typeface="e-Ukraine Light" pitchFamily="50" charset="-52"/>
              </a:rPr>
              <a:t>сплати</a:t>
            </a:r>
            <a:r>
              <a:rPr lang="ru-RU" sz="1200" b="1" dirty="0">
                <a:latin typeface="e-Ukraine Light" pitchFamily="50" charset="-52"/>
              </a:rPr>
              <a:t> (</a:t>
            </a:r>
            <a:r>
              <a:rPr lang="ru-RU" sz="1200" b="1" dirty="0" err="1">
                <a:latin typeface="e-Ukraine Light" pitchFamily="50" charset="-52"/>
              </a:rPr>
              <a:t>стягнення</a:t>
            </a:r>
            <a:r>
              <a:rPr lang="ru-RU" sz="1200" b="1" dirty="0">
                <a:latin typeface="e-Ukraine Light" pitchFamily="50" charset="-52"/>
              </a:rPr>
              <a:t>) </a:t>
            </a:r>
            <a:r>
              <a:rPr lang="ru-RU" sz="1200" b="1" dirty="0" err="1">
                <a:latin typeface="e-Ukraine Light" pitchFamily="50" charset="-52"/>
              </a:rPr>
              <a:t>податків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зборів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митних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інших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платежів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єдиного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внеску</a:t>
            </a:r>
            <a:r>
              <a:rPr lang="ru-RU" sz="1200" b="1" dirty="0">
                <a:latin typeface="e-Ukraine Light" pitchFamily="50" charset="-52"/>
              </a:rPr>
              <a:t> на </a:t>
            </a:r>
            <a:r>
              <a:rPr lang="ru-RU" sz="1200" b="1" dirty="0" err="1">
                <a:latin typeface="e-Ukraine Light" pitchFamily="50" charset="-52"/>
              </a:rPr>
              <a:t>загальнообов'язкове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державне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соціальне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страхування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внесення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авансових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платежів</a:t>
            </a:r>
            <a:r>
              <a:rPr lang="ru-RU" sz="1200" b="1" dirty="0">
                <a:latin typeface="e-Ukraine Light" pitchFamily="50" charset="-52"/>
              </a:rPr>
              <a:t> (</a:t>
            </a:r>
            <a:r>
              <a:rPr lang="ru-RU" sz="1200" b="1" dirty="0" err="1">
                <a:latin typeface="e-Ukraine Light" pitchFamily="50" charset="-52"/>
              </a:rPr>
              <a:t>передоплати</a:t>
            </a:r>
            <a:r>
              <a:rPr lang="ru-RU" sz="1200" b="1" dirty="0">
                <a:latin typeface="e-Ukraine Light" pitchFamily="50" charset="-52"/>
              </a:rPr>
              <a:t>), </a:t>
            </a:r>
            <a:r>
              <a:rPr lang="ru-RU" sz="1200" b="1" dirty="0" err="1">
                <a:latin typeface="e-Ukraine Light" pitchFamily="50" charset="-52"/>
              </a:rPr>
              <a:t>грошової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застави</a:t>
            </a:r>
            <a:r>
              <a:rPr lang="ru-RU" sz="1200" b="1" dirty="0">
                <a:latin typeface="e-Ukraine Light" pitchFamily="50" charset="-52"/>
              </a:rPr>
              <a:t>, а </a:t>
            </a:r>
            <a:r>
              <a:rPr lang="ru-RU" sz="1200" b="1" dirty="0" err="1">
                <a:latin typeface="e-Ukraine Light" pitchFamily="50" charset="-52"/>
              </a:rPr>
              <a:t>також</a:t>
            </a:r>
            <a:r>
              <a:rPr lang="ru-RU" sz="1200" b="1" dirty="0">
                <a:latin typeface="e-Ukraine Light" pitchFamily="50" charset="-52"/>
              </a:rPr>
              <a:t> у </a:t>
            </a:r>
            <a:r>
              <a:rPr lang="ru-RU" sz="1200" b="1" dirty="0" err="1">
                <a:latin typeface="e-Ukraine Light" pitchFamily="50" charset="-52"/>
              </a:rPr>
              <a:t>разі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їх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повернення</a:t>
            </a:r>
            <a:r>
              <a:rPr lang="ru-RU" sz="1200" b="1" dirty="0">
                <a:latin typeface="e-Ukraine Light" pitchFamily="50" charset="-52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Наказом </a:t>
            </a:r>
            <a:r>
              <a:rPr lang="ru-RU" sz="1200" dirty="0">
                <a:latin typeface="e-Ukraine Light" pitchFamily="50" charset="-52"/>
              </a:rPr>
              <a:t>№ 148 </a:t>
            </a:r>
            <a:r>
              <a:rPr lang="ru-RU" sz="1200" dirty="0" err="1">
                <a:latin typeface="e-Ukraine Light" pitchFamily="50" charset="-52"/>
              </a:rPr>
              <a:t>передбачено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</a:t>
            </a:r>
            <a:r>
              <a:rPr lang="ru-RU" sz="1200" dirty="0">
                <a:latin typeface="e-Ukraine Light" pitchFamily="50" charset="-52"/>
              </a:rPr>
              <a:t> час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платежів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з 01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2023 року </a:t>
            </a:r>
            <a:r>
              <a:rPr lang="ru-RU" sz="1200" dirty="0" err="1">
                <a:latin typeface="e-Ukraine Light" pitchFamily="50" charset="-52"/>
              </a:rPr>
              <a:t>використовують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виключно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структурований</a:t>
            </a:r>
            <a:r>
              <a:rPr lang="ru-RU" sz="1200" dirty="0">
                <a:latin typeface="e-Ukraine Light" pitchFamily="50" charset="-52"/>
              </a:rPr>
              <a:t> формат </a:t>
            </a:r>
            <a:r>
              <a:rPr lang="ru-RU" sz="1200" dirty="0" err="1">
                <a:latin typeface="e-Ukraine Light" pitchFamily="50" charset="-52"/>
              </a:rPr>
              <a:t>реквізиту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платежу»,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включає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тільки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двох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обов’язкових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полів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саме</a:t>
            </a:r>
            <a:r>
              <a:rPr lang="ru-RU" sz="1200" dirty="0">
                <a:latin typeface="e-Ukraine Light" pitchFamily="50" charset="-52"/>
              </a:rPr>
              <a:t>: «Код виду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» та «</a:t>
            </a:r>
            <a:r>
              <a:rPr lang="ru-RU" sz="1200" dirty="0" err="1">
                <a:latin typeface="e-Ukraine Light" pitchFamily="50" charset="-52"/>
              </a:rPr>
              <a:t>Додаткова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запису</a:t>
            </a:r>
            <a:r>
              <a:rPr lang="ru-RU" sz="1200" dirty="0">
                <a:latin typeface="e-Ukraine Light" pitchFamily="50" charset="-52"/>
              </a:rPr>
              <a:t>». 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Платники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заповнюють</a:t>
            </a:r>
            <a:r>
              <a:rPr lang="ru-RU" sz="1200" dirty="0">
                <a:latin typeface="e-Ukraine Light" pitchFamily="50" charset="-52"/>
              </a:rPr>
              <a:t> поле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платежу» за прикладами, </a:t>
            </a:r>
            <a:r>
              <a:rPr lang="ru-RU" sz="1200" dirty="0" err="1">
                <a:latin typeface="e-Ukraine Light" pitchFamily="50" charset="-52"/>
              </a:rPr>
              <a:t>наведеними</a:t>
            </a:r>
            <a:r>
              <a:rPr lang="ru-RU" sz="1200" dirty="0">
                <a:latin typeface="e-Ukraine Light" pitchFamily="50" charset="-52"/>
              </a:rPr>
              <a:t> у Порядку № 148.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857375" y="21732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3486" y="142135"/>
            <a:ext cx="47591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одночасно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запроваджено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перехідний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до 01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2023 року при </a:t>
            </a:r>
            <a:r>
              <a:rPr lang="ru-RU" sz="1200" dirty="0" err="1">
                <a:latin typeface="e-Ukraine Light" pitchFamily="50" charset="-52"/>
              </a:rPr>
              <a:t>сплаті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використовувати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старий</a:t>
            </a:r>
            <a:r>
              <a:rPr lang="ru-RU" sz="1200" dirty="0">
                <a:latin typeface="e-Ukraine Light" pitchFamily="50" charset="-52"/>
              </a:rPr>
              <a:t> формат </a:t>
            </a:r>
            <a:r>
              <a:rPr lang="ru-RU" sz="1200" dirty="0" err="1">
                <a:latin typeface="e-Ukraine Light" pitchFamily="50" charset="-52"/>
              </a:rPr>
              <a:t>реквізиту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платежу» (наказ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24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2015 року № 666 </a:t>
            </a:r>
            <a:r>
              <a:rPr lang="ru-RU" sz="1200" dirty="0" err="1">
                <a:latin typeface="e-Ukraine Light" pitchFamily="50" charset="-52"/>
              </a:rPr>
              <a:t>втрачає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чинність</a:t>
            </a:r>
            <a:r>
              <a:rPr lang="ru-RU" sz="1200" dirty="0">
                <a:latin typeface="e-Ukraine Light" pitchFamily="50" charset="-52"/>
              </a:rPr>
              <a:t> з 01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2023 року).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Нагадаємо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з 01 </a:t>
            </a:r>
            <a:r>
              <a:rPr lang="ru-RU" sz="1200" dirty="0" err="1">
                <a:latin typeface="e-Ukraine Light" pitchFamily="50" charset="-52"/>
              </a:rPr>
              <a:t>квітня</a:t>
            </a:r>
            <a:r>
              <a:rPr lang="ru-RU" sz="1200" dirty="0">
                <a:latin typeface="e-Ukraine Light" pitchFamily="50" charset="-52"/>
              </a:rPr>
              <a:t> 2023 року </a:t>
            </a:r>
            <a:r>
              <a:rPr lang="ru-RU" sz="1200" dirty="0" err="1">
                <a:latin typeface="e-Ukraine Light" pitchFamily="50" charset="-52"/>
              </a:rPr>
              <a:t>Національним</a:t>
            </a:r>
            <a:r>
              <a:rPr lang="ru-RU" sz="1200" dirty="0">
                <a:latin typeface="e-Ukraine Light" pitchFamily="50" charset="-52"/>
              </a:rPr>
              <a:t> банком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запроваджено</a:t>
            </a:r>
            <a:r>
              <a:rPr lang="ru-RU" sz="1200" dirty="0">
                <a:latin typeface="e-Ukraine Light" pitchFamily="50" charset="-52"/>
              </a:rPr>
              <a:t> систему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платежів</a:t>
            </a:r>
            <a:r>
              <a:rPr lang="ru-RU" sz="1200" dirty="0">
                <a:latin typeface="e-Ukraine Light" pitchFamily="50" charset="-52"/>
              </a:rPr>
              <a:t> нового </a:t>
            </a:r>
            <a:r>
              <a:rPr lang="ru-RU" sz="1200" dirty="0" err="1">
                <a:latin typeface="e-Ukraine Light" pitchFamily="50" charset="-52"/>
              </a:rPr>
              <a:t>покоління</a:t>
            </a:r>
            <a:r>
              <a:rPr lang="ru-RU" sz="1200" dirty="0">
                <a:latin typeface="e-Ukraine Light" pitchFamily="50" charset="-52"/>
              </a:rPr>
              <a:t> СЕП – 4.0, </a:t>
            </a:r>
            <a:r>
              <a:rPr lang="ru-RU" sz="1200" dirty="0" err="1">
                <a:latin typeface="e-Ukraine Light" pitchFamily="50" charset="-52"/>
              </a:rPr>
              <a:t>якою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цілодобового</a:t>
            </a:r>
            <a:r>
              <a:rPr lang="ru-RU" sz="1200" dirty="0">
                <a:latin typeface="e-Ukraine Light" pitchFamily="50" charset="-52"/>
              </a:rPr>
              <a:t> режиму </a:t>
            </a:r>
            <a:r>
              <a:rPr lang="ru-RU" sz="1200" dirty="0" err="1">
                <a:latin typeface="e-Ukraine Light" pitchFamily="50" charset="-52"/>
              </a:rPr>
              <a:t>роботи</a:t>
            </a:r>
            <a:r>
              <a:rPr lang="ru-RU" sz="1200" dirty="0">
                <a:latin typeface="e-Ukraine Light" pitchFamily="50" charset="-52"/>
              </a:rPr>
              <a:t> СЕП 24/7 без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роботи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міжбанківських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err="1">
                <a:latin typeface="e-Ukraine Light" pitchFamily="50" charset="-52"/>
              </a:rPr>
              <a:t>Тобто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цієї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усі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міжбанківські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гривні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здійснюються</a:t>
            </a:r>
            <a:r>
              <a:rPr lang="ru-RU" sz="1200" dirty="0">
                <a:latin typeface="e-Ukraine Light" pitchFamily="50" charset="-52"/>
              </a:rPr>
              <a:t> з переходом на </a:t>
            </a:r>
            <a:r>
              <a:rPr lang="ru-RU" sz="1200" dirty="0" err="1">
                <a:latin typeface="e-Ukraine Light" pitchFamily="50" charset="-52"/>
              </a:rPr>
              <a:t>щоденне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опрацювання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переказів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національній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включаючи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вихідні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святкові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дні</a:t>
            </a:r>
            <a:r>
              <a:rPr lang="ru-RU" sz="12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Довідково</a:t>
            </a:r>
            <a:r>
              <a:rPr lang="ru-RU" sz="1200" dirty="0">
                <a:latin typeface="e-Ukraine Light" pitchFamily="50" charset="-52"/>
              </a:rPr>
              <a:t>: з </a:t>
            </a:r>
            <a:r>
              <a:rPr lang="ru-RU" sz="1200" dirty="0" err="1">
                <a:latin typeface="e-Ukraine Light" pitchFamily="50" charset="-52"/>
              </a:rPr>
              <a:t>повним</a:t>
            </a:r>
            <a:r>
              <a:rPr lang="ru-RU" sz="1200" dirty="0">
                <a:latin typeface="e-Ukraine Light" pitchFamily="50" charset="-52"/>
              </a:rPr>
              <a:t> текстом Наказу № 148 </a:t>
            </a:r>
            <a:r>
              <a:rPr lang="ru-RU" sz="1200" dirty="0" err="1">
                <a:latin typeface="e-Ukraine Light" pitchFamily="50" charset="-52"/>
              </a:rPr>
              <a:t>можна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ознайомитися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посиланням</a:t>
            </a:r>
            <a:r>
              <a:rPr lang="ru-RU" sz="1200" dirty="0">
                <a:latin typeface="e-Ukraine Light" pitchFamily="50" charset="-52"/>
              </a:rPr>
              <a:t>: </a:t>
            </a:r>
            <a:r>
              <a:rPr lang="en-US" sz="1200" dirty="0">
                <a:latin typeface="e-Ukraine Light" pitchFamily="50" charset="-52"/>
                <a:hlinkClick r:id="rId2"/>
              </a:rPr>
              <a:t>https://</a:t>
            </a:r>
            <a:r>
              <a:rPr lang="en-US" sz="1200" dirty="0" smtClean="0">
                <a:latin typeface="e-Ukraine Light" pitchFamily="50" charset="-52"/>
                <a:hlinkClick r:id="rId2"/>
              </a:rPr>
              <a:t>zakon.rada.gov.ua/laws/show/z0528-23#Text</a:t>
            </a:r>
            <a:endParaRPr lang="uk-UA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endParaRPr lang="en-US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116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167</cp:revision>
  <dcterms:created xsi:type="dcterms:W3CDTF">2021-05-27T05:23:05Z</dcterms:created>
  <dcterms:modified xsi:type="dcterms:W3CDTF">2023-04-20T10:11:28Z</dcterms:modified>
</cp:coreProperties>
</file>