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10" d="100"/>
          <a:sy n="110" d="100"/>
        </p:scale>
        <p:origin x="-1092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53525" y="746462"/>
            <a:ext cx="3600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Закон № 2888: </a:t>
            </a:r>
            <a:endParaRPr lang="ru-RU" sz="1400" b="1" dirty="0" smtClean="0">
              <a:latin typeface="e-Ukraine Light" pitchFamily="50" charset="-52"/>
            </a:endParaRPr>
          </a:p>
          <a:p>
            <a:pPr algn="ctr"/>
            <a:r>
              <a:rPr lang="ru-RU" sz="1400" b="1" dirty="0" smtClean="0">
                <a:latin typeface="e-Ukraine Light" pitchFamily="50" charset="-52"/>
              </a:rPr>
              <a:t>з </a:t>
            </a:r>
            <a:r>
              <a:rPr lang="ru-RU" sz="1400" b="1" dirty="0">
                <a:latin typeface="e-Ukraine Light" pitchFamily="50" charset="-52"/>
              </a:rPr>
              <a:t>01 </a:t>
            </a:r>
            <a:r>
              <a:rPr lang="ru-RU" sz="1400" b="1" dirty="0" err="1">
                <a:latin typeface="e-Ukraine Light" pitchFamily="50" charset="-52"/>
              </a:rPr>
              <a:t>квітня</a:t>
            </a:r>
            <a:r>
              <a:rPr lang="ru-RU" sz="1400" b="1" dirty="0">
                <a:latin typeface="e-Ukraine Light" pitchFamily="50" charset="-52"/>
              </a:rPr>
              <a:t> 2023 року </a:t>
            </a:r>
            <a:r>
              <a:rPr lang="ru-RU" sz="1400" b="1" dirty="0" err="1">
                <a:latin typeface="e-Ukraine Light" pitchFamily="50" charset="-52"/>
              </a:rPr>
              <a:t>повідомляти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відкриття</a:t>
            </a:r>
            <a:r>
              <a:rPr lang="ru-RU" sz="1400" b="1" dirty="0">
                <a:latin typeface="e-Ukraine Light" pitchFamily="50" charset="-52"/>
              </a:rPr>
              <a:t>/</a:t>
            </a:r>
            <a:r>
              <a:rPr lang="ru-RU" sz="1400" b="1" dirty="0" err="1">
                <a:latin typeface="e-Ukraine Light" pitchFamily="50" charset="-52"/>
              </a:rPr>
              <a:t>закриття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рахунків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повинні</a:t>
            </a:r>
            <a:r>
              <a:rPr lang="ru-RU" sz="1400" b="1" dirty="0">
                <a:latin typeface="e-Ukraine Light" pitchFamily="50" charset="-52"/>
              </a:rPr>
              <a:t> не </a:t>
            </a:r>
            <a:r>
              <a:rPr lang="ru-RU" sz="1400" b="1" dirty="0" err="1">
                <a:latin typeface="e-Ukraine Light" pitchFamily="50" charset="-52"/>
              </a:rPr>
              <a:t>лише</a:t>
            </a:r>
            <a:r>
              <a:rPr lang="ru-RU" sz="1400" b="1" dirty="0">
                <a:latin typeface="e-Ukraine Light" pitchFamily="50" charset="-52"/>
              </a:rPr>
              <a:t> банки та </a:t>
            </a:r>
            <a:r>
              <a:rPr lang="ru-RU" sz="1400" b="1" dirty="0" err="1">
                <a:latin typeface="e-Ukraine Light" pitchFamily="50" charset="-52"/>
              </a:rPr>
              <a:t>інші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фінансові</a:t>
            </a:r>
            <a:r>
              <a:rPr lang="ru-RU" sz="1400" b="1" dirty="0">
                <a:latin typeface="e-Ukraine Light" pitchFamily="50" charset="-52"/>
              </a:rPr>
              <a:t> установи, а й </a:t>
            </a:r>
            <a:r>
              <a:rPr lang="ru-RU" sz="1400" b="1" dirty="0" err="1">
                <a:latin typeface="e-Ukraine Light" pitchFamily="50" charset="-52"/>
              </a:rPr>
              <a:t>небанківські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надавачі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платіжних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послуг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емітенти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електронних</a:t>
            </a:r>
            <a:r>
              <a:rPr lang="ru-RU" sz="1400" b="1" dirty="0">
                <a:latin typeface="e-Ukraine Light" pitchFamily="50" charset="-52"/>
              </a:rPr>
              <a:t> грошей 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9106" y="76200"/>
            <a:ext cx="4642443" cy="6781800"/>
            <a:chOff x="189305" y="68581"/>
            <a:chExt cx="458865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89305" y="68581"/>
              <a:ext cx="458865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43486" y="76200"/>
            <a:ext cx="4759166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688" y="138500"/>
            <a:ext cx="4535722" cy="6890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Головне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ДПС у м.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інформує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01 </a:t>
            </a:r>
            <a:r>
              <a:rPr lang="ru-RU" sz="950" dirty="0" err="1">
                <a:latin typeface="e-Ukraine Light" pitchFamily="50" charset="-52"/>
              </a:rPr>
              <a:t>квітня</a:t>
            </a:r>
            <a:r>
              <a:rPr lang="ru-RU" sz="950" dirty="0">
                <a:latin typeface="e-Ukraine Light" pitchFamily="50" charset="-52"/>
              </a:rPr>
              <a:t> 2023 року </a:t>
            </a:r>
            <a:r>
              <a:rPr lang="ru-RU" sz="950" dirty="0" err="1">
                <a:latin typeface="e-Ukraine Light" pitchFamily="50" charset="-52"/>
              </a:rPr>
              <a:t>набув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чинності</a:t>
            </a:r>
            <a:r>
              <a:rPr lang="ru-RU" sz="950" dirty="0">
                <a:latin typeface="e-Ukraine Light" pitchFamily="50" charset="-52"/>
              </a:rPr>
              <a:t> Закон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12 </a:t>
            </a:r>
            <a:r>
              <a:rPr lang="ru-RU" sz="950" dirty="0" err="1">
                <a:latin typeface="e-Ukraine Light" pitchFamily="50" charset="-52"/>
              </a:rPr>
              <a:t>січня</a:t>
            </a:r>
            <a:r>
              <a:rPr lang="ru-RU" sz="950" dirty="0">
                <a:latin typeface="e-Ukraine Light" pitchFamily="50" charset="-52"/>
              </a:rPr>
              <a:t> 2023 року № 2888-ІХ «Про </a:t>
            </a:r>
            <a:r>
              <a:rPr lang="ru-RU" sz="950" dirty="0" err="1">
                <a:latin typeface="e-Ukraine Light" pitchFamily="50" charset="-52"/>
              </a:rPr>
              <a:t>внесення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Податкового</a:t>
            </a:r>
            <a:r>
              <a:rPr lang="ru-RU" sz="950" dirty="0">
                <a:latin typeface="e-Ukraine Light" pitchFamily="50" charset="-52"/>
              </a:rPr>
              <a:t> кодексу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інших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законодавчих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актів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», </a:t>
            </a:r>
            <a:r>
              <a:rPr lang="ru-RU" sz="950" dirty="0" err="1">
                <a:latin typeface="e-Ukraine Light" pitchFamily="50" charset="-52"/>
              </a:rPr>
              <a:t>яким</a:t>
            </a:r>
            <a:r>
              <a:rPr lang="ru-RU" sz="950" dirty="0">
                <a:latin typeface="e-Ukraine Light" pitchFamily="50" charset="-52"/>
              </a:rPr>
              <a:t> внесено </a:t>
            </a:r>
            <a:r>
              <a:rPr lang="ru-RU" sz="950" dirty="0" err="1">
                <a:latin typeface="e-Ukraine Light" pitchFamily="50" charset="-52"/>
              </a:rPr>
              <a:t>зміни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окремих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положень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Податкового</a:t>
            </a:r>
            <a:r>
              <a:rPr lang="ru-RU" sz="950" dirty="0">
                <a:latin typeface="e-Ukraine Light" pitchFamily="50" charset="-52"/>
              </a:rPr>
              <a:t> кодексу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зокрема</a:t>
            </a:r>
            <a:r>
              <a:rPr lang="ru-RU" sz="950" dirty="0">
                <a:latin typeface="e-Ukraine Light" pitchFamily="50" charset="-52"/>
              </a:rPr>
              <a:t>, в </a:t>
            </a:r>
            <a:r>
              <a:rPr lang="ru-RU" sz="950" dirty="0" err="1">
                <a:latin typeface="e-Ukraine Light" pitchFamily="50" charset="-52"/>
              </a:rPr>
              <a:t>частині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відкритих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небанківськими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надавачами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сплати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грошима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використання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інших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запроваджені</a:t>
            </a:r>
            <a:r>
              <a:rPr lang="ru-RU" sz="950" dirty="0">
                <a:latin typeface="e-Ukraine Light" pitchFamily="50" charset="-52"/>
              </a:rPr>
              <a:t> Законом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30 </a:t>
            </a:r>
            <a:r>
              <a:rPr lang="ru-RU" sz="950" dirty="0" err="1">
                <a:latin typeface="e-Ukraine Light" pitchFamily="50" charset="-52"/>
              </a:rPr>
              <a:t>червня</a:t>
            </a:r>
            <a:r>
              <a:rPr lang="ru-RU" sz="950" dirty="0">
                <a:latin typeface="e-Ukraine Light" pitchFamily="50" charset="-52"/>
              </a:rPr>
              <a:t> 2021 року № 1591-</a:t>
            </a:r>
            <a:r>
              <a:rPr lang="en-US" sz="950" dirty="0">
                <a:latin typeface="e-Ukraine Light" pitchFamily="50" charset="-52"/>
              </a:rPr>
              <a:t>IX «</a:t>
            </a:r>
            <a:r>
              <a:rPr lang="ru-RU" sz="950" dirty="0">
                <a:latin typeface="e-Ukraine Light" pitchFamily="50" charset="-52"/>
              </a:rPr>
              <a:t>Про </a:t>
            </a:r>
            <a:r>
              <a:rPr lang="ru-RU" sz="950" dirty="0" err="1">
                <a:latin typeface="e-Ukraine Light" pitchFamily="50" charset="-52"/>
              </a:rPr>
              <a:t>платіжні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послуги</a:t>
            </a:r>
            <a:r>
              <a:rPr lang="ru-RU" sz="950" dirty="0" smtClean="0">
                <a:latin typeface="e-Ukraine Light" pitchFamily="50" charset="-52"/>
              </a:rPr>
              <a:t>».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Так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після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набрання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чинності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внесених</a:t>
            </a:r>
            <a:r>
              <a:rPr lang="ru-RU" sz="950" dirty="0">
                <a:latin typeface="e-Ukraine Light" pitchFamily="50" charset="-52"/>
              </a:rPr>
              <a:t> Законом № 2888, </a:t>
            </a:r>
            <a:r>
              <a:rPr lang="ru-RU" sz="950" dirty="0" err="1">
                <a:latin typeface="e-Ukraine Light" pitchFamily="50" charset="-52"/>
              </a:rPr>
              <a:t>обов’язок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надсилати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органів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закриття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виникає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лише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банків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інших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установ</a:t>
            </a:r>
            <a:r>
              <a:rPr lang="ru-RU" sz="950" dirty="0">
                <a:latin typeface="e-Ukraine Light" pitchFamily="50" charset="-52"/>
              </a:rPr>
              <a:t>, а і у </a:t>
            </a:r>
            <a:r>
              <a:rPr lang="ru-RU" sz="950" dirty="0" err="1">
                <a:latin typeface="e-Ukraine Light" pitchFamily="50" charset="-52"/>
              </a:rPr>
              <a:t>небанківських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надавачів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емітентів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грошей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Емітенти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грошей </a:t>
            </a:r>
            <a:r>
              <a:rPr lang="ru-RU" sz="950" dirty="0" err="1">
                <a:latin typeface="e-Ukraine Light" pitchFamily="50" charset="-52"/>
              </a:rPr>
              <a:t>зобов’язані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надіслати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юридичної</a:t>
            </a:r>
            <a:r>
              <a:rPr lang="ru-RU" sz="950" dirty="0">
                <a:latin typeface="e-Ukraine Light" pitchFamily="50" charset="-52"/>
              </a:rPr>
              <a:t> особи (резидента і нерезидента), у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відкритого</a:t>
            </a:r>
            <a:r>
              <a:rPr lang="ru-RU" sz="950" dirty="0">
                <a:latin typeface="e-Ukraine Light" pitchFamily="50" charset="-52"/>
              </a:rPr>
              <a:t> через </a:t>
            </a:r>
            <a:r>
              <a:rPr lang="ru-RU" sz="950" dirty="0" err="1">
                <a:latin typeface="e-Ukraine Light" pitchFamily="50" charset="-52"/>
              </a:rPr>
              <a:t>його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відокремлені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підрозділи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самозайнятої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фізичної</a:t>
            </a:r>
            <a:r>
              <a:rPr lang="ru-RU" sz="950" dirty="0">
                <a:latin typeface="e-Ukraine Light" pitchFamily="50" charset="-52"/>
              </a:rPr>
              <a:t> особи до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органу, в </a:t>
            </a:r>
            <a:r>
              <a:rPr lang="ru-RU" sz="950" dirty="0" err="1">
                <a:latin typeface="e-Ukraine Light" pitchFamily="50" charset="-52"/>
              </a:rPr>
              <a:t>якому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обліковується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, у день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закриття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рахунку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електронного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гаманця</a:t>
            </a:r>
            <a:r>
              <a:rPr lang="ru-RU" sz="950" dirty="0">
                <a:latin typeface="e-Ukraine Light" pitchFamily="50" charset="-52"/>
              </a:rPr>
              <a:t> (п. 69.2 ст. 69 ПКУ</a:t>
            </a:r>
            <a:r>
              <a:rPr lang="ru-RU" sz="950" dirty="0" smtClean="0">
                <a:latin typeface="e-Ukraine Light" pitchFamily="50" charset="-52"/>
              </a:rPr>
              <a:t>).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Порядок </a:t>
            </a:r>
            <a:r>
              <a:rPr lang="ru-RU" sz="950" dirty="0" err="1">
                <a:latin typeface="e-Ukraine Light" pitchFamily="50" charset="-52"/>
              </a:rPr>
              <a:t>подання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повідомлень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закриття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у банках та </a:t>
            </a:r>
            <a:r>
              <a:rPr lang="ru-RU" sz="950" dirty="0" err="1">
                <a:latin typeface="e-Ukraine Light" pitchFamily="50" charset="-52"/>
              </a:rPr>
              <a:t>інших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установах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органів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затверджений</a:t>
            </a:r>
            <a:r>
              <a:rPr lang="ru-RU" sz="950" dirty="0">
                <a:latin typeface="e-Ukraine Light" pitchFamily="50" charset="-52"/>
              </a:rPr>
              <a:t> наказом </a:t>
            </a:r>
            <a:r>
              <a:rPr lang="ru-RU" sz="950" dirty="0" err="1">
                <a:latin typeface="e-Ukraine Light" pitchFamily="50" charset="-52"/>
              </a:rPr>
              <a:t>Міністерства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18 </a:t>
            </a:r>
            <a:r>
              <a:rPr lang="ru-RU" sz="950" dirty="0" err="1">
                <a:latin typeface="e-Ukraine Light" pitchFamily="50" charset="-52"/>
              </a:rPr>
              <a:t>серпня</a:t>
            </a:r>
            <a:r>
              <a:rPr lang="ru-RU" sz="950" dirty="0">
                <a:latin typeface="e-Ukraine Light" pitchFamily="50" charset="-52"/>
              </a:rPr>
              <a:t> 2015 року № 721 </a:t>
            </a:r>
            <a:r>
              <a:rPr lang="ru-RU" sz="950" dirty="0" err="1">
                <a:latin typeface="e-Ukraine Light" pitchFamily="50" charset="-52"/>
              </a:rPr>
              <a:t>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змінами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доповненнями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857375" y="21732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3486" y="142135"/>
            <a:ext cx="4759166" cy="601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>
                <a:latin typeface="e-Ukraine Light" pitchFamily="50" charset="-52"/>
              </a:rPr>
              <a:t>Відповідальність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неподання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небанківськими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надавачами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емітентами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грошей </a:t>
            </a:r>
            <a:r>
              <a:rPr lang="ru-RU" sz="950" dirty="0" err="1">
                <a:latin typeface="e-Ukraine Light" pitchFamily="50" charset="-52"/>
              </a:rPr>
              <a:t>відповідним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контролюючим</a:t>
            </a:r>
            <a:r>
              <a:rPr lang="ru-RU" sz="950" dirty="0">
                <a:latin typeface="e-Ukraine Light" pitchFamily="50" charset="-52"/>
              </a:rPr>
              <a:t> органам в установлений ст. 69 ПКУ строк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закриття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встановлена</a:t>
            </a:r>
            <a:r>
              <a:rPr lang="ru-RU" sz="950" dirty="0">
                <a:latin typeface="e-Ukraine Light" pitchFamily="50" charset="-52"/>
              </a:rPr>
              <a:t> п. 118.1 ст. 118 ПКУ та </a:t>
            </a:r>
            <a:r>
              <a:rPr lang="ru-RU" sz="950" dirty="0" err="1">
                <a:latin typeface="e-Ukraine Light" pitchFamily="50" charset="-52"/>
              </a:rPr>
              <a:t>передбачає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накладення</a:t>
            </a:r>
            <a:r>
              <a:rPr lang="ru-RU" sz="950" dirty="0">
                <a:latin typeface="e-Ukraine Light" pitchFamily="50" charset="-52"/>
              </a:rPr>
              <a:t> штрафу у </a:t>
            </a:r>
            <a:r>
              <a:rPr lang="ru-RU" sz="950" dirty="0" err="1">
                <a:latin typeface="e-Ukraine Light" pitchFamily="50" charset="-52"/>
              </a:rPr>
              <a:t>розмірі</a:t>
            </a:r>
            <a:r>
              <a:rPr lang="ru-RU" sz="950" dirty="0">
                <a:latin typeface="e-Ukraine Light" pitchFamily="50" charset="-52"/>
              </a:rPr>
              <a:t> 680 </a:t>
            </a:r>
            <a:r>
              <a:rPr lang="ru-RU" sz="950" dirty="0" err="1">
                <a:latin typeface="e-Ukraine Light" pitchFamily="50" charset="-52"/>
              </a:rPr>
              <a:t>гривень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кожний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випадок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неподання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затримки</a:t>
            </a:r>
            <a:r>
              <a:rPr lang="ru-RU" sz="9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 	</a:t>
            </a:r>
            <a:r>
              <a:rPr lang="ru-RU" sz="950" dirty="0" err="1" smtClean="0">
                <a:latin typeface="e-Ukraine Light" pitchFamily="50" charset="-52"/>
              </a:rPr>
              <a:t>Крім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того, </a:t>
            </a:r>
            <a:r>
              <a:rPr lang="ru-RU" sz="950" dirty="0" err="1">
                <a:latin typeface="e-Ukraine Light" pitchFamily="50" charset="-52"/>
              </a:rPr>
              <a:t>встановлюється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відповідальність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здійснення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видаткових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електронним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гаманцем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отримання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 про </a:t>
            </a:r>
            <a:r>
              <a:rPr lang="ru-RU" sz="950" dirty="0" err="1">
                <a:latin typeface="e-Ukraine Light" pitchFamily="50" charset="-52"/>
              </a:rPr>
              <a:t>взяття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рахунку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органах (</a:t>
            </a:r>
            <a:r>
              <a:rPr lang="ru-RU" sz="950" dirty="0" err="1">
                <a:latin typeface="e-Ukraine Light" pitchFamily="50" charset="-52"/>
              </a:rPr>
              <a:t>накладення</a:t>
            </a:r>
            <a:r>
              <a:rPr lang="ru-RU" sz="950" dirty="0">
                <a:latin typeface="e-Ukraine Light" pitchFamily="50" charset="-52"/>
              </a:rPr>
              <a:t> штрафу на </a:t>
            </a:r>
            <a:r>
              <a:rPr lang="ru-RU" sz="950" dirty="0" err="1">
                <a:latin typeface="e-Ukraine Light" pitchFamily="50" charset="-52"/>
              </a:rPr>
              <a:t>небанківського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надавача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емітента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грошей в </a:t>
            </a:r>
            <a:r>
              <a:rPr lang="ru-RU" sz="950" dirty="0" err="1">
                <a:latin typeface="e-Ukraine Light" pitchFamily="50" charset="-52"/>
              </a:rPr>
              <a:t>розмірі</a:t>
            </a:r>
            <a:r>
              <a:rPr lang="ru-RU" sz="950" dirty="0">
                <a:latin typeface="e-Ukraine Light" pitchFamily="50" charset="-52"/>
              </a:rPr>
              <a:t> 10 </a:t>
            </a:r>
            <a:r>
              <a:rPr lang="ru-RU" sz="950" dirty="0" err="1">
                <a:latin typeface="e-Ukraine Light" pitchFamily="50" charset="-52"/>
              </a:rPr>
              <a:t>відсотків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всіх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за весь </a:t>
            </a:r>
            <a:r>
              <a:rPr lang="ru-RU" sz="950" dirty="0" err="1">
                <a:latin typeface="e-Ukraine Light" pitchFamily="50" charset="-52"/>
              </a:rPr>
              <a:t>період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отримання</a:t>
            </a:r>
            <a:r>
              <a:rPr lang="ru-RU" sz="950" dirty="0">
                <a:latin typeface="e-Ukraine Light" pitchFamily="50" charset="-52"/>
              </a:rPr>
              <a:t> такого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здійснених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використанням</a:t>
            </a:r>
            <a:r>
              <a:rPr lang="ru-RU" sz="950" dirty="0">
                <a:latin typeface="e-Ukraine Light" pitchFamily="50" charset="-52"/>
              </a:rPr>
              <a:t> таких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крім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перерахування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коштів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бюджетів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державних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цільових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фондів</a:t>
            </a:r>
            <a:r>
              <a:rPr lang="ru-RU" sz="950" dirty="0">
                <a:latin typeface="e-Ukraine Light" pitchFamily="50" charset="-52"/>
              </a:rPr>
              <a:t>), але не </a:t>
            </a:r>
            <a:r>
              <a:rPr lang="ru-RU" sz="950" dirty="0" err="1">
                <a:latin typeface="e-Ukraine Light" pitchFamily="50" charset="-52"/>
              </a:rPr>
              <a:t>менш</a:t>
            </a:r>
            <a:r>
              <a:rPr lang="ru-RU" sz="950" dirty="0">
                <a:latin typeface="e-Ukraine Light" pitchFamily="50" charset="-52"/>
              </a:rPr>
              <a:t> як 1700 </a:t>
            </a:r>
            <a:r>
              <a:rPr lang="ru-RU" sz="950" dirty="0" err="1">
                <a:latin typeface="e-Ukraine Light" pitchFamily="50" charset="-52"/>
              </a:rPr>
              <a:t>гривень</a:t>
            </a:r>
            <a:r>
              <a:rPr lang="ru-RU" sz="950" dirty="0">
                <a:latin typeface="e-Ukraine Light" pitchFamily="50" charset="-52"/>
              </a:rPr>
              <a:t>) (п. 118.2 ст. 118 ПКУ</a:t>
            </a:r>
            <a:r>
              <a:rPr lang="ru-RU" sz="950" dirty="0" smtClean="0">
                <a:latin typeface="e-Ukraine Light" pitchFamily="50" charset="-52"/>
              </a:rPr>
              <a:t>).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Водночас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небанківські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надавачі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емітенти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грошей </a:t>
            </a:r>
            <a:r>
              <a:rPr lang="ru-RU" sz="950" dirty="0" err="1">
                <a:latin typeface="e-Ukraine Light" pitchFamily="50" charset="-52"/>
              </a:rPr>
              <a:t>зобов’язані</a:t>
            </a:r>
            <a:r>
              <a:rPr lang="ru-RU" sz="950" dirty="0">
                <a:latin typeface="e-Ukraine Light" pitchFamily="50" charset="-52"/>
              </a:rPr>
              <a:t> подати до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органів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відкриття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рахунків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гаманців</a:t>
            </a:r>
            <a:r>
              <a:rPr lang="ru-RU" sz="950" dirty="0">
                <a:latin typeface="e-Ukraine Light" pitchFamily="50" charset="-52"/>
              </a:rPr>
              <a:t>, не </a:t>
            </a:r>
            <a:r>
              <a:rPr lang="ru-RU" sz="950" dirty="0" err="1">
                <a:latin typeface="e-Ukraine Light" pitchFamily="50" charset="-52"/>
              </a:rPr>
              <a:t>закритих</a:t>
            </a:r>
            <a:r>
              <a:rPr lang="ru-RU" sz="950" dirty="0">
                <a:latin typeface="e-Ukraine Light" pitchFamily="50" charset="-52"/>
              </a:rPr>
              <a:t> на день </a:t>
            </a:r>
            <a:r>
              <a:rPr lang="ru-RU" sz="950" dirty="0" err="1">
                <a:latin typeface="e-Ukraine Light" pitchFamily="50" charset="-52"/>
              </a:rPr>
              <a:t>набрання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чинності</a:t>
            </a:r>
            <a:r>
              <a:rPr lang="ru-RU" sz="950" dirty="0">
                <a:latin typeface="e-Ukraine Light" pitchFamily="50" charset="-52"/>
              </a:rPr>
              <a:t> Законом № 2888 і </a:t>
            </a:r>
            <a:r>
              <a:rPr lang="ru-RU" sz="950" dirty="0" err="1">
                <a:latin typeface="e-Ukraine Light" pitchFamily="50" charset="-52"/>
              </a:rPr>
              <a:t>відкритих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платникам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визначеним</a:t>
            </a:r>
            <a:r>
              <a:rPr lang="ru-RU" sz="950" dirty="0">
                <a:latin typeface="e-Ukraine Light" pitchFamily="50" charset="-52"/>
              </a:rPr>
              <a:t> п. 69.1 ст. 69 ПКУ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Такі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мають</a:t>
            </a:r>
            <a:r>
              <a:rPr lang="ru-RU" sz="950" dirty="0">
                <a:latin typeface="e-Ukraine Light" pitchFamily="50" charset="-52"/>
              </a:rPr>
              <a:t> бути </a:t>
            </a:r>
            <a:r>
              <a:rPr lang="ru-RU" sz="950" dirty="0" err="1">
                <a:latin typeface="e-Ukraine Light" pitchFamily="50" charset="-52"/>
              </a:rPr>
              <a:t>подані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протягом</a:t>
            </a:r>
            <a:r>
              <a:rPr lang="ru-RU" sz="950" dirty="0">
                <a:latin typeface="e-Ukraine Light" pitchFamily="50" charset="-52"/>
              </a:rPr>
              <a:t> одного </a:t>
            </a:r>
            <a:r>
              <a:rPr lang="ru-RU" sz="950" dirty="0" err="1">
                <a:latin typeface="e-Ukraine Light" pitchFamily="50" charset="-52"/>
              </a:rPr>
              <a:t>місяця</a:t>
            </a:r>
            <a:r>
              <a:rPr lang="ru-RU" sz="950" dirty="0">
                <a:latin typeface="e-Ukraine Light" pitchFamily="50" charset="-52"/>
              </a:rPr>
              <a:t> з дня </a:t>
            </a:r>
            <a:r>
              <a:rPr lang="ru-RU" sz="950" dirty="0" err="1">
                <a:latin typeface="e-Ukraine Light" pitchFamily="50" charset="-52"/>
              </a:rPr>
              <a:t>припинення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скасування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воєнного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надзвичайного</a:t>
            </a:r>
            <a:r>
              <a:rPr lang="ru-RU" sz="950" dirty="0">
                <a:latin typeface="e-Ukraine Light" pitchFamily="50" charset="-52"/>
              </a:rPr>
              <a:t> стану на </a:t>
            </a:r>
            <a:r>
              <a:rPr lang="ru-RU" sz="950" dirty="0" err="1">
                <a:latin typeface="e-Ukraine Light" pitchFamily="50" charset="-52"/>
              </a:rPr>
              <a:t>території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69.32 п. 69 </a:t>
            </a:r>
            <a:r>
              <a:rPr lang="ru-RU" sz="950" dirty="0" err="1">
                <a:latin typeface="e-Ukraine Light" pitchFamily="50" charset="-52"/>
              </a:rPr>
              <a:t>підрозд</a:t>
            </a:r>
            <a:r>
              <a:rPr lang="ru-RU" sz="950" dirty="0">
                <a:latin typeface="e-Ukraine Light" pitchFamily="50" charset="-52"/>
              </a:rPr>
              <a:t>. ХХ «</a:t>
            </a:r>
            <a:r>
              <a:rPr lang="ru-RU" sz="950" dirty="0" err="1">
                <a:latin typeface="e-Ukraine Light" pitchFamily="50" charset="-52"/>
              </a:rPr>
              <a:t>Перехідні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положення</a:t>
            </a:r>
            <a:r>
              <a:rPr lang="ru-RU" sz="950" dirty="0">
                <a:latin typeface="e-Ukraine Light" pitchFamily="50" charset="-52"/>
              </a:rPr>
              <a:t>» ПКУ). </a:t>
            </a:r>
            <a:endParaRPr lang="en-US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136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168</cp:revision>
  <dcterms:created xsi:type="dcterms:W3CDTF">2021-05-27T05:23:05Z</dcterms:created>
  <dcterms:modified xsi:type="dcterms:W3CDTF">2023-04-20T11:58:19Z</dcterms:modified>
</cp:coreProperties>
</file>