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798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114300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553525" y="1177349"/>
            <a:ext cx="3600000" cy="11695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err="1">
                <a:latin typeface="e-Ukraine Light" pitchFamily="50" charset="-52"/>
              </a:rPr>
              <a:t>Чи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включаються</a:t>
            </a:r>
            <a:r>
              <a:rPr lang="ru-RU" sz="1400" b="1" dirty="0">
                <a:latin typeface="e-Ukraine Light" pitchFamily="50" charset="-52"/>
              </a:rPr>
              <a:t> до складу </a:t>
            </a:r>
            <a:r>
              <a:rPr lang="ru-RU" sz="1400" b="1" dirty="0" err="1">
                <a:latin typeface="e-Ukraine Light" pitchFamily="50" charset="-52"/>
              </a:rPr>
              <a:t>витрат</a:t>
            </a:r>
            <a:r>
              <a:rPr lang="ru-RU" sz="1400" b="1" dirty="0">
                <a:latin typeface="e-Ukraine Light" pitchFamily="50" charset="-52"/>
              </a:rPr>
              <a:t> ФОП на </a:t>
            </a:r>
            <a:r>
              <a:rPr lang="ru-RU" sz="1400" b="1" dirty="0" err="1">
                <a:latin typeface="e-Ukraine Light" pitchFamily="50" charset="-52"/>
              </a:rPr>
              <a:t>загальній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системі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оподаткування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витрати</a:t>
            </a:r>
            <a:r>
              <a:rPr lang="ru-RU" sz="1400" b="1" dirty="0">
                <a:latin typeface="e-Ukraine Light" pitchFamily="50" charset="-52"/>
              </a:rPr>
              <a:t>, </a:t>
            </a:r>
            <a:r>
              <a:rPr lang="ru-RU" sz="1400" b="1" dirty="0" err="1">
                <a:latin typeface="e-Ukraine Light" pitchFamily="50" charset="-52"/>
              </a:rPr>
              <a:t>які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виникли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внаслідок</a:t>
            </a:r>
            <a:r>
              <a:rPr lang="ru-RU" sz="1400" b="1" dirty="0">
                <a:latin typeface="e-Ukraine Light" pitchFamily="50" charset="-52"/>
              </a:rPr>
              <a:t> природного </a:t>
            </a:r>
            <a:r>
              <a:rPr lang="ru-RU" sz="1400" b="1" dirty="0" err="1">
                <a:latin typeface="e-Ukraine Light" pitchFamily="50" charset="-52"/>
              </a:rPr>
              <a:t>убутку</a:t>
            </a:r>
            <a:r>
              <a:rPr lang="ru-RU" sz="1400" b="1" dirty="0">
                <a:latin typeface="e-Ukraine Light" pitchFamily="50" charset="-52"/>
              </a:rPr>
              <a:t>?</a:t>
            </a:r>
            <a:endParaRPr lang="ru-RU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Квітень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39106" y="76200"/>
            <a:ext cx="4642443" cy="6781800"/>
            <a:chOff x="189305" y="68581"/>
            <a:chExt cx="458865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189305" y="68581"/>
              <a:ext cx="458865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43486" y="76200"/>
            <a:ext cx="4759166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7688" y="138500"/>
            <a:ext cx="4535722" cy="6774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950" dirty="0" smtClean="0">
                <a:latin typeface="e-Ukraine Light" pitchFamily="50" charset="-52"/>
              </a:rPr>
              <a:t>	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1000" dirty="0">
                <a:latin typeface="e-Ukraine Light" pitchFamily="50" charset="-52"/>
              </a:rPr>
              <a:t>Головне </a:t>
            </a:r>
            <a:r>
              <a:rPr lang="ru-RU" sz="1000" dirty="0" err="1">
                <a:latin typeface="e-Ukraine Light" pitchFamily="50" charset="-52"/>
              </a:rPr>
              <a:t>управління</a:t>
            </a:r>
            <a:r>
              <a:rPr lang="ru-RU" sz="1000" dirty="0">
                <a:latin typeface="e-Ukraine Light" pitchFamily="50" charset="-52"/>
              </a:rPr>
              <a:t> ДПС у м. </a:t>
            </a:r>
            <a:r>
              <a:rPr lang="ru-RU" sz="1000" dirty="0" err="1">
                <a:latin typeface="e-Ukraine Light" pitchFamily="50" charset="-52"/>
              </a:rPr>
              <a:t>Києві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нагадує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порядок </a:t>
            </a:r>
            <a:r>
              <a:rPr lang="ru-RU" sz="1000" dirty="0" err="1">
                <a:latin typeface="e-Ukraine Light" pitchFamily="50" charset="-52"/>
              </a:rPr>
              <a:t>оподаткування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доходів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фізичних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осіб</a:t>
            </a:r>
            <a:r>
              <a:rPr lang="ru-RU" sz="1000" dirty="0">
                <a:latin typeface="e-Ukraine Light" pitchFamily="50" charset="-52"/>
              </a:rPr>
              <a:t> – </a:t>
            </a:r>
            <a:r>
              <a:rPr lang="ru-RU" sz="1000" dirty="0" err="1">
                <a:latin typeface="e-Ukraine Light" pitchFamily="50" charset="-52"/>
              </a:rPr>
              <a:t>підприємців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визначений</a:t>
            </a:r>
            <a:r>
              <a:rPr lang="ru-RU" sz="1000" dirty="0">
                <a:latin typeface="e-Ukraine Light" pitchFamily="50" charset="-52"/>
              </a:rPr>
              <a:t> ст. 177 </a:t>
            </a:r>
            <a:r>
              <a:rPr lang="ru-RU" sz="1000" dirty="0" err="1">
                <a:latin typeface="e-Ukraine Light" pitchFamily="50" charset="-52"/>
              </a:rPr>
              <a:t>Податкового</a:t>
            </a:r>
            <a:r>
              <a:rPr lang="ru-RU" sz="1000" dirty="0">
                <a:latin typeface="e-Ukraine Light" pitchFamily="50" charset="-52"/>
              </a:rPr>
              <a:t> кодексу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02 </a:t>
            </a:r>
            <a:r>
              <a:rPr lang="ru-RU" sz="1000" dirty="0" err="1">
                <a:latin typeface="e-Ukraine Light" pitchFamily="50" charset="-52"/>
              </a:rPr>
              <a:t>грудня</a:t>
            </a:r>
            <a:r>
              <a:rPr lang="ru-RU" sz="1000" dirty="0">
                <a:latin typeface="e-Ukraine Light" pitchFamily="50" charset="-52"/>
              </a:rPr>
              <a:t> 2010 року № 2755-</a:t>
            </a:r>
            <a:r>
              <a:rPr lang="en-US" sz="1000" dirty="0">
                <a:latin typeface="e-Ukraine Light" pitchFamily="50" charset="-52"/>
              </a:rPr>
              <a:t>VI </a:t>
            </a:r>
            <a:r>
              <a:rPr lang="ru-RU" sz="1000" dirty="0" err="1">
                <a:latin typeface="e-Ukraine Light" pitchFamily="50" charset="-52"/>
              </a:rPr>
              <a:t>зі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змінами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 smtClean="0">
                <a:latin typeface="e-Ukraine Light" pitchFamily="50" charset="-52"/>
              </a:rPr>
              <a:t>доповненнями</a:t>
            </a:r>
            <a:r>
              <a:rPr lang="ru-RU" sz="1000" dirty="0">
                <a:latin typeface="e-Ukraine Light" pitchFamily="50" charset="-52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Згідно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>
                <a:latin typeface="e-Ukraine Light" pitchFamily="50" charset="-52"/>
              </a:rPr>
              <a:t>з п. 177.2 ст. 177 ПКУ </a:t>
            </a:r>
            <a:r>
              <a:rPr lang="ru-RU" sz="1000" dirty="0" err="1">
                <a:latin typeface="e-Ukraine Light" pitchFamily="50" charset="-52"/>
              </a:rPr>
              <a:t>об’єктом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оподаткування</a:t>
            </a:r>
            <a:r>
              <a:rPr lang="ru-RU" sz="1000" dirty="0">
                <a:latin typeface="e-Ukraine Light" pitchFamily="50" charset="-52"/>
              </a:rPr>
              <a:t> є </a:t>
            </a:r>
            <a:r>
              <a:rPr lang="ru-RU" sz="1000" dirty="0" err="1">
                <a:latin typeface="e-Ukraine Light" pitchFamily="50" charset="-52"/>
              </a:rPr>
              <a:t>чистий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оподатковуваний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дохід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тобто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різниця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між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загальним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оподатковуваним</a:t>
            </a:r>
            <a:r>
              <a:rPr lang="ru-RU" sz="1000" dirty="0">
                <a:latin typeface="e-Ukraine Light" pitchFamily="50" charset="-52"/>
              </a:rPr>
              <a:t> доходом (</a:t>
            </a:r>
            <a:r>
              <a:rPr lang="ru-RU" sz="1000" dirty="0" err="1">
                <a:latin typeface="e-Ukraine Light" pitchFamily="50" charset="-52"/>
              </a:rPr>
              <a:t>виручка</a:t>
            </a:r>
            <a:r>
              <a:rPr lang="ru-RU" sz="1000" dirty="0">
                <a:latin typeface="e-Ukraine Light" pitchFamily="50" charset="-52"/>
              </a:rPr>
              <a:t> у </a:t>
            </a:r>
            <a:r>
              <a:rPr lang="ru-RU" sz="1000" dirty="0" err="1">
                <a:latin typeface="e-Ukraine Light" pitchFamily="50" charset="-52"/>
              </a:rPr>
              <a:t>грошовій</a:t>
            </a:r>
            <a:r>
              <a:rPr lang="ru-RU" sz="1000" dirty="0">
                <a:latin typeface="e-Ukraine Light" pitchFamily="50" charset="-52"/>
              </a:rPr>
              <a:t> та не </a:t>
            </a:r>
            <a:r>
              <a:rPr lang="ru-RU" sz="1000" dirty="0" err="1">
                <a:latin typeface="e-Ukraine Light" pitchFamily="50" charset="-52"/>
              </a:rPr>
              <a:t>грошовій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формі</a:t>
            </a:r>
            <a:r>
              <a:rPr lang="ru-RU" sz="1000" dirty="0">
                <a:latin typeface="e-Ukraine Light" pitchFamily="50" charset="-52"/>
              </a:rPr>
              <a:t>) і документально </a:t>
            </a:r>
            <a:r>
              <a:rPr lang="ru-RU" sz="1000" dirty="0" err="1">
                <a:latin typeface="e-Ukraine Light" pitchFamily="50" charset="-52"/>
              </a:rPr>
              <a:t>підтвердженими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витратами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пов’язаними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господарською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діяльністю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фізичної</a:t>
            </a:r>
            <a:r>
              <a:rPr lang="ru-RU" sz="1000" dirty="0">
                <a:latin typeface="e-Ukraine Light" pitchFamily="50" charset="-52"/>
              </a:rPr>
              <a:t> особи – </a:t>
            </a:r>
            <a:r>
              <a:rPr lang="ru-RU" sz="1000" dirty="0" err="1">
                <a:latin typeface="e-Ukraine Light" pitchFamily="50" charset="-52"/>
              </a:rPr>
              <a:t>підприємця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Підпунктом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>
                <a:latin typeface="e-Ukraine Light" pitchFamily="50" charset="-52"/>
              </a:rPr>
              <a:t>177.4.4 п. 177.4 ст. 177 ПКУ </a:t>
            </a:r>
            <a:r>
              <a:rPr lang="ru-RU" sz="1000" dirty="0" err="1">
                <a:latin typeface="e-Ukraine Light" pitchFamily="50" charset="-52"/>
              </a:rPr>
              <a:t>визначено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перелік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витрат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безпосередньо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пов’язаних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отриманням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доходів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фізичною</a:t>
            </a:r>
            <a:r>
              <a:rPr lang="ru-RU" sz="1000" dirty="0">
                <a:latin typeface="e-Ukraine Light" pitchFamily="50" charset="-52"/>
              </a:rPr>
              <a:t> особою – </a:t>
            </a:r>
            <a:r>
              <a:rPr lang="ru-RU" sz="1000" dirty="0" err="1">
                <a:latin typeface="e-Ukraine Light" pitchFamily="50" charset="-52"/>
              </a:rPr>
              <a:t>підприємцем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провадження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господарської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діяльності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загальній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системі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оподаткування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який</a:t>
            </a:r>
            <a:r>
              <a:rPr lang="ru-RU" sz="1000" dirty="0">
                <a:latin typeface="e-Ukraine Light" pitchFamily="50" charset="-52"/>
              </a:rPr>
              <a:t> не </a:t>
            </a:r>
            <a:r>
              <a:rPr lang="ru-RU" sz="1000" dirty="0" err="1">
                <a:latin typeface="e-Ukraine Light" pitchFamily="50" charset="-52"/>
              </a:rPr>
              <a:t>містить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витрат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виникли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внаслідок</a:t>
            </a:r>
            <a:r>
              <a:rPr lang="ru-RU" sz="1000" dirty="0">
                <a:latin typeface="e-Ukraine Light" pitchFamily="50" charset="-52"/>
              </a:rPr>
              <a:t> природного </a:t>
            </a:r>
            <a:r>
              <a:rPr lang="ru-RU" sz="1000" dirty="0" err="1">
                <a:latin typeface="e-Ukraine Light" pitchFamily="50" charset="-52"/>
              </a:rPr>
              <a:t>убутку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Відповідно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>
                <a:latin typeface="e-Ukraine Light" pitchFamily="50" charset="-52"/>
              </a:rPr>
              <a:t>до п. 177.10 ст.177 ПКУ </a:t>
            </a:r>
            <a:r>
              <a:rPr lang="ru-RU" sz="1000" dirty="0" err="1">
                <a:latin typeface="e-Ukraine Light" pitchFamily="50" charset="-52"/>
              </a:rPr>
              <a:t>фізичні</a:t>
            </a:r>
            <a:r>
              <a:rPr lang="ru-RU" sz="1000" dirty="0">
                <a:latin typeface="e-Ukraine Light" pitchFamily="50" charset="-52"/>
              </a:rPr>
              <a:t> особи – </a:t>
            </a:r>
            <a:r>
              <a:rPr lang="ru-RU" sz="1000" dirty="0" err="1">
                <a:latin typeface="e-Ukraine Light" pitchFamily="50" charset="-52"/>
              </a:rPr>
              <a:t>підприємці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зобов’язані</a:t>
            </a:r>
            <a:r>
              <a:rPr lang="ru-RU" sz="1000" dirty="0">
                <a:latin typeface="e-Ukraine Light" pitchFamily="50" charset="-52"/>
              </a:rPr>
              <a:t> вести </a:t>
            </a:r>
            <a:r>
              <a:rPr lang="ru-RU" sz="1000" dirty="0" err="1">
                <a:latin typeface="e-Ukraine Light" pitchFamily="50" charset="-52"/>
              </a:rPr>
              <a:t>облік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доходів</a:t>
            </a:r>
            <a:r>
              <a:rPr lang="ru-RU" sz="1000" dirty="0">
                <a:latin typeface="e-Ukraine Light" pitchFamily="50" charset="-52"/>
              </a:rPr>
              <a:t> і </a:t>
            </a:r>
            <a:r>
              <a:rPr lang="ru-RU" sz="1000" dirty="0" err="1">
                <a:latin typeface="e-Ukraine Light" pitchFamily="50" charset="-52"/>
              </a:rPr>
              <a:t>витрат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мати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підтверджуючі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документи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щодо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походження</a:t>
            </a:r>
            <a:r>
              <a:rPr lang="ru-RU" sz="1000" dirty="0">
                <a:latin typeface="e-Ukraine Light" pitchFamily="50" charset="-52"/>
              </a:rPr>
              <a:t> товару. </a:t>
            </a:r>
            <a:r>
              <a:rPr lang="ru-RU" sz="1000" dirty="0" err="1">
                <a:latin typeface="e-Ukraine Light" pitchFamily="50" charset="-52"/>
              </a:rPr>
              <a:t>Облік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доходів</a:t>
            </a:r>
            <a:r>
              <a:rPr lang="ru-RU" sz="1000" dirty="0">
                <a:latin typeface="e-Ukraine Light" pitchFamily="50" charset="-52"/>
              </a:rPr>
              <a:t> і </a:t>
            </a:r>
            <a:r>
              <a:rPr lang="ru-RU" sz="1000" dirty="0" err="1">
                <a:latin typeface="e-Ukraine Light" pitchFamily="50" charset="-52"/>
              </a:rPr>
              <a:t>витрат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може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вестися</a:t>
            </a:r>
            <a:r>
              <a:rPr lang="ru-RU" sz="1000" dirty="0">
                <a:latin typeface="e-Ukraine Light" pitchFamily="50" charset="-52"/>
              </a:rPr>
              <a:t> в </a:t>
            </a:r>
            <a:r>
              <a:rPr lang="ru-RU" sz="1000" dirty="0" err="1">
                <a:latin typeface="e-Ukraine Light" pitchFamily="50" charset="-52"/>
              </a:rPr>
              <a:t>паперовому</a:t>
            </a:r>
            <a:r>
              <a:rPr lang="ru-RU" sz="1000" dirty="0">
                <a:latin typeface="e-Ukraine Light" pitchFamily="50" charset="-52"/>
              </a:rPr>
              <a:t> та/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електронному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вигляді</a:t>
            </a:r>
            <a:r>
              <a:rPr lang="ru-RU" sz="1000" dirty="0">
                <a:latin typeface="e-Ukraine Light" pitchFamily="50" charset="-52"/>
              </a:rPr>
              <a:t>, у тому </a:t>
            </a:r>
            <a:r>
              <a:rPr lang="ru-RU" sz="1000" dirty="0" err="1">
                <a:latin typeface="e-Ukraine Light" pitchFamily="50" charset="-52"/>
              </a:rPr>
              <a:t>числі</a:t>
            </a:r>
            <a:r>
              <a:rPr lang="ru-RU" sz="1000" dirty="0">
                <a:latin typeface="e-Ukraine Light" pitchFamily="50" charset="-52"/>
              </a:rPr>
              <a:t> через </a:t>
            </a:r>
            <a:r>
              <a:rPr lang="ru-RU" sz="1000" dirty="0" err="1">
                <a:latin typeface="e-Ukraine Light" pitchFamily="50" charset="-52"/>
              </a:rPr>
              <a:t>Електронний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кабінет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Облік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доходів</a:t>
            </a:r>
            <a:r>
              <a:rPr lang="ru-RU" sz="1000" dirty="0">
                <a:latin typeface="e-Ukraine Light" pitchFamily="50" charset="-52"/>
              </a:rPr>
              <a:t> і </a:t>
            </a:r>
            <a:r>
              <a:rPr lang="ru-RU" sz="1000" dirty="0" err="1">
                <a:latin typeface="e-Ukraine Light" pitchFamily="50" charset="-52"/>
              </a:rPr>
              <a:t>витрат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виробництва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реалізації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власної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сільськогосподарської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продукції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ведеться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окремо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обліку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доходів</a:t>
            </a:r>
            <a:r>
              <a:rPr lang="ru-RU" sz="1000" dirty="0">
                <a:latin typeface="e-Ukraine Light" pitchFamily="50" charset="-52"/>
              </a:rPr>
              <a:t> і </a:t>
            </a:r>
            <a:r>
              <a:rPr lang="ru-RU" sz="1000" dirty="0" err="1">
                <a:latin typeface="e-Ukraine Light" pitchFamily="50" charset="-52"/>
              </a:rPr>
              <a:t>витрат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здійснення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інших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видів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господарської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діяльності</a:t>
            </a:r>
            <a:r>
              <a:rPr lang="ru-RU" sz="1000" dirty="0">
                <a:latin typeface="e-Ukraine Light" pitchFamily="50" charset="-52"/>
              </a:rPr>
              <a:t>. </a:t>
            </a:r>
            <a:r>
              <a:rPr lang="ru-RU" sz="1000" dirty="0" err="1">
                <a:latin typeface="e-Ukraine Light" pitchFamily="50" charset="-52"/>
              </a:rPr>
              <a:t>їни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18 </a:t>
            </a:r>
            <a:r>
              <a:rPr lang="ru-RU" sz="1000" dirty="0" err="1">
                <a:latin typeface="e-Ukraine Light" pitchFamily="50" charset="-52"/>
              </a:rPr>
              <a:t>серпня</a:t>
            </a:r>
            <a:r>
              <a:rPr lang="ru-RU" sz="1000" dirty="0">
                <a:latin typeface="e-Ukraine Light" pitchFamily="50" charset="-52"/>
              </a:rPr>
              <a:t> 2015 року № 721 </a:t>
            </a:r>
            <a:r>
              <a:rPr lang="ru-RU" sz="1000" dirty="0" err="1">
                <a:latin typeface="e-Ukraine Light" pitchFamily="50" charset="-52"/>
              </a:rPr>
              <a:t>зі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змінами</a:t>
            </a:r>
            <a:r>
              <a:rPr lang="ru-RU" sz="1000" dirty="0">
                <a:latin typeface="e-Ukraine Light" pitchFamily="50" charset="-52"/>
              </a:rPr>
              <a:t> та </a:t>
            </a:r>
            <a:r>
              <a:rPr lang="ru-RU" sz="1000" dirty="0" err="1">
                <a:latin typeface="e-Ukraine Light" pitchFamily="50" charset="-52"/>
              </a:rPr>
              <a:t>доповненнями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9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950" dirty="0" smtClean="0">
                <a:latin typeface="e-Ukraine Light" pitchFamily="50" charset="-52"/>
              </a:rPr>
              <a:t>	</a:t>
            </a:r>
            <a:endParaRPr lang="ru-RU" sz="95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00625" y="335712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19674" y="266700"/>
            <a:ext cx="47148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1200" dirty="0" smtClean="0">
                <a:latin typeface="e-Ukraine Light" pitchFamily="50" charset="-52"/>
              </a:rPr>
              <a:t> </a:t>
            </a:r>
            <a:endParaRPr lang="uk-UA" sz="1200" dirty="0">
              <a:latin typeface="e-Ukraine Light" pitchFamily="50" charset="-52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1857375" y="2173288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43486" y="142135"/>
            <a:ext cx="475916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950" dirty="0" smtClean="0">
                <a:latin typeface="e-Ukraine Light" pitchFamily="50" charset="-52"/>
              </a:rPr>
              <a:t>	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Типова</a:t>
            </a:r>
            <a:r>
              <a:rPr lang="ru-RU" sz="1000" dirty="0">
                <a:latin typeface="e-Ukraine Light" pitchFamily="50" charset="-52"/>
              </a:rPr>
              <a:t> форма, за </a:t>
            </a:r>
            <a:r>
              <a:rPr lang="ru-RU" sz="1000" dirty="0" err="1">
                <a:latin typeface="e-Ukraine Light" pitchFamily="50" charset="-52"/>
              </a:rPr>
              <a:t>якою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здійснюється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облік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доходів</a:t>
            </a:r>
            <a:r>
              <a:rPr lang="ru-RU" sz="1000" dirty="0">
                <a:latin typeface="e-Ukraine Light" pitchFamily="50" charset="-52"/>
              </a:rPr>
              <a:t> і </a:t>
            </a:r>
            <a:r>
              <a:rPr lang="ru-RU" sz="1000" dirty="0" err="1">
                <a:latin typeface="e-Ukraine Light" pitchFamily="50" charset="-52"/>
              </a:rPr>
              <a:t>витрат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фізичними</a:t>
            </a:r>
            <a:r>
              <a:rPr lang="ru-RU" sz="1000" dirty="0">
                <a:latin typeface="e-Ukraine Light" pitchFamily="50" charset="-52"/>
              </a:rPr>
              <a:t> особами – </a:t>
            </a:r>
            <a:r>
              <a:rPr lang="ru-RU" sz="1000" dirty="0" err="1">
                <a:latin typeface="e-Ukraine Light" pitchFamily="50" charset="-52"/>
              </a:rPr>
              <a:t>підприємцями</a:t>
            </a:r>
            <a:r>
              <a:rPr lang="ru-RU" sz="1000" dirty="0">
                <a:latin typeface="e-Ukraine Light" pitchFamily="50" charset="-52"/>
              </a:rPr>
              <a:t> і </a:t>
            </a:r>
            <a:r>
              <a:rPr lang="ru-RU" sz="1000" dirty="0" err="1">
                <a:latin typeface="e-Ukraine Light" pitchFamily="50" charset="-52"/>
              </a:rPr>
              <a:t>фізичними</a:t>
            </a:r>
            <a:r>
              <a:rPr lang="ru-RU" sz="1000" dirty="0">
                <a:latin typeface="e-Ukraine Light" pitchFamily="50" charset="-52"/>
              </a:rPr>
              <a:t> особами, </a:t>
            </a:r>
            <a:r>
              <a:rPr lang="ru-RU" sz="1000" dirty="0" err="1">
                <a:latin typeface="e-Ukraine Light" pitchFamily="50" charset="-52"/>
              </a:rPr>
              <a:t>які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провадять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незалежну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професійну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діяльність</a:t>
            </a:r>
            <a:r>
              <a:rPr lang="ru-RU" sz="1000" dirty="0">
                <a:latin typeface="e-Ukraine Light" pitchFamily="50" charset="-52"/>
              </a:rPr>
              <a:t>, та Порядку </a:t>
            </a:r>
            <a:r>
              <a:rPr lang="ru-RU" sz="1000" dirty="0" err="1">
                <a:latin typeface="e-Ukraine Light" pitchFamily="50" charset="-52"/>
              </a:rPr>
              <a:t>її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ведення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затверджені</a:t>
            </a:r>
            <a:r>
              <a:rPr lang="ru-RU" sz="1000" dirty="0">
                <a:latin typeface="e-Ukraine Light" pitchFamily="50" charset="-52"/>
              </a:rPr>
              <a:t> наказом </a:t>
            </a:r>
            <a:r>
              <a:rPr lang="ru-RU" sz="1000" dirty="0" err="1">
                <a:latin typeface="e-Ukraine Light" pitchFamily="50" charset="-52"/>
              </a:rPr>
              <a:t>Міністерства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фінансів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України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13 </a:t>
            </a:r>
            <a:r>
              <a:rPr lang="ru-RU" sz="1000" dirty="0" err="1">
                <a:latin typeface="e-Ukraine Light" pitchFamily="50" charset="-52"/>
              </a:rPr>
              <a:t>травня</a:t>
            </a:r>
            <a:r>
              <a:rPr lang="ru-RU" sz="1000" dirty="0">
                <a:latin typeface="e-Ukraine Light" pitchFamily="50" charset="-52"/>
              </a:rPr>
              <a:t> 2021 року № 261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Відповідно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>
                <a:latin typeface="e-Ukraine Light" pitchFamily="50" charset="-52"/>
              </a:rPr>
              <a:t>до п. 1 </a:t>
            </a:r>
            <a:r>
              <a:rPr lang="ru-RU" sz="1000" dirty="0" err="1">
                <a:latin typeface="e-Ukraine Light" pitchFamily="50" charset="-52"/>
              </a:rPr>
              <a:t>розділу</a:t>
            </a:r>
            <a:r>
              <a:rPr lang="ru-RU" sz="1000" dirty="0">
                <a:latin typeface="e-Ukraine Light" pitchFamily="50" charset="-52"/>
              </a:rPr>
              <a:t> ІІ Порядку № 261 </a:t>
            </a:r>
            <a:r>
              <a:rPr lang="ru-RU" sz="1000" dirty="0" err="1">
                <a:latin typeface="e-Ukraine Light" pitchFamily="50" charset="-52"/>
              </a:rPr>
              <a:t>самозайняті</a:t>
            </a:r>
            <a:r>
              <a:rPr lang="ru-RU" sz="1000" dirty="0">
                <a:latin typeface="e-Ukraine Light" pitchFamily="50" charset="-52"/>
              </a:rPr>
              <a:t> особи </a:t>
            </a:r>
            <a:r>
              <a:rPr lang="ru-RU" sz="1000" dirty="0" err="1">
                <a:latin typeface="e-Ukraine Light" pitchFamily="50" charset="-52"/>
              </a:rPr>
              <a:t>заносять</a:t>
            </a:r>
            <a:r>
              <a:rPr lang="ru-RU" sz="1000" dirty="0">
                <a:latin typeface="e-Ukraine Light" pitchFamily="50" charset="-52"/>
              </a:rPr>
              <a:t> до </a:t>
            </a:r>
            <a:r>
              <a:rPr lang="ru-RU" sz="1000" dirty="0" err="1">
                <a:latin typeface="e-Ukraine Light" pitchFamily="50" charset="-52"/>
              </a:rPr>
              <a:t>типової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форми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відомості</a:t>
            </a:r>
            <a:r>
              <a:rPr lang="ru-RU" sz="1000" dirty="0">
                <a:latin typeface="e-Ukraine Light" pitchFamily="50" charset="-52"/>
              </a:rPr>
              <a:t>, за </a:t>
            </a:r>
            <a:r>
              <a:rPr lang="ru-RU" sz="1000" dirty="0" err="1">
                <a:latin typeface="e-Ukraine Light" pitchFamily="50" charset="-52"/>
              </a:rPr>
              <a:t>якими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здійснюється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облік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доходів</a:t>
            </a:r>
            <a:r>
              <a:rPr lang="ru-RU" sz="1000" dirty="0">
                <a:latin typeface="e-Ukraine Light" pitchFamily="50" charset="-52"/>
              </a:rPr>
              <a:t> і </a:t>
            </a:r>
            <a:r>
              <a:rPr lang="ru-RU" sz="1000" dirty="0" err="1">
                <a:latin typeface="e-Ukraine Light" pitchFamily="50" charset="-52"/>
              </a:rPr>
              <a:t>витрат</a:t>
            </a:r>
            <a:r>
              <a:rPr lang="ru-RU" sz="1000" dirty="0">
                <a:latin typeface="e-Ukraine Light" pitchFamily="50" charset="-52"/>
              </a:rPr>
              <a:t>, у такому порядку, </a:t>
            </a:r>
            <a:r>
              <a:rPr lang="ru-RU" sz="1000" dirty="0" err="1">
                <a:latin typeface="e-Ukraine Light" pitchFamily="50" charset="-52"/>
              </a:rPr>
              <a:t>зокрема</a:t>
            </a:r>
            <a:r>
              <a:rPr lang="ru-RU" sz="1000" dirty="0" smtClean="0">
                <a:latin typeface="e-Ukraine Light" pitchFamily="50" charset="-52"/>
              </a:rPr>
              <a:t>:</a:t>
            </a:r>
            <a:endParaRPr lang="ru-RU" sz="10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1000" dirty="0" smtClean="0">
                <a:latin typeface="e-Ukraine Light" pitchFamily="50" charset="-52"/>
              </a:rPr>
              <a:t>у </a:t>
            </a:r>
            <a:r>
              <a:rPr lang="ru-RU" sz="1000" dirty="0" err="1">
                <a:latin typeface="e-Ukraine Light" pitchFamily="50" charset="-52"/>
              </a:rPr>
              <a:t>графі</a:t>
            </a:r>
            <a:r>
              <a:rPr lang="ru-RU" sz="1000" dirty="0">
                <a:latin typeface="e-Ukraine Light" pitchFamily="50" charset="-52"/>
              </a:rPr>
              <a:t> 2 </a:t>
            </a:r>
            <a:r>
              <a:rPr lang="ru-RU" sz="1000" dirty="0" err="1">
                <a:latin typeface="e-Ukraine Light" pitchFamily="50" charset="-52"/>
              </a:rPr>
              <a:t>відображається</a:t>
            </a:r>
            <a:r>
              <a:rPr lang="ru-RU" sz="1000" dirty="0">
                <a:latin typeface="e-Ukraine Light" pitchFamily="50" charset="-52"/>
              </a:rPr>
              <a:t> сума доходу, </a:t>
            </a:r>
            <a:r>
              <a:rPr lang="ru-RU" sz="1000" dirty="0" err="1">
                <a:latin typeface="e-Ukraine Light" pitchFamily="50" charset="-52"/>
              </a:rPr>
              <a:t>отриманого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від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здійснення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господарської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незалежної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професійної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діяльності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зокрема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кошти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що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надійшли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поточний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рахунок</a:t>
            </a:r>
            <a:r>
              <a:rPr lang="ru-RU" sz="1000" dirty="0">
                <a:latin typeface="e-Ukraine Light" pitchFamily="50" charset="-52"/>
              </a:rPr>
              <a:t>, у </a:t>
            </a:r>
            <a:r>
              <a:rPr lang="ru-RU" sz="1000" dirty="0" err="1">
                <a:latin typeface="e-Ukraine Light" pitchFamily="50" charset="-52"/>
              </a:rPr>
              <a:t>касу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платника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податків</a:t>
            </a:r>
            <a:r>
              <a:rPr lang="ru-RU" sz="1000" dirty="0">
                <a:latin typeface="e-Ukraine Light" pitchFamily="50" charset="-52"/>
              </a:rPr>
              <a:t> та/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отримано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готівкою</a:t>
            </a:r>
            <a:r>
              <a:rPr lang="ru-RU" sz="1000" dirty="0">
                <a:latin typeface="e-Ukraine Light" pitchFamily="50" charset="-52"/>
              </a:rPr>
              <a:t>, сума </a:t>
            </a:r>
            <a:r>
              <a:rPr lang="ru-RU" sz="1000" dirty="0" err="1">
                <a:latin typeface="e-Ukraine Light" pitchFamily="50" charset="-52"/>
              </a:rPr>
              <a:t>заборгованості</a:t>
            </a:r>
            <a:r>
              <a:rPr lang="ru-RU" sz="1000" dirty="0">
                <a:latin typeface="e-Ukraine Light" pitchFamily="50" charset="-52"/>
              </a:rPr>
              <a:t>, за </a:t>
            </a:r>
            <a:r>
              <a:rPr lang="ru-RU" sz="1000" dirty="0" err="1">
                <a:latin typeface="e-Ukraine Light" pitchFamily="50" charset="-52"/>
              </a:rPr>
              <a:t>якою</a:t>
            </a:r>
            <a:r>
              <a:rPr lang="ru-RU" sz="1000" dirty="0">
                <a:latin typeface="e-Ukraine Light" pitchFamily="50" charset="-52"/>
              </a:rPr>
              <a:t> минув строк </a:t>
            </a:r>
            <a:r>
              <a:rPr lang="ru-RU" sz="1000" dirty="0" err="1">
                <a:latin typeface="e-Ukraine Light" pitchFamily="50" charset="-52"/>
              </a:rPr>
              <a:t>позовної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давності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вартість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безоплатно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отриманих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товарів</a:t>
            </a:r>
            <a:r>
              <a:rPr lang="ru-RU" sz="1000" dirty="0">
                <a:latin typeface="e-Ukraine Light" pitchFamily="50" charset="-52"/>
              </a:rPr>
              <a:t> (</a:t>
            </a:r>
            <a:r>
              <a:rPr lang="ru-RU" sz="1000" dirty="0" err="1">
                <a:latin typeface="e-Ukraine Light" pitchFamily="50" charset="-52"/>
              </a:rPr>
              <a:t>робіт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послуг</a:t>
            </a:r>
            <a:r>
              <a:rPr lang="ru-RU" sz="1000" dirty="0" smtClean="0">
                <a:latin typeface="e-Ukraine Light" pitchFamily="50" charset="-52"/>
              </a:rPr>
              <a:t>);</a:t>
            </a:r>
            <a:endParaRPr lang="ru-RU" sz="10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1000" dirty="0" err="1">
                <a:latin typeface="e-Ukraine Light" pitchFamily="50" charset="-52"/>
              </a:rPr>
              <a:t>інформація</a:t>
            </a:r>
            <a:r>
              <a:rPr lang="ru-RU" sz="1000" dirty="0">
                <a:latin typeface="e-Ukraine Light" pitchFamily="50" charset="-52"/>
              </a:rPr>
              <a:t> про документально </a:t>
            </a:r>
            <a:r>
              <a:rPr lang="ru-RU" sz="1000" dirty="0" err="1">
                <a:latin typeface="e-Ukraine Light" pitchFamily="50" charset="-52"/>
              </a:rPr>
              <a:t>підтверджені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витрати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пов’язані</a:t>
            </a:r>
            <a:r>
              <a:rPr lang="ru-RU" sz="1000" dirty="0">
                <a:latin typeface="e-Ukraine Light" pitchFamily="50" charset="-52"/>
              </a:rPr>
              <a:t> з </a:t>
            </a:r>
            <a:r>
              <a:rPr lang="ru-RU" sz="1000" dirty="0" err="1">
                <a:latin typeface="e-Ukraine Light" pitchFamily="50" charset="-52"/>
              </a:rPr>
              <a:t>господарською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діяльністю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або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провадженням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незалежної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професійної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діяльності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зазначається</a:t>
            </a:r>
            <a:r>
              <a:rPr lang="ru-RU" sz="1000" dirty="0">
                <a:latin typeface="e-Ukraine Light" pitchFamily="50" charset="-52"/>
              </a:rPr>
              <a:t> у графах </a:t>
            </a:r>
            <a:r>
              <a:rPr lang="ru-RU" sz="1000" dirty="0" smtClean="0">
                <a:latin typeface="e-Ukraine Light" pitchFamily="50" charset="-52"/>
              </a:rPr>
              <a:t/>
            </a:r>
            <a:br>
              <a:rPr lang="ru-RU" sz="1000" dirty="0" smtClean="0">
                <a:latin typeface="e-Ukraine Light" pitchFamily="50" charset="-52"/>
              </a:rPr>
            </a:br>
            <a:r>
              <a:rPr lang="ru-RU" sz="1000" dirty="0" smtClean="0">
                <a:latin typeface="e-Ukraine Light" pitchFamily="50" charset="-52"/>
              </a:rPr>
              <a:t>5 </a:t>
            </a:r>
            <a:r>
              <a:rPr lang="ru-RU" sz="1000" dirty="0">
                <a:latin typeface="e-Ukraine Light" pitchFamily="50" charset="-52"/>
              </a:rPr>
              <a:t>– 10, </a:t>
            </a:r>
            <a:r>
              <a:rPr lang="ru-RU" sz="1000" dirty="0" err="1">
                <a:latin typeface="e-Ukraine Light" pitchFamily="50" charset="-52"/>
              </a:rPr>
              <a:t>відповідно</a:t>
            </a:r>
            <a:r>
              <a:rPr lang="ru-RU" sz="1000" dirty="0" smtClean="0">
                <a:latin typeface="e-Ukraine Light" pitchFamily="50" charset="-52"/>
              </a:rPr>
              <a:t>.</a:t>
            </a:r>
            <a:endParaRPr lang="ru-RU" sz="10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</a:pPr>
            <a:r>
              <a:rPr lang="ru-RU" sz="1000" dirty="0" smtClean="0">
                <a:latin typeface="e-Ukraine Light" pitchFamily="50" charset="-52"/>
              </a:rPr>
              <a:t>	</a:t>
            </a:r>
            <a:r>
              <a:rPr lang="ru-RU" sz="1000" dirty="0" err="1" smtClean="0">
                <a:latin typeface="e-Ukraine Light" pitchFamily="50" charset="-52"/>
              </a:rPr>
              <a:t>Враховуючи</a:t>
            </a:r>
            <a:r>
              <a:rPr lang="ru-RU" sz="1000" dirty="0" smtClean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зазначене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чинними</a:t>
            </a:r>
            <a:r>
              <a:rPr lang="ru-RU" sz="1000" dirty="0">
                <a:latin typeface="e-Ukraine Light" pitchFamily="50" charset="-52"/>
              </a:rPr>
              <a:t> нормами ПКУ та Порядку № 261 не </a:t>
            </a:r>
            <a:r>
              <a:rPr lang="ru-RU" sz="1000" dirty="0" err="1">
                <a:latin typeface="e-Ukraine Light" pitchFamily="50" charset="-52"/>
              </a:rPr>
              <a:t>передбачено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включення</a:t>
            </a:r>
            <a:r>
              <a:rPr lang="ru-RU" sz="1000" dirty="0">
                <a:latin typeface="e-Ukraine Light" pitchFamily="50" charset="-52"/>
              </a:rPr>
              <a:t> до складу </a:t>
            </a:r>
            <a:r>
              <a:rPr lang="ru-RU" sz="1000" dirty="0" err="1">
                <a:latin typeface="e-Ukraine Light" pitchFamily="50" charset="-52"/>
              </a:rPr>
              <a:t>витрат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фізичної</a:t>
            </a:r>
            <a:r>
              <a:rPr lang="ru-RU" sz="1000" dirty="0">
                <a:latin typeface="e-Ukraine Light" pitchFamily="50" charset="-52"/>
              </a:rPr>
              <a:t> особи – </a:t>
            </a:r>
            <a:r>
              <a:rPr lang="ru-RU" sz="1000" dirty="0" err="1">
                <a:latin typeface="e-Ukraine Light" pitchFamily="50" charset="-52"/>
              </a:rPr>
              <a:t>підприємця</a:t>
            </a:r>
            <a:r>
              <a:rPr lang="ru-RU" sz="1000" dirty="0">
                <a:latin typeface="e-Ukraine Light" pitchFamily="50" charset="-52"/>
              </a:rPr>
              <a:t> на </a:t>
            </a:r>
            <a:r>
              <a:rPr lang="ru-RU" sz="1000" dirty="0" err="1">
                <a:latin typeface="e-Ukraine Light" pitchFamily="50" charset="-52"/>
              </a:rPr>
              <a:t>загальній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системі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оподаткування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витрат</a:t>
            </a:r>
            <a:r>
              <a:rPr lang="ru-RU" sz="1000" dirty="0">
                <a:latin typeface="e-Ukraine Light" pitchFamily="50" charset="-52"/>
              </a:rPr>
              <a:t>, </a:t>
            </a:r>
            <a:r>
              <a:rPr lang="ru-RU" sz="1000" dirty="0" err="1">
                <a:latin typeface="e-Ukraine Light" pitchFamily="50" charset="-52"/>
              </a:rPr>
              <a:t>які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виникли</a:t>
            </a:r>
            <a:r>
              <a:rPr lang="ru-RU" sz="1000" dirty="0">
                <a:latin typeface="e-Ukraine Light" pitchFamily="50" charset="-52"/>
              </a:rPr>
              <a:t> </a:t>
            </a:r>
            <a:r>
              <a:rPr lang="ru-RU" sz="1000" dirty="0" err="1">
                <a:latin typeface="e-Ukraine Light" pitchFamily="50" charset="-52"/>
              </a:rPr>
              <a:t>внаслідок</a:t>
            </a:r>
            <a:r>
              <a:rPr lang="ru-RU" sz="1000" dirty="0">
                <a:latin typeface="e-Ukraine Light" pitchFamily="50" charset="-52"/>
              </a:rPr>
              <a:t> природного </a:t>
            </a:r>
            <a:r>
              <a:rPr lang="ru-RU" sz="1000" dirty="0" err="1">
                <a:latin typeface="e-Ukraine Light" pitchFamily="50" charset="-52"/>
              </a:rPr>
              <a:t>убутку</a:t>
            </a:r>
            <a:r>
              <a:rPr lang="ru-RU" sz="1000" dirty="0">
                <a:latin typeface="e-Ukraine Light" pitchFamily="50" charset="-52"/>
              </a:rPr>
              <a:t>. </a:t>
            </a:r>
            <a:endParaRPr lang="en-US" sz="10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1248</TotalTime>
  <Words>120</Words>
  <Application>Microsoft Office PowerPoint</Application>
  <PresentationFormat>Лист A4 (210x297 мм)</PresentationFormat>
  <Paragraphs>27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169</cp:revision>
  <dcterms:created xsi:type="dcterms:W3CDTF">2021-05-27T05:23:05Z</dcterms:created>
  <dcterms:modified xsi:type="dcterms:W3CDTF">2023-04-21T10:26:04Z</dcterms:modified>
</cp:coreProperties>
</file>