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10" d="100"/>
          <a:sy n="110" d="100"/>
        </p:scale>
        <p:origin x="-1092" y="-2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53525" y="1069627"/>
            <a:ext cx="3600000" cy="13849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>
                <a:latin typeface="e-Ukraine Light" pitchFamily="50" charset="-52"/>
              </a:rPr>
              <a:t>Чи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обов’язково</a:t>
            </a:r>
            <a:r>
              <a:rPr lang="ru-RU" sz="1400" b="1" dirty="0">
                <a:latin typeface="e-Ukraine Light" pitchFamily="50" charset="-52"/>
              </a:rPr>
              <a:t> при </a:t>
            </a:r>
            <a:r>
              <a:rPr lang="ru-RU" sz="1400" b="1" dirty="0" err="1">
                <a:latin typeface="e-Ukraine Light" pitchFamily="50" charset="-52"/>
              </a:rPr>
              <a:t>знятті</a:t>
            </a:r>
            <a:r>
              <a:rPr lang="ru-RU" sz="1400" b="1" dirty="0">
                <a:latin typeface="e-Ukraine Light" pitchFamily="50" charset="-52"/>
              </a:rPr>
              <a:t> з </a:t>
            </a:r>
            <a:r>
              <a:rPr lang="ru-RU" sz="1400" b="1" dirty="0" err="1">
                <a:latin typeface="e-Ukraine Light" pitchFamily="50" charset="-52"/>
              </a:rPr>
              <a:t>обліку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повертати</a:t>
            </a:r>
            <a:r>
              <a:rPr lang="ru-RU" sz="1400" b="1" dirty="0">
                <a:latin typeface="e-Ukraine Light" pitchFamily="50" charset="-52"/>
              </a:rPr>
              <a:t> до </a:t>
            </a:r>
            <a:r>
              <a:rPr lang="ru-RU" sz="1400" b="1" dirty="0" err="1">
                <a:latin typeface="e-Ukraine Light" pitchFamily="50" charset="-52"/>
              </a:rPr>
              <a:t>контролюючого</a:t>
            </a:r>
            <a:r>
              <a:rPr lang="ru-RU" sz="1400" b="1" dirty="0">
                <a:latin typeface="e-Ukraine Light" pitchFamily="50" charset="-52"/>
              </a:rPr>
              <a:t> органу </a:t>
            </a:r>
            <a:r>
              <a:rPr lang="ru-RU" sz="1400" b="1" dirty="0" err="1">
                <a:latin typeface="e-Ukraine Light" pitchFamily="50" charset="-52"/>
              </a:rPr>
              <a:t>довідку</a:t>
            </a:r>
            <a:r>
              <a:rPr lang="ru-RU" sz="1400" b="1" dirty="0">
                <a:latin typeface="e-Ukraine Light" pitchFamily="50" charset="-52"/>
              </a:rPr>
              <a:t> за формою № 34-ОПП </a:t>
            </a:r>
            <a:r>
              <a:rPr lang="ru-RU" sz="1400" b="1" dirty="0" err="1">
                <a:latin typeface="e-Ukraine Light" pitchFamily="50" charset="-52"/>
              </a:rPr>
              <a:t>платникам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податків</a:t>
            </a:r>
            <a:r>
              <a:rPr lang="ru-RU" sz="1400" b="1" dirty="0">
                <a:latin typeface="e-Ukraine Light" pitchFamily="50" charset="-52"/>
              </a:rPr>
              <a:t>, </a:t>
            </a:r>
            <a:r>
              <a:rPr lang="ru-RU" sz="1400" b="1" dirty="0" err="1">
                <a:latin typeface="e-Ukraine Light" pitchFamily="50" charset="-52"/>
              </a:rPr>
              <a:t>відомості</a:t>
            </a:r>
            <a:r>
              <a:rPr lang="ru-RU" sz="1400" b="1" dirty="0">
                <a:latin typeface="e-Ukraine Light" pitchFamily="50" charset="-52"/>
              </a:rPr>
              <a:t> про </a:t>
            </a:r>
            <a:r>
              <a:rPr lang="ru-RU" sz="1400" b="1" dirty="0" err="1">
                <a:latin typeface="e-Ukraine Light" pitchFamily="50" charset="-52"/>
              </a:rPr>
              <a:t>яких</a:t>
            </a:r>
            <a:r>
              <a:rPr lang="ru-RU" sz="1400" b="1" dirty="0">
                <a:latin typeface="e-Ukraine Light" pitchFamily="50" charset="-52"/>
              </a:rPr>
              <a:t> не </a:t>
            </a:r>
            <a:r>
              <a:rPr lang="ru-RU" sz="1400" b="1" dirty="0" err="1">
                <a:latin typeface="e-Ukraine Light" pitchFamily="50" charset="-52"/>
              </a:rPr>
              <a:t>містяться</a:t>
            </a:r>
            <a:r>
              <a:rPr lang="ru-RU" sz="1400" b="1">
                <a:latin typeface="e-Ukraine Light" pitchFamily="50" charset="-52"/>
              </a:rPr>
              <a:t> в ЄДР?</a:t>
            </a:r>
            <a:endParaRPr lang="ru-RU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Квітень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39106" y="76200"/>
            <a:ext cx="4680543" cy="6781800"/>
            <a:chOff x="189305" y="68581"/>
            <a:chExt cx="458865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189305" y="68581"/>
              <a:ext cx="458865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43486" y="76200"/>
            <a:ext cx="4759166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1053" y="122374"/>
            <a:ext cx="4390846" cy="6432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950" dirty="0">
                <a:latin typeface="e-Ukraine Light" pitchFamily="50" charset="-52"/>
              </a:rPr>
              <a:t> Головне </a:t>
            </a:r>
            <a:r>
              <a:rPr lang="ru-RU" sz="950" dirty="0" err="1">
                <a:latin typeface="e-Ukraine Light" pitchFamily="50" charset="-52"/>
              </a:rPr>
              <a:t>управління</a:t>
            </a:r>
            <a:r>
              <a:rPr lang="ru-RU" sz="950" dirty="0">
                <a:latin typeface="e-Ukraine Light" pitchFamily="50" charset="-52"/>
              </a:rPr>
              <a:t> ДПС у м. </a:t>
            </a:r>
            <a:r>
              <a:rPr lang="ru-RU" sz="950" dirty="0" err="1">
                <a:latin typeface="e-Ukraine Light" pitchFamily="50" charset="-52"/>
              </a:rPr>
              <a:t>Києві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повідомляє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що</a:t>
            </a:r>
            <a:r>
              <a:rPr lang="ru-RU" sz="950" dirty="0">
                <a:latin typeface="e-Ukraine Light" pitchFamily="50" charset="-52"/>
              </a:rPr>
              <a:t> у </a:t>
            </a:r>
            <a:r>
              <a:rPr lang="ru-RU" sz="950" dirty="0" err="1">
                <a:latin typeface="e-Ukraine Light" pitchFamily="50" charset="-52"/>
              </a:rPr>
              <a:t>разі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взяття</a:t>
            </a:r>
            <a:r>
              <a:rPr lang="ru-RU" sz="950" dirty="0">
                <a:latin typeface="e-Ukraine Light" pitchFamily="50" charset="-52"/>
              </a:rPr>
              <a:t> на </a:t>
            </a:r>
            <a:r>
              <a:rPr lang="ru-RU" sz="950" dirty="0" err="1">
                <a:latin typeface="e-Ukraine Light" pitchFamily="50" charset="-52"/>
              </a:rPr>
              <a:t>облік</a:t>
            </a:r>
            <a:r>
              <a:rPr lang="ru-RU" sz="950" dirty="0">
                <a:latin typeface="e-Ukraine Light" pitchFamily="50" charset="-52"/>
              </a:rPr>
              <a:t> як </a:t>
            </a:r>
            <a:r>
              <a:rPr lang="ru-RU" sz="950" dirty="0" err="1">
                <a:latin typeface="e-Ukraine Light" pitchFamily="50" charset="-52"/>
              </a:rPr>
              <a:t>платників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податків</a:t>
            </a:r>
            <a:r>
              <a:rPr lang="ru-RU" sz="950" dirty="0">
                <a:latin typeface="e-Ukraine Light" pitchFamily="50" charset="-52"/>
              </a:rPr>
              <a:t> і </a:t>
            </a:r>
            <a:r>
              <a:rPr lang="ru-RU" sz="950" dirty="0" err="1">
                <a:latin typeface="e-Ukraine Light" pitchFamily="50" charset="-52"/>
              </a:rPr>
              <a:t>зборів</a:t>
            </a:r>
            <a:r>
              <a:rPr lang="ru-RU" sz="950" dirty="0">
                <a:latin typeface="e-Ukraine Light" pitchFamily="50" charset="-52"/>
              </a:rPr>
              <a:t> у </a:t>
            </a:r>
            <a:r>
              <a:rPr lang="ru-RU" sz="950" dirty="0" err="1">
                <a:latin typeface="e-Ukraine Light" pitchFamily="50" charset="-52"/>
              </a:rPr>
              <a:t>контролюючих</a:t>
            </a:r>
            <a:r>
              <a:rPr lang="ru-RU" sz="950" dirty="0">
                <a:latin typeface="e-Ukraine Light" pitchFamily="50" charset="-52"/>
              </a:rPr>
              <a:t> органах </a:t>
            </a:r>
            <a:r>
              <a:rPr lang="ru-RU" sz="950" dirty="0" err="1">
                <a:latin typeface="e-Ukraine Light" pitchFamily="50" charset="-52"/>
              </a:rPr>
              <a:t>юридичних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осіб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їх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відокремлених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підрозділів</a:t>
            </a:r>
            <a:r>
              <a:rPr lang="ru-RU" sz="950" dirty="0">
                <a:latin typeface="e-Ukraine Light" pitchFamily="50" charset="-52"/>
              </a:rPr>
              <a:t>, для </a:t>
            </a:r>
            <a:r>
              <a:rPr lang="ru-RU" sz="950" dirty="0" err="1">
                <a:latin typeface="e-Ukraine Light" pitchFamily="50" charset="-52"/>
              </a:rPr>
              <a:t>яких</a:t>
            </a:r>
            <a:r>
              <a:rPr lang="ru-RU" sz="950" dirty="0">
                <a:latin typeface="e-Ukraine Light" pitchFamily="50" charset="-52"/>
              </a:rPr>
              <a:t> законом </a:t>
            </a:r>
            <a:r>
              <a:rPr lang="ru-RU" sz="950" dirty="0" err="1">
                <a:latin typeface="e-Ukraine Light" pitchFamily="50" charset="-52"/>
              </a:rPr>
              <a:t>установлені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особливості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їх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державної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реєстрації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відомості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щодо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яких</a:t>
            </a:r>
            <a:r>
              <a:rPr lang="ru-RU" sz="950" dirty="0">
                <a:latin typeface="e-Ukraine Light" pitchFamily="50" charset="-52"/>
              </a:rPr>
              <a:t> не </a:t>
            </a:r>
            <a:r>
              <a:rPr lang="ru-RU" sz="950" dirty="0" err="1">
                <a:latin typeface="e-Ukraine Light" pitchFamily="50" charset="-52"/>
              </a:rPr>
              <a:t>містяться</a:t>
            </a:r>
            <a:r>
              <a:rPr lang="ru-RU" sz="950" dirty="0">
                <a:latin typeface="e-Ukraine Light" pitchFamily="50" charset="-52"/>
              </a:rPr>
              <a:t> в </a:t>
            </a:r>
            <a:r>
              <a:rPr lang="ru-RU" sz="950" dirty="0" err="1">
                <a:latin typeface="e-Ukraine Light" pitchFamily="50" charset="-52"/>
              </a:rPr>
              <a:t>Єдиному</a:t>
            </a:r>
            <a:r>
              <a:rPr lang="ru-RU" sz="950" dirty="0">
                <a:latin typeface="e-Ukraine Light" pitchFamily="50" charset="-52"/>
              </a:rPr>
              <a:t> державному </a:t>
            </a:r>
            <a:r>
              <a:rPr lang="ru-RU" sz="950" dirty="0" err="1">
                <a:latin typeface="e-Ukraine Light" pitchFamily="50" charset="-52"/>
              </a:rPr>
              <a:t>реєстрі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юридичних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осіб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фізичних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осіб</a:t>
            </a:r>
            <a:r>
              <a:rPr lang="ru-RU" sz="950" dirty="0">
                <a:latin typeface="e-Ukraine Light" pitchFamily="50" charset="-52"/>
              </a:rPr>
              <a:t> – </a:t>
            </a:r>
            <a:r>
              <a:rPr lang="ru-RU" sz="950" dirty="0" err="1">
                <a:latin typeface="e-Ukraine Light" pitchFamily="50" charset="-52"/>
              </a:rPr>
              <a:t>підприємців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громадських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формувань</a:t>
            </a:r>
            <a:r>
              <a:rPr lang="ru-RU" sz="950" dirty="0">
                <a:latin typeface="e-Ukraine Light" pitchFamily="50" charset="-52"/>
              </a:rPr>
              <a:t>, у тому </a:t>
            </a:r>
            <a:r>
              <a:rPr lang="ru-RU" sz="950" dirty="0" err="1">
                <a:latin typeface="e-Ukraine Light" pitchFamily="50" charset="-52"/>
              </a:rPr>
              <a:t>числі</a:t>
            </a:r>
            <a:r>
              <a:rPr lang="ru-RU" sz="950" dirty="0">
                <a:latin typeface="e-Ukraine Light" pitchFamily="50" charset="-52"/>
              </a:rPr>
              <a:t> у </a:t>
            </a:r>
            <a:r>
              <a:rPr lang="ru-RU" sz="950" dirty="0" err="1">
                <a:latin typeface="e-Ukraine Light" pitchFamily="50" charset="-52"/>
              </a:rPr>
              <a:t>разі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взяття</a:t>
            </a:r>
            <a:r>
              <a:rPr lang="ru-RU" sz="950" dirty="0">
                <a:latin typeface="e-Ukraine Light" pitchFamily="50" charset="-52"/>
              </a:rPr>
              <a:t> на </a:t>
            </a:r>
            <a:r>
              <a:rPr lang="ru-RU" sz="950" dirty="0" err="1">
                <a:latin typeface="e-Ukraine Light" pitchFamily="50" charset="-52"/>
              </a:rPr>
              <a:t>облік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договорів</a:t>
            </a:r>
            <a:r>
              <a:rPr lang="ru-RU" sz="950" dirty="0">
                <a:latin typeface="e-Ukraine Light" pitchFamily="50" charset="-52"/>
              </a:rPr>
              <a:t> про </a:t>
            </a:r>
            <a:r>
              <a:rPr lang="ru-RU" sz="950" dirty="0" err="1">
                <a:latin typeface="e-Ukraine Light" pitchFamily="50" charset="-52"/>
              </a:rPr>
              <a:t>спільну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діяльність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договорів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управління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майном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іноземних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компаній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організацій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їх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відокремлених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підрозділів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іноземних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юридичних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осіб</a:t>
            </a:r>
            <a:r>
              <a:rPr lang="ru-RU" sz="950" dirty="0">
                <a:latin typeface="e-Ukraine Light" pitchFamily="50" charset="-52"/>
              </a:rPr>
              <a:t> – </a:t>
            </a:r>
            <a:r>
              <a:rPr lang="ru-RU" sz="950" dirty="0" err="1">
                <a:latin typeface="e-Ukraine Light" pitchFamily="50" charset="-52"/>
              </a:rPr>
              <a:t>виконавців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проектів</a:t>
            </a:r>
            <a:r>
              <a:rPr lang="ru-RU" sz="950" dirty="0">
                <a:latin typeface="e-Ukraine Light" pitchFamily="50" charset="-52"/>
              </a:rPr>
              <a:t> (</a:t>
            </a:r>
            <a:r>
              <a:rPr lang="ru-RU" sz="950" dirty="0" err="1">
                <a:latin typeface="e-Ukraine Light" pitchFamily="50" charset="-52"/>
              </a:rPr>
              <a:t>програм</a:t>
            </a:r>
            <a:r>
              <a:rPr lang="ru-RU" sz="950" dirty="0">
                <a:latin typeface="e-Ukraine Light" pitchFamily="50" charset="-52"/>
              </a:rPr>
              <a:t>) </a:t>
            </a:r>
            <a:r>
              <a:rPr lang="ru-RU" sz="950" dirty="0" err="1">
                <a:latin typeface="e-Ukraine Light" pitchFamily="50" charset="-52"/>
              </a:rPr>
              <a:t>міжнародної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технічної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допомоги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представництв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донорських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установ</a:t>
            </a:r>
            <a:r>
              <a:rPr lang="ru-RU" sz="950" dirty="0">
                <a:latin typeface="e-Ukraine Light" pitchFamily="50" charset="-52"/>
              </a:rPr>
              <a:t> в </a:t>
            </a:r>
            <a:r>
              <a:rPr lang="ru-RU" sz="950" dirty="0" err="1">
                <a:latin typeface="e-Ukraine Light" pitchFamily="50" charset="-52"/>
              </a:rPr>
              <a:t>Україні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дипломатичних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місій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контролюючий</a:t>
            </a:r>
            <a:r>
              <a:rPr lang="ru-RU" sz="950" dirty="0">
                <a:latin typeface="e-Ukraine Light" pitchFamily="50" charset="-52"/>
              </a:rPr>
              <a:t> орган за </a:t>
            </a:r>
            <a:r>
              <a:rPr lang="ru-RU" sz="950" dirty="0" err="1">
                <a:latin typeface="e-Ukraine Light" pitchFamily="50" charset="-52"/>
              </a:rPr>
              <a:t>основним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місцем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обліку</a:t>
            </a:r>
            <a:r>
              <a:rPr lang="ru-RU" sz="950" dirty="0">
                <a:latin typeface="e-Ukraine Light" pitchFamily="50" charset="-52"/>
              </a:rPr>
              <a:t>/ДПІ </a:t>
            </a:r>
            <a:r>
              <a:rPr lang="ru-RU" sz="950" dirty="0" err="1">
                <a:latin typeface="e-Ukraine Light" pitchFamily="50" charset="-52"/>
              </a:rPr>
              <a:t>обслуговування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формує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довідку</a:t>
            </a:r>
            <a:r>
              <a:rPr lang="ru-RU" sz="950" dirty="0">
                <a:latin typeface="e-Ukraine Light" pitchFamily="50" charset="-52"/>
              </a:rPr>
              <a:t> про </a:t>
            </a:r>
            <a:r>
              <a:rPr lang="ru-RU" sz="950" dirty="0" err="1">
                <a:latin typeface="e-Ukraine Light" pitchFamily="50" charset="-52"/>
              </a:rPr>
              <a:t>взяття</a:t>
            </a:r>
            <a:r>
              <a:rPr lang="ru-RU" sz="950" dirty="0">
                <a:latin typeface="e-Ukraine Light" pitchFamily="50" charset="-52"/>
              </a:rPr>
              <a:t> на </a:t>
            </a:r>
            <a:r>
              <a:rPr lang="ru-RU" sz="950" dirty="0" err="1">
                <a:latin typeface="e-Ukraine Light" pitchFamily="50" charset="-52"/>
              </a:rPr>
              <a:t>облік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платника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податків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відомості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щодо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якого</a:t>
            </a:r>
            <a:r>
              <a:rPr lang="ru-RU" sz="950" dirty="0">
                <a:latin typeface="e-Ukraine Light" pitchFamily="50" charset="-52"/>
              </a:rPr>
              <a:t> не </a:t>
            </a:r>
            <a:r>
              <a:rPr lang="ru-RU" sz="950" dirty="0" err="1">
                <a:latin typeface="e-Ukraine Light" pitchFamily="50" charset="-52"/>
              </a:rPr>
              <a:t>підлягають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включенню</a:t>
            </a:r>
            <a:r>
              <a:rPr lang="ru-RU" sz="950" dirty="0">
                <a:latin typeface="e-Ukraine Light" pitchFamily="50" charset="-52"/>
              </a:rPr>
              <a:t> до </a:t>
            </a:r>
            <a:r>
              <a:rPr lang="ru-RU" sz="950" dirty="0" err="1">
                <a:latin typeface="e-Ukraine Light" pitchFamily="50" charset="-52"/>
              </a:rPr>
              <a:t>Єдиного</a:t>
            </a:r>
            <a:r>
              <a:rPr lang="ru-RU" sz="950" dirty="0">
                <a:latin typeface="e-Ukraine Light" pitchFamily="50" charset="-52"/>
              </a:rPr>
              <a:t> державного </a:t>
            </a:r>
            <a:r>
              <a:rPr lang="ru-RU" sz="950" dirty="0" err="1">
                <a:latin typeface="e-Ukraine Light" pitchFamily="50" charset="-52"/>
              </a:rPr>
              <a:t>реєстру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юридичних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осіб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фізичних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осіб</a:t>
            </a:r>
            <a:r>
              <a:rPr lang="ru-RU" sz="950" dirty="0">
                <a:latin typeface="e-Ukraine Light" pitchFamily="50" charset="-52"/>
              </a:rPr>
              <a:t> – </a:t>
            </a:r>
            <a:r>
              <a:rPr lang="ru-RU" sz="950" dirty="0" err="1">
                <a:latin typeface="e-Ukraine Light" pitchFamily="50" charset="-52"/>
              </a:rPr>
              <a:t>підприємців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громадських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формувань</a:t>
            </a:r>
            <a:r>
              <a:rPr lang="ru-RU" sz="950" dirty="0">
                <a:latin typeface="e-Ukraine Light" pitchFamily="50" charset="-52"/>
              </a:rPr>
              <a:t> за формою № 34-ОПП (п. 3.11 </a:t>
            </a:r>
            <a:r>
              <a:rPr lang="ru-RU" sz="950" dirty="0" err="1">
                <a:latin typeface="e-Ukraine Light" pitchFamily="50" charset="-52"/>
              </a:rPr>
              <a:t>розд</a:t>
            </a:r>
            <a:r>
              <a:rPr lang="ru-RU" sz="950" dirty="0">
                <a:latin typeface="e-Ukraine Light" pitchFamily="50" charset="-52"/>
              </a:rPr>
              <a:t>. ІІІ Порядку </a:t>
            </a:r>
            <a:r>
              <a:rPr lang="ru-RU" sz="950" dirty="0" err="1">
                <a:latin typeface="e-Ukraine Light" pitchFamily="50" charset="-52"/>
              </a:rPr>
              <a:t>обліку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платників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податків</a:t>
            </a:r>
            <a:r>
              <a:rPr lang="ru-RU" sz="950" dirty="0">
                <a:latin typeface="e-Ukraine Light" pitchFamily="50" charset="-52"/>
              </a:rPr>
              <a:t> і </a:t>
            </a:r>
            <a:r>
              <a:rPr lang="ru-RU" sz="950" dirty="0" err="1">
                <a:latin typeface="e-Ukraine Light" pitchFamily="50" charset="-52"/>
              </a:rPr>
              <a:t>зборів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затвердженого</a:t>
            </a:r>
            <a:r>
              <a:rPr lang="ru-RU" sz="950" dirty="0">
                <a:latin typeface="e-Ukraine Light" pitchFamily="50" charset="-52"/>
              </a:rPr>
              <a:t> наказом </a:t>
            </a:r>
            <a:r>
              <a:rPr lang="ru-RU" sz="950" dirty="0" err="1">
                <a:latin typeface="e-Ukraine Light" pitchFamily="50" charset="-52"/>
              </a:rPr>
              <a:t>Міністерства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фінансів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України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</a:t>
            </a:r>
            <a:r>
              <a:rPr lang="ru-RU" sz="950" dirty="0">
                <a:latin typeface="e-Ukraine Light" pitchFamily="50" charset="-52"/>
              </a:rPr>
              <a:t> 09 </a:t>
            </a:r>
            <a:r>
              <a:rPr lang="ru-RU" sz="950" dirty="0" err="1">
                <a:latin typeface="e-Ukraine Light" pitchFamily="50" charset="-52"/>
              </a:rPr>
              <a:t>грудня</a:t>
            </a:r>
            <a:r>
              <a:rPr lang="ru-RU" sz="950" dirty="0">
                <a:latin typeface="e-Ukraine Light" pitchFamily="50" charset="-52"/>
              </a:rPr>
              <a:t> 2011 року № 1588</a:t>
            </a:r>
            <a:r>
              <a:rPr lang="ru-RU" sz="950" dirty="0" smtClean="0">
                <a:latin typeface="e-Ukraine Light" pitchFamily="50" charset="-52"/>
              </a:rPr>
              <a:t>).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950" dirty="0" smtClean="0">
                <a:latin typeface="e-Ukraine Light" pitchFamily="50" charset="-52"/>
              </a:rPr>
              <a:t>	Порядок </a:t>
            </a:r>
            <a:r>
              <a:rPr lang="ru-RU" sz="950" dirty="0" err="1">
                <a:latin typeface="e-Ukraine Light" pitchFamily="50" charset="-52"/>
              </a:rPr>
              <a:t>зняття</a:t>
            </a:r>
            <a:r>
              <a:rPr lang="ru-RU" sz="950" dirty="0">
                <a:latin typeface="e-Ukraine Light" pitchFamily="50" charset="-52"/>
              </a:rPr>
              <a:t> з </a:t>
            </a:r>
            <a:r>
              <a:rPr lang="ru-RU" sz="950" dirty="0" err="1">
                <a:latin typeface="e-Ukraine Light" pitchFamily="50" charset="-52"/>
              </a:rPr>
              <a:t>обліку</a:t>
            </a:r>
            <a:r>
              <a:rPr lang="ru-RU" sz="950" dirty="0">
                <a:latin typeface="e-Ukraine Light" pitchFamily="50" charset="-52"/>
              </a:rPr>
              <a:t> у </a:t>
            </a:r>
            <a:r>
              <a:rPr lang="ru-RU" sz="950" dirty="0" err="1">
                <a:latin typeface="e-Ukraine Light" pitchFamily="50" charset="-52"/>
              </a:rPr>
              <a:t>контролюючих</a:t>
            </a:r>
            <a:r>
              <a:rPr lang="ru-RU" sz="950" dirty="0">
                <a:latin typeface="e-Ukraine Light" pitchFamily="50" charset="-52"/>
              </a:rPr>
              <a:t> органах </a:t>
            </a:r>
            <a:r>
              <a:rPr lang="ru-RU" sz="950" dirty="0" err="1">
                <a:latin typeface="e-Ukraine Light" pitchFamily="50" charset="-52"/>
              </a:rPr>
              <a:t>юридичних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осіб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визначений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розд</a:t>
            </a:r>
            <a:r>
              <a:rPr lang="ru-RU" sz="950" dirty="0">
                <a:latin typeface="e-Ukraine Light" pitchFamily="50" charset="-52"/>
              </a:rPr>
              <a:t>. ХІ Порядку № 1588</a:t>
            </a:r>
            <a:r>
              <a:rPr lang="ru-RU" sz="950" dirty="0" smtClean="0">
                <a:latin typeface="e-Ukraine Light" pitchFamily="50" charset="-52"/>
              </a:rPr>
              <a:t>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 err="1" smtClean="0">
                <a:latin typeface="e-Ukraine Light" pitchFamily="50" charset="-52"/>
              </a:rPr>
              <a:t>Згідно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>
                <a:latin typeface="e-Ukraine Light" pitchFamily="50" charset="-52"/>
              </a:rPr>
              <a:t>з </a:t>
            </a:r>
            <a:r>
              <a:rPr lang="ru-RU" sz="950" dirty="0" err="1">
                <a:latin typeface="e-Ukraine Light" pitchFamily="50" charset="-52"/>
              </a:rPr>
              <a:t>пп</a:t>
            </a:r>
            <a:r>
              <a:rPr lang="ru-RU" sz="950" dirty="0">
                <a:latin typeface="e-Ukraine Light" pitchFamily="50" charset="-52"/>
              </a:rPr>
              <a:t>. 11.2 </a:t>
            </a:r>
            <a:r>
              <a:rPr lang="ru-RU" sz="950" dirty="0" err="1">
                <a:latin typeface="e-Ukraine Light" pitchFamily="50" charset="-52"/>
              </a:rPr>
              <a:t>розд</a:t>
            </a:r>
            <a:r>
              <a:rPr lang="ru-RU" sz="950" dirty="0">
                <a:latin typeface="e-Ukraine Light" pitchFamily="50" charset="-52"/>
              </a:rPr>
              <a:t>. ХІ Порядку № 1588 </a:t>
            </a:r>
            <a:r>
              <a:rPr lang="ru-RU" sz="950" dirty="0" err="1">
                <a:latin typeface="e-Ukraine Light" pitchFamily="50" charset="-52"/>
              </a:rPr>
              <a:t>юридичні</a:t>
            </a:r>
            <a:r>
              <a:rPr lang="ru-RU" sz="950" dirty="0">
                <a:latin typeface="e-Ukraine Light" pitchFamily="50" charset="-52"/>
              </a:rPr>
              <a:t> особи, для </a:t>
            </a:r>
            <a:r>
              <a:rPr lang="ru-RU" sz="950" dirty="0" err="1">
                <a:latin typeface="e-Ukraine Light" pitchFamily="50" charset="-52"/>
              </a:rPr>
              <a:t>яких</a:t>
            </a:r>
            <a:r>
              <a:rPr lang="ru-RU" sz="950" dirty="0">
                <a:latin typeface="e-Ukraine Light" pitchFamily="50" charset="-52"/>
              </a:rPr>
              <a:t> законом </a:t>
            </a:r>
            <a:r>
              <a:rPr lang="ru-RU" sz="950" dirty="0" err="1">
                <a:latin typeface="e-Ukraine Light" pitchFamily="50" charset="-52"/>
              </a:rPr>
              <a:t>установлені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особливості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їх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державної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реєстрації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відомості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щодо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яких</a:t>
            </a:r>
            <a:r>
              <a:rPr lang="ru-RU" sz="950" dirty="0">
                <a:latin typeface="e-Ukraine Light" pitchFamily="50" charset="-52"/>
              </a:rPr>
              <a:t> не </a:t>
            </a:r>
            <a:r>
              <a:rPr lang="ru-RU" sz="950" dirty="0" err="1">
                <a:latin typeface="e-Ukraine Light" pitchFamily="50" charset="-52"/>
              </a:rPr>
              <a:t>містяться</a:t>
            </a:r>
            <a:r>
              <a:rPr lang="ru-RU" sz="950" dirty="0">
                <a:latin typeface="e-Ukraine Light" pitchFamily="50" charset="-52"/>
              </a:rPr>
              <a:t> в ЄДР (у тому </a:t>
            </a:r>
            <a:r>
              <a:rPr lang="ru-RU" sz="950" dirty="0" err="1">
                <a:latin typeface="e-Ukraine Light" pitchFamily="50" charset="-52"/>
              </a:rPr>
              <a:t>числі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військові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частини</a:t>
            </a:r>
            <a:r>
              <a:rPr lang="ru-RU" sz="950" dirty="0">
                <a:latin typeface="e-Ukraine Light" pitchFamily="50" charset="-52"/>
              </a:rPr>
              <a:t>), для </a:t>
            </a:r>
            <a:r>
              <a:rPr lang="ru-RU" sz="950" dirty="0" err="1">
                <a:latin typeface="e-Ukraine Light" pitchFamily="50" charset="-52"/>
              </a:rPr>
              <a:t>зняття</a:t>
            </a:r>
            <a:r>
              <a:rPr lang="ru-RU" sz="950" dirty="0">
                <a:latin typeface="e-Ukraine Light" pitchFamily="50" charset="-52"/>
              </a:rPr>
              <a:t> з </a:t>
            </a:r>
            <a:r>
              <a:rPr lang="ru-RU" sz="950" dirty="0" err="1">
                <a:latin typeface="e-Ukraine Light" pitchFamily="50" charset="-52"/>
              </a:rPr>
              <a:t>обліку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зобов’язані</a:t>
            </a:r>
            <a:r>
              <a:rPr lang="ru-RU" sz="950" dirty="0">
                <a:latin typeface="e-Ukraine Light" pitchFamily="50" charset="-52"/>
              </a:rPr>
              <a:t> подати до </a:t>
            </a:r>
            <a:r>
              <a:rPr lang="ru-RU" sz="950" dirty="0" err="1">
                <a:latin typeface="e-Ukraine Light" pitchFamily="50" charset="-52"/>
              </a:rPr>
              <a:t>контролюючого</a:t>
            </a:r>
            <a:r>
              <a:rPr lang="ru-RU" sz="950" dirty="0">
                <a:latin typeface="e-Ukraine Light" pitchFamily="50" charset="-52"/>
              </a:rPr>
              <a:t> органу за </a:t>
            </a:r>
            <a:r>
              <a:rPr lang="ru-RU" sz="950" dirty="0" err="1">
                <a:latin typeface="e-Ukraine Light" pitchFamily="50" charset="-52"/>
              </a:rPr>
              <a:t>основним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місцем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обліку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такі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документи</a:t>
            </a:r>
            <a:r>
              <a:rPr lang="ru-RU" sz="950" dirty="0">
                <a:latin typeface="e-Ukraine Light" pitchFamily="50" charset="-52"/>
              </a:rPr>
              <a:t>: </a:t>
            </a:r>
            <a:endParaRPr lang="ru-RU" sz="10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625" y="335712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19674" y="266700"/>
            <a:ext cx="47148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200" dirty="0" smtClean="0">
                <a:latin typeface="e-Ukraine Light" pitchFamily="50" charset="-52"/>
              </a:rPr>
              <a:t> </a:t>
            </a:r>
            <a:endParaRPr lang="uk-UA" sz="1200" dirty="0">
              <a:latin typeface="e-Ukraine Light" pitchFamily="50" charset="-52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1857375" y="2173288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27608" y="99570"/>
            <a:ext cx="4459315" cy="5574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заяву</a:t>
            </a:r>
            <a:r>
              <a:rPr lang="ru-RU" sz="950" dirty="0">
                <a:latin typeface="e-Ukraine Light" pitchFamily="50" charset="-52"/>
              </a:rPr>
              <a:t> про </a:t>
            </a:r>
            <a:r>
              <a:rPr lang="ru-RU" sz="950" dirty="0" err="1">
                <a:latin typeface="e-Ukraine Light" pitchFamily="50" charset="-52"/>
              </a:rPr>
              <a:t>ліквідацію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реорганізацію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платника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податків</a:t>
            </a:r>
            <a:r>
              <a:rPr lang="ru-RU" sz="950" dirty="0">
                <a:latin typeface="e-Ukraine Light" pitchFamily="50" charset="-52"/>
              </a:rPr>
              <a:t> за формою № 8-ОПП</a:t>
            </a:r>
            <a:r>
              <a:rPr lang="ru-RU" sz="950" dirty="0" smtClean="0">
                <a:latin typeface="e-Ukraine Light" pitchFamily="50" charset="-52"/>
              </a:rPr>
              <a:t>;</a:t>
            </a:r>
            <a:endParaRPr lang="ru-RU" sz="95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950" dirty="0" err="1">
                <a:latin typeface="e-Ukraine Light" pitchFamily="50" charset="-52"/>
              </a:rPr>
              <a:t>копію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розпорядчого</a:t>
            </a:r>
            <a:r>
              <a:rPr lang="ru-RU" sz="950" dirty="0">
                <a:latin typeface="e-Ukraine Light" pitchFamily="50" charset="-52"/>
              </a:rPr>
              <a:t> документа (</a:t>
            </a:r>
            <a:r>
              <a:rPr lang="ru-RU" sz="950" dirty="0" err="1">
                <a:latin typeface="e-Ukraine Light" pitchFamily="50" charset="-52"/>
              </a:rPr>
              <a:t>рішення</a:t>
            </a:r>
            <a:r>
              <a:rPr lang="ru-RU" sz="950" dirty="0">
                <a:latin typeface="e-Ukraine Light" pitchFamily="50" charset="-52"/>
              </a:rPr>
              <a:t>) </a:t>
            </a:r>
            <a:r>
              <a:rPr lang="ru-RU" sz="950" dirty="0" err="1">
                <a:latin typeface="e-Ukraine Light" pitchFamily="50" charset="-52"/>
              </a:rPr>
              <a:t>власника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органу, </a:t>
            </a:r>
            <a:r>
              <a:rPr lang="ru-RU" sz="950" dirty="0" err="1">
                <a:latin typeface="e-Ukraine Light" pitchFamily="50" charset="-52"/>
              </a:rPr>
              <a:t>уповноваженого</a:t>
            </a:r>
            <a:r>
              <a:rPr lang="ru-RU" sz="950" dirty="0">
                <a:latin typeface="e-Ukraine Light" pitchFamily="50" charset="-52"/>
              </a:rPr>
              <a:t> на те </a:t>
            </a:r>
            <a:r>
              <a:rPr lang="ru-RU" sz="950" dirty="0" err="1">
                <a:latin typeface="e-Ukraine Light" pitchFamily="50" charset="-52"/>
              </a:rPr>
              <a:t>установчими</a:t>
            </a:r>
            <a:r>
              <a:rPr lang="ru-RU" sz="950" dirty="0">
                <a:latin typeface="e-Ukraine Light" pitchFamily="50" charset="-52"/>
              </a:rPr>
              <a:t> документами про </a:t>
            </a:r>
            <a:r>
              <a:rPr lang="ru-RU" sz="950" dirty="0" err="1">
                <a:latin typeface="e-Ukraine Light" pitchFamily="50" charset="-52"/>
              </a:rPr>
              <a:t>припинення</a:t>
            </a:r>
            <a:r>
              <a:rPr lang="ru-RU" sz="950" dirty="0" smtClean="0">
                <a:latin typeface="e-Ukraine Light" pitchFamily="50" charset="-52"/>
              </a:rPr>
              <a:t>;</a:t>
            </a:r>
            <a:endParaRPr lang="ru-RU" sz="95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950" dirty="0" err="1">
                <a:latin typeface="e-Ukraine Light" pitchFamily="50" charset="-52"/>
              </a:rPr>
              <a:t>копію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розпорядчого</a:t>
            </a:r>
            <a:r>
              <a:rPr lang="ru-RU" sz="950" dirty="0">
                <a:latin typeface="e-Ukraine Light" pitchFamily="50" charset="-52"/>
              </a:rPr>
              <a:t> документа про </a:t>
            </a:r>
            <a:r>
              <a:rPr lang="ru-RU" sz="950" dirty="0" err="1">
                <a:latin typeface="e-Ukraine Light" pitchFamily="50" charset="-52"/>
              </a:rPr>
              <a:t>утворення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комісії</a:t>
            </a:r>
            <a:r>
              <a:rPr lang="ru-RU" sz="950" dirty="0">
                <a:latin typeface="e-Ukraine Light" pitchFamily="50" charset="-52"/>
              </a:rPr>
              <a:t> з </a:t>
            </a:r>
            <a:r>
              <a:rPr lang="ru-RU" sz="950" dirty="0" err="1">
                <a:latin typeface="e-Ukraine Light" pitchFamily="50" charset="-52"/>
              </a:rPr>
              <a:t>припинення</a:t>
            </a:r>
            <a:r>
              <a:rPr lang="ru-RU" sz="950" dirty="0">
                <a:latin typeface="e-Ukraine Light" pitchFamily="50" charset="-52"/>
              </a:rPr>
              <a:t> (</a:t>
            </a:r>
            <a:r>
              <a:rPr lang="ru-RU" sz="950" dirty="0" err="1">
                <a:latin typeface="e-Ukraine Light" pitchFamily="50" charset="-52"/>
              </a:rPr>
              <a:t>ліквідаційної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комісії</a:t>
            </a:r>
            <a:r>
              <a:rPr lang="ru-RU" sz="950" dirty="0" smtClean="0">
                <a:latin typeface="e-Ukraine Light" pitchFamily="50" charset="-52"/>
              </a:rPr>
              <a:t>).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 err="1" smtClean="0">
                <a:latin typeface="e-Ukraine Light" pitchFamily="50" charset="-52"/>
              </a:rPr>
              <a:t>Підпунктом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>
                <a:latin typeface="e-Ukraine Light" pitchFamily="50" charset="-52"/>
              </a:rPr>
              <a:t>2 п. 11.18 </a:t>
            </a:r>
            <a:r>
              <a:rPr lang="ru-RU" sz="950" dirty="0" err="1">
                <a:latin typeface="e-Ukraine Light" pitchFamily="50" charset="-52"/>
              </a:rPr>
              <a:t>розд</a:t>
            </a:r>
            <a:r>
              <a:rPr lang="ru-RU" sz="950" dirty="0">
                <a:latin typeface="e-Ukraine Light" pitchFamily="50" charset="-52"/>
              </a:rPr>
              <a:t>. ХІ Порядку № 1588 </a:t>
            </a:r>
            <a:r>
              <a:rPr lang="ru-RU" sz="950" dirty="0" err="1">
                <a:latin typeface="e-Ukraine Light" pitchFamily="50" charset="-52"/>
              </a:rPr>
              <a:t>визначено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що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фізичні</a:t>
            </a:r>
            <a:r>
              <a:rPr lang="ru-RU" sz="950" dirty="0">
                <a:latin typeface="e-Ukraine Light" pitchFamily="50" charset="-52"/>
              </a:rPr>
              <a:t> особи, </a:t>
            </a:r>
            <a:r>
              <a:rPr lang="ru-RU" sz="950" dirty="0" err="1">
                <a:latin typeface="e-Ukraine Light" pitchFamily="50" charset="-52"/>
              </a:rPr>
              <a:t>які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здійснюють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незалежну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професійну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діяльність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знімаються</a:t>
            </a:r>
            <a:r>
              <a:rPr lang="ru-RU" sz="950" dirty="0">
                <a:latin typeface="e-Ukraine Light" pitchFamily="50" charset="-52"/>
              </a:rPr>
              <a:t> з </a:t>
            </a:r>
            <a:r>
              <a:rPr lang="ru-RU" sz="950" dirty="0" err="1">
                <a:latin typeface="e-Ukraine Light" pitchFamily="50" charset="-52"/>
              </a:rPr>
              <a:t>обліку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після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припинення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зупинення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незалежної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професійної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діяльності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зміни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організаційної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форми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відповідної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діяльності</a:t>
            </a:r>
            <a:r>
              <a:rPr lang="ru-RU" sz="950" dirty="0">
                <a:latin typeface="e-Ukraine Light" pitchFamily="50" charset="-52"/>
              </a:rPr>
              <a:t> з </a:t>
            </a:r>
            <a:r>
              <a:rPr lang="ru-RU" sz="950" dirty="0" err="1">
                <a:latin typeface="e-Ukraine Light" pitchFamily="50" charset="-52"/>
              </a:rPr>
              <a:t>незалежної</a:t>
            </a:r>
            <a:r>
              <a:rPr lang="ru-RU" sz="950" dirty="0">
                <a:latin typeface="e-Ukraine Light" pitchFamily="50" charset="-52"/>
              </a:rPr>
              <a:t> (</a:t>
            </a:r>
            <a:r>
              <a:rPr lang="ru-RU" sz="950" dirty="0" err="1">
                <a:latin typeface="e-Ukraine Light" pitchFamily="50" charset="-52"/>
              </a:rPr>
              <a:t>індивідуальної</a:t>
            </a:r>
            <a:r>
              <a:rPr lang="ru-RU" sz="950" dirty="0">
                <a:latin typeface="e-Ukraine Light" pitchFamily="50" charset="-52"/>
              </a:rPr>
              <a:t>) на   </a:t>
            </a:r>
            <a:r>
              <a:rPr lang="ru-RU" sz="950" dirty="0" err="1">
                <a:latin typeface="e-Ukraine Light" pitchFamily="50" charset="-52"/>
              </a:rPr>
              <a:t>іншу</a:t>
            </a:r>
            <a:r>
              <a:rPr lang="ru-RU" sz="950" dirty="0">
                <a:latin typeface="e-Ukraine Light" pitchFamily="50" charset="-52"/>
              </a:rPr>
              <a:t>, за </a:t>
            </a:r>
            <a:r>
              <a:rPr lang="ru-RU" sz="950" dirty="0" err="1">
                <a:latin typeface="e-Ukraine Light" pitchFamily="50" charset="-52"/>
              </a:rPr>
              <a:t>наявності</a:t>
            </a:r>
            <a:r>
              <a:rPr lang="ru-RU" sz="950" dirty="0">
                <a:latin typeface="e-Ukraine Light" pitchFamily="50" charset="-52"/>
              </a:rPr>
              <a:t> документально </a:t>
            </a:r>
            <a:r>
              <a:rPr lang="ru-RU" sz="950" dirty="0" err="1">
                <a:latin typeface="e-Ukraine Light" pitchFamily="50" charset="-52"/>
              </a:rPr>
              <a:t>підтвердженої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інформації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відповідного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реєстру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чи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уповноваженого</a:t>
            </a:r>
            <a:r>
              <a:rPr lang="ru-RU" sz="950" dirty="0">
                <a:latin typeface="e-Ukraine Light" pitchFamily="50" charset="-52"/>
              </a:rPr>
              <a:t> органу, </a:t>
            </a:r>
            <a:r>
              <a:rPr lang="ru-RU" sz="950" dirty="0" err="1">
                <a:latin typeface="e-Ukraine Light" pitchFamily="50" charset="-52"/>
              </a:rPr>
              <a:t>що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реєструє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таку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діяльність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видає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документи</a:t>
            </a:r>
            <a:r>
              <a:rPr lang="ru-RU" sz="950" dirty="0">
                <a:latin typeface="e-Ukraine Light" pitchFamily="50" charset="-52"/>
              </a:rPr>
              <a:t> про право на </a:t>
            </a:r>
            <a:r>
              <a:rPr lang="ru-RU" sz="950" dirty="0" err="1">
                <a:latin typeface="e-Ukraine Light" pitchFamily="50" charset="-52"/>
              </a:rPr>
              <a:t>заняття</a:t>
            </a:r>
            <a:r>
              <a:rPr lang="ru-RU" sz="950" dirty="0">
                <a:latin typeface="e-Ukraine Light" pitchFamily="50" charset="-52"/>
              </a:rPr>
              <a:t> такою </a:t>
            </a:r>
            <a:r>
              <a:rPr lang="ru-RU" sz="950" dirty="0" err="1">
                <a:latin typeface="e-Ukraine Light" pitchFamily="50" charset="-52"/>
              </a:rPr>
              <a:t>діяльністю</a:t>
            </a:r>
            <a:r>
              <a:rPr lang="ru-RU" sz="950" dirty="0">
                <a:latin typeface="e-Ukraine Light" pitchFamily="50" charset="-52"/>
              </a:rPr>
              <a:t> (</a:t>
            </a:r>
            <a:r>
              <a:rPr lang="ru-RU" sz="950" dirty="0" err="1">
                <a:latin typeface="e-Ukraine Light" pitchFamily="50" charset="-52"/>
              </a:rPr>
              <a:t>свідоцтва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дозволи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сертифікати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тощо</a:t>
            </a:r>
            <a:r>
              <a:rPr lang="ru-RU" sz="950" dirty="0">
                <a:latin typeface="e-Ukraine Light" pitchFamily="50" charset="-52"/>
              </a:rPr>
              <a:t>), та </a:t>
            </a:r>
            <a:r>
              <a:rPr lang="ru-RU" sz="950" dirty="0" err="1">
                <a:latin typeface="e-Ukraine Light" pitchFamily="50" charset="-52"/>
              </a:rPr>
              <a:t>поданої</a:t>
            </a:r>
            <a:r>
              <a:rPr lang="ru-RU" sz="950" dirty="0">
                <a:latin typeface="e-Ukraine Light" pitchFamily="50" charset="-52"/>
              </a:rPr>
              <a:t> до </a:t>
            </a:r>
            <a:r>
              <a:rPr lang="ru-RU" sz="950" dirty="0" err="1">
                <a:latin typeface="e-Ukraine Light" pitchFamily="50" charset="-52"/>
              </a:rPr>
              <a:t>контролюючого</a:t>
            </a:r>
            <a:r>
              <a:rPr lang="ru-RU" sz="950" dirty="0">
                <a:latin typeface="e-Ukraine Light" pitchFamily="50" charset="-52"/>
              </a:rPr>
              <a:t> органу за </a:t>
            </a:r>
            <a:r>
              <a:rPr lang="ru-RU" sz="950" dirty="0" err="1">
                <a:latin typeface="e-Ukraine Light" pitchFamily="50" charset="-52"/>
              </a:rPr>
              <a:t>основним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місцем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обліку</a:t>
            </a:r>
            <a:r>
              <a:rPr lang="ru-RU" sz="950" dirty="0">
                <a:latin typeface="e-Ukraine Light" pitchFamily="50" charset="-52"/>
              </a:rPr>
              <a:t> заяви за ф. № 8-ОПП.</a:t>
            </a:r>
          </a:p>
          <a:p>
            <a:pPr algn="just">
              <a:lnSpc>
                <a:spcPct val="150000"/>
              </a:lnSpc>
            </a:pPr>
            <a:r>
              <a:rPr lang="ru-RU" sz="950" dirty="0" smtClean="0">
                <a:latin typeface="e-Ukraine Light" pitchFamily="50" charset="-52"/>
              </a:rPr>
              <a:t>	При </a:t>
            </a:r>
            <a:r>
              <a:rPr lang="ru-RU" sz="950" dirty="0" err="1">
                <a:latin typeface="e-Ukraine Light" pitchFamily="50" charset="-52"/>
              </a:rPr>
              <a:t>знятті</a:t>
            </a:r>
            <a:r>
              <a:rPr lang="ru-RU" sz="950" dirty="0">
                <a:latin typeface="e-Ukraine Light" pitchFamily="50" charset="-52"/>
              </a:rPr>
              <a:t> з </a:t>
            </a:r>
            <a:r>
              <a:rPr lang="ru-RU" sz="950" dirty="0" err="1">
                <a:latin typeface="e-Ukraine Light" pitchFamily="50" charset="-52"/>
              </a:rPr>
              <a:t>обліку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обов’язку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повернення</a:t>
            </a:r>
            <a:r>
              <a:rPr lang="ru-RU" sz="950" dirty="0">
                <a:latin typeface="e-Ukraine Light" pitchFamily="50" charset="-52"/>
              </a:rPr>
              <a:t> до </a:t>
            </a:r>
            <a:r>
              <a:rPr lang="ru-RU" sz="950" dirty="0" err="1">
                <a:latin typeface="e-Ukraine Light" pitchFamily="50" charset="-52"/>
              </a:rPr>
              <a:t>контролюючого</a:t>
            </a:r>
            <a:r>
              <a:rPr lang="ru-RU" sz="950" dirty="0">
                <a:latin typeface="e-Ukraine Light" pitchFamily="50" charset="-52"/>
              </a:rPr>
              <a:t> органу </a:t>
            </a:r>
            <a:r>
              <a:rPr lang="ru-RU" sz="950" dirty="0" err="1">
                <a:latin typeface="e-Ukraine Light" pitchFamily="50" charset="-52"/>
              </a:rPr>
              <a:t>довідки</a:t>
            </a:r>
            <a:r>
              <a:rPr lang="ru-RU" sz="950" dirty="0">
                <a:latin typeface="e-Ukraine Light" pitchFamily="50" charset="-52"/>
              </a:rPr>
              <a:t> про </a:t>
            </a:r>
            <a:r>
              <a:rPr lang="ru-RU" sz="950" dirty="0" err="1">
                <a:latin typeface="e-Ukraine Light" pitchFamily="50" charset="-52"/>
              </a:rPr>
              <a:t>взяття</a:t>
            </a:r>
            <a:r>
              <a:rPr lang="ru-RU" sz="950" dirty="0">
                <a:latin typeface="e-Ukraine Light" pitchFamily="50" charset="-52"/>
              </a:rPr>
              <a:t> на </a:t>
            </a:r>
            <a:r>
              <a:rPr lang="ru-RU" sz="950" dirty="0" err="1">
                <a:latin typeface="e-Ukraine Light" pitchFamily="50" charset="-52"/>
              </a:rPr>
              <a:t>облік</a:t>
            </a:r>
            <a:r>
              <a:rPr lang="ru-RU" sz="950" dirty="0">
                <a:latin typeface="e-Ukraine Light" pitchFamily="50" charset="-52"/>
              </a:rPr>
              <a:t> за формою № 34-ОПП </a:t>
            </a:r>
            <a:r>
              <a:rPr lang="ru-RU" sz="950" dirty="0" err="1">
                <a:latin typeface="e-Ukraine Light" pitchFamily="50" charset="-52"/>
              </a:rPr>
              <a:t>платниками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податків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відомості</a:t>
            </a:r>
            <a:r>
              <a:rPr lang="ru-RU" sz="950" dirty="0">
                <a:latin typeface="e-Ukraine Light" pitchFamily="50" charset="-52"/>
              </a:rPr>
              <a:t> про </a:t>
            </a:r>
            <a:r>
              <a:rPr lang="ru-RU" sz="950" dirty="0" err="1">
                <a:latin typeface="e-Ukraine Light" pitchFamily="50" charset="-52"/>
              </a:rPr>
              <a:t>яких</a:t>
            </a:r>
            <a:r>
              <a:rPr lang="ru-RU" sz="950" dirty="0">
                <a:latin typeface="e-Ukraine Light" pitchFamily="50" charset="-52"/>
              </a:rPr>
              <a:t> не </a:t>
            </a:r>
            <a:r>
              <a:rPr lang="ru-RU" sz="950" dirty="0" err="1">
                <a:latin typeface="e-Ukraine Light" pitchFamily="50" charset="-52"/>
              </a:rPr>
              <a:t>містяться</a:t>
            </a:r>
            <a:r>
              <a:rPr lang="ru-RU" sz="950" dirty="0">
                <a:latin typeface="e-Ukraine Light" pitchFamily="50" charset="-52"/>
              </a:rPr>
              <a:t> в </a:t>
            </a:r>
            <a:r>
              <a:rPr lang="ru-RU" sz="950" dirty="0" err="1">
                <a:latin typeface="e-Ukraine Light" pitchFamily="50" charset="-52"/>
              </a:rPr>
              <a:t>Єдиному</a:t>
            </a:r>
            <a:r>
              <a:rPr lang="ru-RU" sz="950" dirty="0">
                <a:latin typeface="e-Ukraine Light" pitchFamily="50" charset="-52"/>
              </a:rPr>
              <a:t> державному </a:t>
            </a:r>
            <a:r>
              <a:rPr lang="ru-RU" sz="950" dirty="0" err="1">
                <a:latin typeface="e-Ukraine Light" pitchFamily="50" charset="-52"/>
              </a:rPr>
              <a:t>реєстрі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юридичних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осіб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фізичних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осіб</a:t>
            </a:r>
            <a:r>
              <a:rPr lang="ru-RU" sz="950" dirty="0">
                <a:latin typeface="e-Ukraine Light" pitchFamily="50" charset="-52"/>
              </a:rPr>
              <a:t> – </a:t>
            </a:r>
            <a:r>
              <a:rPr lang="ru-RU" sz="950" dirty="0" err="1">
                <a:latin typeface="e-Ukraine Light" pitchFamily="50" charset="-52"/>
              </a:rPr>
              <a:t>підприємців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громадських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формувань</a:t>
            </a:r>
            <a:r>
              <a:rPr lang="ru-RU" sz="950" dirty="0">
                <a:latin typeface="e-Ukraine Light" pitchFamily="50" charset="-52"/>
              </a:rPr>
              <a:t>, не </a:t>
            </a:r>
            <a:r>
              <a:rPr lang="ru-RU" sz="950" dirty="0" err="1">
                <a:latin typeface="e-Ukraine Light" pitchFamily="50" charset="-52"/>
              </a:rPr>
              <a:t>встановлено</a:t>
            </a:r>
            <a:r>
              <a:rPr lang="ru-RU" sz="950" dirty="0">
                <a:latin typeface="e-Ukraine Light" pitchFamily="50" charset="-52"/>
              </a:rPr>
              <a:t>. </a:t>
            </a:r>
            <a:endParaRPr lang="en-US" sz="95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1301</TotalTime>
  <Words>171</Words>
  <Application>Microsoft Office PowerPoint</Application>
  <PresentationFormat>Лист A4 (210x297 мм)</PresentationFormat>
  <Paragraphs>24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172</cp:revision>
  <dcterms:created xsi:type="dcterms:W3CDTF">2021-05-27T05:23:05Z</dcterms:created>
  <dcterms:modified xsi:type="dcterms:W3CDTF">2023-04-25T06:50:09Z</dcterms:modified>
</cp:coreProperties>
</file>