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10" d="100"/>
          <a:sy n="110" d="100"/>
        </p:scale>
        <p:origin x="-1764" y="-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53525" y="961906"/>
            <a:ext cx="3600000" cy="1600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Надання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послуги</a:t>
            </a:r>
            <a:r>
              <a:rPr lang="ru-RU" sz="1400" b="1" dirty="0">
                <a:latin typeface="e-Ukraine Light" pitchFamily="50" charset="-52"/>
              </a:rPr>
              <a:t> з </a:t>
            </a:r>
            <a:r>
              <a:rPr lang="ru-RU" sz="1400" b="1" dirty="0" err="1">
                <a:latin typeface="e-Ukraine Light" pitchFamily="50" charset="-52"/>
              </a:rPr>
              <a:t>проставлення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апостиля</a:t>
            </a:r>
            <a:r>
              <a:rPr lang="ru-RU" sz="1400" b="1" dirty="0">
                <a:latin typeface="e-Ukraine Light" pitchFamily="50" charset="-52"/>
              </a:rPr>
              <a:t> на </a:t>
            </a:r>
            <a:r>
              <a:rPr lang="ru-RU" sz="1400" b="1" dirty="0" err="1">
                <a:latin typeface="e-Ukraine Light" pitchFamily="50" charset="-52"/>
              </a:rPr>
              <a:t>офіційних</a:t>
            </a:r>
            <a:r>
              <a:rPr lang="ru-RU" sz="1400" b="1" dirty="0">
                <a:latin typeface="e-Ukraine Light" pitchFamily="50" charset="-52"/>
              </a:rPr>
              <a:t> документах, </a:t>
            </a:r>
            <a:r>
              <a:rPr lang="ru-RU" sz="1400" b="1" dirty="0" err="1">
                <a:latin typeface="e-Ukraine Light" pitchFamily="50" charset="-52"/>
              </a:rPr>
              <a:t>виданих</a:t>
            </a:r>
            <a:r>
              <a:rPr lang="ru-RU" sz="1400" b="1" dirty="0">
                <a:latin typeface="e-Ukraine Light" pitchFamily="50" charset="-52"/>
              </a:rPr>
              <a:t> Державною </a:t>
            </a:r>
            <a:r>
              <a:rPr lang="ru-RU" sz="1400" b="1" dirty="0" err="1">
                <a:latin typeface="e-Ukraine Light" pitchFamily="50" charset="-52"/>
              </a:rPr>
              <a:t>податковою</a:t>
            </a:r>
            <a:r>
              <a:rPr lang="ru-RU" sz="1400" b="1" dirty="0">
                <a:latin typeface="e-Ukraine Light" pitchFamily="50" charset="-52"/>
              </a:rPr>
              <a:t> службою </a:t>
            </a:r>
            <a:r>
              <a:rPr lang="ru-RU" sz="1400" b="1" dirty="0" err="1">
                <a:latin typeface="e-Ukraine Light" pitchFamily="50" charset="-52"/>
              </a:rPr>
              <a:t>України</a:t>
            </a:r>
            <a:r>
              <a:rPr lang="ru-RU" sz="1400" b="1" dirty="0">
                <a:latin typeface="e-Ukraine Light" pitchFamily="50" charset="-52"/>
              </a:rPr>
              <a:t> та </a:t>
            </a:r>
            <a:r>
              <a:rPr lang="ru-RU" sz="1400" b="1" dirty="0" err="1">
                <a:latin typeface="e-Ukraine Light" pitchFamily="50" charset="-52"/>
              </a:rPr>
              <a:t>її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територіальними</a:t>
            </a:r>
            <a:r>
              <a:rPr lang="ru-RU" sz="1400" b="1">
                <a:latin typeface="e-Ukraine Light" pitchFamily="50" charset="-52"/>
              </a:rPr>
              <a:t> органами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Квітень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39106" y="76200"/>
            <a:ext cx="4680543" cy="6781800"/>
            <a:chOff x="189305" y="68581"/>
            <a:chExt cx="458865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89305" y="68581"/>
              <a:ext cx="458865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43486" y="76200"/>
            <a:ext cx="4759166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1053" y="122374"/>
            <a:ext cx="4390846" cy="6740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950" dirty="0">
                <a:latin typeface="e-Ukraine Light" pitchFamily="50" charset="-52"/>
              </a:rPr>
              <a:t> 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 на </a:t>
            </a:r>
            <a:r>
              <a:rPr lang="ru-RU" sz="800" dirty="0" err="1">
                <a:latin typeface="e-Ukraine Light" pitchFamily="50" charset="-52"/>
              </a:rPr>
              <a:t>офіційних</a:t>
            </a:r>
            <a:r>
              <a:rPr lang="ru-RU" sz="800" dirty="0">
                <a:latin typeface="e-Ukraine Light" pitchFamily="50" charset="-52"/>
              </a:rPr>
              <a:t> документах, </a:t>
            </a:r>
            <a:r>
              <a:rPr lang="ru-RU" sz="800" dirty="0" err="1">
                <a:latin typeface="e-Ukraine Light" pitchFamily="50" charset="-52"/>
              </a:rPr>
              <a:t>що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видаються</a:t>
            </a:r>
            <a:r>
              <a:rPr lang="ru-RU" sz="800" dirty="0">
                <a:latin typeface="e-Ukraine Light" pitchFamily="50" charset="-52"/>
              </a:rPr>
              <a:t> ДПС та </a:t>
            </a:r>
            <a:r>
              <a:rPr lang="ru-RU" sz="800" dirty="0" err="1">
                <a:latin typeface="e-Ukraine Light" pitchFamily="50" charset="-52"/>
              </a:rPr>
              <a:t>її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територіальними</a:t>
            </a:r>
            <a:r>
              <a:rPr lang="ru-RU" sz="800" dirty="0">
                <a:latin typeface="e-Ukraine Light" pitchFamily="50" charset="-52"/>
              </a:rPr>
              <a:t> органами, </a:t>
            </a:r>
            <a:r>
              <a:rPr lang="ru-RU" sz="800" dirty="0" err="1">
                <a:latin typeface="e-Ukraine Light" pitchFamily="50" charset="-52"/>
              </a:rPr>
              <a:t>здійснюється</a:t>
            </a:r>
            <a:r>
              <a:rPr lang="ru-RU" sz="800" dirty="0">
                <a:latin typeface="e-Ukraine Light" pitchFamily="50" charset="-52"/>
              </a:rPr>
              <a:t> Державною </a:t>
            </a:r>
            <a:r>
              <a:rPr lang="ru-RU" sz="800" dirty="0" err="1">
                <a:latin typeface="e-Ukraine Light" pitchFamily="50" charset="-52"/>
              </a:rPr>
              <a:t>податковою</a:t>
            </a:r>
            <a:r>
              <a:rPr lang="ru-RU" sz="800" dirty="0">
                <a:latin typeface="e-Ukraine Light" pitchFamily="50" charset="-52"/>
              </a:rPr>
              <a:t> службою </a:t>
            </a:r>
            <a:r>
              <a:rPr lang="ru-RU" sz="800" dirty="0" err="1">
                <a:latin typeface="e-Ukraine Light" pitchFamily="50" charset="-52"/>
              </a:rPr>
              <a:t>України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відповідно</a:t>
            </a:r>
            <a:r>
              <a:rPr lang="ru-RU" sz="800" dirty="0">
                <a:latin typeface="e-Ukraine Light" pitchFamily="50" charset="-52"/>
              </a:rPr>
              <a:t> до Правил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 на </a:t>
            </a:r>
            <a:r>
              <a:rPr lang="ru-RU" sz="800" dirty="0" err="1">
                <a:latin typeface="e-Ukraine Light" pitchFamily="50" charset="-52"/>
              </a:rPr>
              <a:t>офіційних</a:t>
            </a:r>
            <a:r>
              <a:rPr lang="ru-RU" sz="800" dirty="0">
                <a:latin typeface="e-Ukraine Light" pitchFamily="50" charset="-52"/>
              </a:rPr>
              <a:t> документах, </a:t>
            </a:r>
            <a:r>
              <a:rPr lang="ru-RU" sz="800" dirty="0" err="1">
                <a:latin typeface="e-Ukraine Light" pitchFamily="50" charset="-52"/>
              </a:rPr>
              <a:t>призначених</a:t>
            </a:r>
            <a:r>
              <a:rPr lang="ru-RU" sz="800" dirty="0">
                <a:latin typeface="e-Ukraine Light" pitchFamily="50" charset="-52"/>
              </a:rPr>
              <a:t> для </a:t>
            </a:r>
            <a:r>
              <a:rPr lang="ru-RU" sz="800" dirty="0" err="1">
                <a:latin typeface="e-Ukraine Light" pitchFamily="50" charset="-52"/>
              </a:rPr>
              <a:t>використання</a:t>
            </a:r>
            <a:r>
              <a:rPr lang="ru-RU" sz="800" dirty="0">
                <a:latin typeface="e-Ukraine Light" pitchFamily="50" charset="-52"/>
              </a:rPr>
              <a:t> на </a:t>
            </a:r>
            <a:r>
              <a:rPr lang="ru-RU" sz="800" dirty="0" err="1">
                <a:latin typeface="e-Ukraine Light" pitchFamily="50" charset="-52"/>
              </a:rPr>
              <a:t>території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інших</a:t>
            </a:r>
            <a:r>
              <a:rPr lang="ru-RU" sz="800" dirty="0">
                <a:latin typeface="e-Ukraine Light" pitchFamily="50" charset="-52"/>
              </a:rPr>
              <a:t> держав, </a:t>
            </a:r>
            <a:r>
              <a:rPr lang="ru-RU" sz="800" dirty="0" err="1">
                <a:latin typeface="e-Ukraine Light" pitchFamily="50" charset="-52"/>
              </a:rPr>
              <a:t>затверджених</a:t>
            </a:r>
            <a:r>
              <a:rPr lang="ru-RU" sz="800" dirty="0">
                <a:latin typeface="e-Ukraine Light" pitchFamily="50" charset="-52"/>
              </a:rPr>
              <a:t> наказом МЗС, МВС, МОН, </a:t>
            </a:r>
            <a:r>
              <a:rPr lang="ru-RU" sz="800" dirty="0" err="1">
                <a:latin typeface="e-Ukraine Light" pitchFamily="50" charset="-52"/>
              </a:rPr>
              <a:t>Мінфіну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Мін’юсту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від</a:t>
            </a:r>
            <a:r>
              <a:rPr lang="ru-RU" sz="800" dirty="0">
                <a:latin typeface="e-Ukraine Light" pitchFamily="50" charset="-52"/>
              </a:rPr>
              <a:t> 17 </a:t>
            </a:r>
            <a:r>
              <a:rPr lang="ru-RU" sz="800" dirty="0" err="1">
                <a:latin typeface="e-Ukraine Light" pitchFamily="50" charset="-52"/>
              </a:rPr>
              <a:t>березня</a:t>
            </a:r>
            <a:r>
              <a:rPr lang="ru-RU" sz="800" dirty="0">
                <a:latin typeface="e-Ukraine Light" pitchFamily="50" charset="-52"/>
              </a:rPr>
              <a:t> 2023 </a:t>
            </a:r>
            <a:r>
              <a:rPr lang="ru-RU" sz="800">
                <a:latin typeface="e-Ukraine Light" pitchFamily="50" charset="-52"/>
              </a:rPr>
              <a:t>року </a:t>
            </a:r>
            <a:r>
              <a:rPr lang="ru-RU" sz="800" smtClean="0">
                <a:latin typeface="e-Ukraine Light" pitchFamily="50" charset="-52"/>
              </a:rPr>
              <a:t/>
            </a:r>
            <a:br>
              <a:rPr lang="ru-RU" sz="800" smtClean="0">
                <a:latin typeface="e-Ukraine Light" pitchFamily="50" charset="-52"/>
              </a:rPr>
            </a:br>
            <a:r>
              <a:rPr lang="ru-RU" sz="800" smtClean="0">
                <a:latin typeface="e-Ukraine Light" pitchFamily="50" charset="-52"/>
              </a:rPr>
              <a:t>№ </a:t>
            </a:r>
            <a:r>
              <a:rPr lang="ru-RU" sz="800" dirty="0">
                <a:latin typeface="e-Ukraine Light" pitchFamily="50" charset="-52"/>
              </a:rPr>
              <a:t>125/209/293/139/999/5 та </a:t>
            </a:r>
            <a:r>
              <a:rPr lang="ru-RU" sz="800" dirty="0" err="1">
                <a:latin typeface="e-Ukraine Light" pitchFamily="50" charset="-52"/>
              </a:rPr>
              <a:t>зареєстрованих</a:t>
            </a:r>
            <a:r>
              <a:rPr lang="ru-RU" sz="800" dirty="0">
                <a:latin typeface="e-Ukraine Light" pitchFamily="50" charset="-52"/>
              </a:rPr>
              <a:t> у </a:t>
            </a:r>
            <a:r>
              <a:rPr lang="ru-RU" sz="800" dirty="0" err="1">
                <a:latin typeface="e-Ukraine Light" pitchFamily="50" charset="-52"/>
              </a:rPr>
              <a:t>Міністерстві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юстиції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України</a:t>
            </a:r>
            <a:r>
              <a:rPr lang="ru-RU" sz="800" dirty="0">
                <a:latin typeface="e-Ukraine Light" pitchFamily="50" charset="-52"/>
              </a:rPr>
              <a:t> 21.03.2023 року за № 478/39534 (</a:t>
            </a:r>
            <a:r>
              <a:rPr lang="ru-RU" sz="800" dirty="0" err="1">
                <a:latin typeface="e-Ukraine Light" pitchFamily="50" charset="-52"/>
              </a:rPr>
              <a:t>далі</a:t>
            </a:r>
            <a:r>
              <a:rPr lang="ru-RU" sz="800" dirty="0">
                <a:latin typeface="e-Ukraine Light" pitchFamily="50" charset="-52"/>
              </a:rPr>
              <a:t> – Правила). </a:t>
            </a:r>
          </a:p>
          <a:p>
            <a:pPr algn="ctr">
              <a:lnSpc>
                <a:spcPct val="150000"/>
              </a:lnSpc>
            </a:pPr>
            <a:r>
              <a:rPr lang="ru-RU" sz="800" b="1" i="1" u="sng" dirty="0" err="1">
                <a:latin typeface="e-Ukraine Light" pitchFamily="50" charset="-52"/>
              </a:rPr>
              <a:t>Хто</a:t>
            </a:r>
            <a:r>
              <a:rPr lang="ru-RU" sz="800" b="1" i="1" u="sng" dirty="0">
                <a:latin typeface="e-Ukraine Light" pitchFamily="50" charset="-52"/>
              </a:rPr>
              <a:t> </a:t>
            </a:r>
            <a:r>
              <a:rPr lang="ru-RU" sz="800" b="1" i="1" u="sng" dirty="0" err="1">
                <a:latin typeface="e-Ukraine Light" pitchFamily="50" charset="-52"/>
              </a:rPr>
              <a:t>може</a:t>
            </a:r>
            <a:r>
              <a:rPr lang="ru-RU" sz="800" b="1" i="1" u="sng" dirty="0">
                <a:latin typeface="e-Ukraine Light" pitchFamily="50" charset="-52"/>
              </a:rPr>
              <a:t> </a:t>
            </a:r>
            <a:r>
              <a:rPr lang="ru-RU" sz="800" b="1" i="1" u="sng" dirty="0" err="1">
                <a:latin typeface="e-Ukraine Light" pitchFamily="50" charset="-52"/>
              </a:rPr>
              <a:t>звертатися</a:t>
            </a:r>
            <a:r>
              <a:rPr lang="ru-RU" sz="800" b="1" i="1" u="sng" dirty="0">
                <a:latin typeface="e-Ukraine Light" pitchFamily="50" charset="-52"/>
              </a:rPr>
              <a:t> </a:t>
            </a:r>
            <a:r>
              <a:rPr lang="ru-RU" sz="800" b="1" i="1" u="sng" dirty="0" err="1">
                <a:latin typeface="e-Ukraine Light" pitchFamily="50" charset="-52"/>
              </a:rPr>
              <a:t>щодо</a:t>
            </a:r>
            <a:r>
              <a:rPr lang="ru-RU" sz="800" b="1" i="1" u="sng" dirty="0">
                <a:latin typeface="e-Ukraine Light" pitchFamily="50" charset="-52"/>
              </a:rPr>
              <a:t> </a:t>
            </a:r>
            <a:r>
              <a:rPr lang="ru-RU" sz="800" b="1" i="1" u="sng" dirty="0" err="1">
                <a:latin typeface="e-Ukraine Light" pitchFamily="50" charset="-52"/>
              </a:rPr>
              <a:t>надання</a:t>
            </a:r>
            <a:r>
              <a:rPr lang="ru-RU" sz="800" b="1" i="1" u="sng" dirty="0">
                <a:latin typeface="e-Ukraine Light" pitchFamily="50" charset="-52"/>
              </a:rPr>
              <a:t> </a:t>
            </a:r>
            <a:r>
              <a:rPr lang="ru-RU" sz="800" b="1" i="1" u="sng" dirty="0" err="1" smtClean="0">
                <a:latin typeface="e-Ukraine Light" pitchFamily="50" charset="-52"/>
              </a:rPr>
              <a:t>послуги</a:t>
            </a:r>
            <a:endParaRPr lang="ru-RU" sz="8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800" dirty="0" smtClean="0">
                <a:latin typeface="e-Ukraine Light" pitchFamily="50" charset="-52"/>
              </a:rPr>
              <a:t>	</a:t>
            </a:r>
            <a:r>
              <a:rPr lang="ru-RU" sz="800" dirty="0" err="1" smtClean="0">
                <a:latin typeface="e-Ukraine Light" pitchFamily="50" charset="-52"/>
              </a:rPr>
              <a:t>Апостиль</a:t>
            </a:r>
            <a:r>
              <a:rPr lang="ru-RU" sz="800" dirty="0" smtClean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проставляється</a:t>
            </a:r>
            <a:r>
              <a:rPr lang="ru-RU" sz="800" dirty="0">
                <a:latin typeface="e-Ukraine Light" pitchFamily="50" charset="-52"/>
              </a:rPr>
              <a:t> на </a:t>
            </a:r>
            <a:r>
              <a:rPr lang="ru-RU" sz="800" dirty="0" err="1">
                <a:latin typeface="e-Ukraine Light" pitchFamily="50" charset="-52"/>
              </a:rPr>
              <a:t>вимогу</a:t>
            </a:r>
            <a:r>
              <a:rPr lang="ru-RU" sz="800" dirty="0">
                <a:latin typeface="e-Ukraine Light" pitchFamily="50" charset="-52"/>
              </a:rPr>
              <a:t> особи, яка </a:t>
            </a:r>
            <a:r>
              <a:rPr lang="ru-RU" sz="800" dirty="0" err="1">
                <a:latin typeface="e-Ukraine Light" pitchFamily="50" charset="-52"/>
              </a:rPr>
              <a:t>підписала</a:t>
            </a:r>
            <a:r>
              <a:rPr lang="ru-RU" sz="800" dirty="0">
                <a:latin typeface="e-Ukraine Light" pitchFamily="50" charset="-52"/>
              </a:rPr>
              <a:t> документ, </a:t>
            </a:r>
            <a:r>
              <a:rPr lang="ru-RU" sz="800" dirty="0" err="1">
                <a:latin typeface="e-Ukraine Light" pitchFamily="50" charset="-52"/>
              </a:rPr>
              <a:t>або</a:t>
            </a:r>
            <a:r>
              <a:rPr lang="ru-RU" sz="800" dirty="0">
                <a:latin typeface="e-Ukraine Light" pitchFamily="50" charset="-52"/>
              </a:rPr>
              <a:t> на </a:t>
            </a:r>
            <a:r>
              <a:rPr lang="ru-RU" sz="800" dirty="0" err="1">
                <a:latin typeface="e-Ukraine Light" pitchFamily="50" charset="-52"/>
              </a:rPr>
              <a:t>вимогу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фізичної</a:t>
            </a:r>
            <a:r>
              <a:rPr lang="ru-RU" sz="800" dirty="0">
                <a:latin typeface="e-Ukraine Light" pitchFamily="50" charset="-52"/>
              </a:rPr>
              <a:t>/</a:t>
            </a:r>
            <a:r>
              <a:rPr lang="ru-RU" sz="800" dirty="0" err="1">
                <a:latin typeface="e-Ukraine Light" pitchFamily="50" charset="-52"/>
              </a:rPr>
              <a:t>юридичної</a:t>
            </a:r>
            <a:r>
              <a:rPr lang="ru-RU" sz="800" dirty="0">
                <a:latin typeface="e-Ukraine Light" pitchFamily="50" charset="-52"/>
              </a:rPr>
              <a:t> особи (</a:t>
            </a:r>
            <a:r>
              <a:rPr lang="ru-RU" sz="800" dirty="0" err="1">
                <a:latin typeface="e-Ukraine Light" pitchFamily="50" charset="-52"/>
              </a:rPr>
              <a:t>їх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представників</a:t>
            </a:r>
            <a:r>
              <a:rPr lang="ru-RU" sz="800" dirty="0" smtClean="0">
                <a:latin typeface="e-Ukraine Light" pitchFamily="50" charset="-52"/>
              </a:rPr>
              <a:t>).</a:t>
            </a:r>
            <a:endParaRPr lang="ru-RU" sz="800" dirty="0">
              <a:latin typeface="e-Ukraine Light" pitchFamily="50" charset="-52"/>
            </a:endParaRPr>
          </a:p>
          <a:p>
            <a:pPr algn="ctr">
              <a:lnSpc>
                <a:spcPct val="150000"/>
              </a:lnSpc>
            </a:pPr>
            <a:r>
              <a:rPr lang="ru-RU" sz="800" b="1" i="1" u="sng" dirty="0">
                <a:latin typeface="e-Ukraine Light" pitchFamily="50" charset="-52"/>
              </a:rPr>
              <a:t>Пакет </a:t>
            </a:r>
            <a:r>
              <a:rPr lang="ru-RU" sz="800" b="1" i="1" u="sng" dirty="0" err="1" smtClean="0">
                <a:latin typeface="e-Ukraine Light" pitchFamily="50" charset="-52"/>
              </a:rPr>
              <a:t>документів</a:t>
            </a:r>
            <a:endParaRPr lang="ru-RU" sz="8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800" dirty="0">
                <a:latin typeface="e-Ukraine Light" pitchFamily="50" charset="-52"/>
              </a:rPr>
              <a:t>Для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необхідно</a:t>
            </a:r>
            <a:r>
              <a:rPr lang="ru-RU" sz="800" dirty="0">
                <a:latin typeface="e-Ukraine Light" pitchFamily="50" charset="-52"/>
              </a:rPr>
              <a:t> подати</a:t>
            </a:r>
            <a:r>
              <a:rPr lang="ru-RU" sz="800" dirty="0" smtClean="0">
                <a:latin typeface="e-Ukraine Light" pitchFamily="50" charset="-52"/>
              </a:rPr>
              <a:t>:</a:t>
            </a:r>
            <a:endParaRPr lang="ru-RU" sz="8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800" dirty="0">
                <a:latin typeface="e-Ukraine Light" pitchFamily="50" charset="-52"/>
              </a:rPr>
              <a:t>1. </a:t>
            </a:r>
            <a:r>
              <a:rPr lang="ru-RU" sz="800" dirty="0" err="1">
                <a:latin typeface="e-Ukraine Light" pitchFamily="50" charset="-52"/>
              </a:rPr>
              <a:t>оригінал</a:t>
            </a:r>
            <a:r>
              <a:rPr lang="ru-RU" sz="800" dirty="0">
                <a:latin typeface="e-Ukraine Light" pitchFamily="50" charset="-52"/>
              </a:rPr>
              <a:t> документа, на </a:t>
            </a:r>
            <a:r>
              <a:rPr lang="ru-RU" sz="800" dirty="0" err="1">
                <a:latin typeface="e-Ukraine Light" pitchFamily="50" charset="-52"/>
              </a:rPr>
              <a:t>якому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проставляється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апостиль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або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його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засвідчену</a:t>
            </a:r>
            <a:r>
              <a:rPr lang="ru-RU" sz="800" dirty="0">
                <a:latin typeface="e-Ukraine Light" pitchFamily="50" charset="-52"/>
              </a:rPr>
              <a:t> в </a:t>
            </a:r>
            <a:r>
              <a:rPr lang="ru-RU" sz="800" dirty="0" err="1">
                <a:latin typeface="e-Ukraine Light" pitchFamily="50" charset="-52"/>
              </a:rPr>
              <a:t>установленому</a:t>
            </a:r>
            <a:r>
              <a:rPr lang="ru-RU" sz="800" dirty="0">
                <a:latin typeface="e-Ukraine Light" pitchFamily="50" charset="-52"/>
              </a:rPr>
              <a:t> порядку </a:t>
            </a:r>
            <a:r>
              <a:rPr lang="ru-RU" sz="800" dirty="0" err="1">
                <a:latin typeface="e-Ukraine Light" pitchFamily="50" charset="-52"/>
              </a:rPr>
              <a:t>копію</a:t>
            </a:r>
            <a:r>
              <a:rPr lang="ru-RU" sz="800" dirty="0" smtClean="0">
                <a:latin typeface="e-Ukraine Light" pitchFamily="50" charset="-52"/>
              </a:rPr>
              <a:t>;</a:t>
            </a:r>
            <a:endParaRPr lang="ru-RU" sz="8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800" dirty="0">
                <a:latin typeface="e-Ukraine Light" pitchFamily="50" charset="-52"/>
              </a:rPr>
              <a:t>2. документ про оплату </a:t>
            </a:r>
            <a:r>
              <a:rPr lang="ru-RU" sz="800" dirty="0" err="1">
                <a:latin typeface="e-Ukraine Light" pitchFamily="50" charset="-52"/>
              </a:rPr>
              <a:t>послуги</a:t>
            </a:r>
            <a:r>
              <a:rPr lang="ru-RU" sz="800" dirty="0">
                <a:latin typeface="e-Ukraine Light" pitchFamily="50" charset="-52"/>
              </a:rPr>
              <a:t> з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або</a:t>
            </a:r>
            <a:r>
              <a:rPr lang="ru-RU" sz="800" dirty="0">
                <a:latin typeface="e-Ukraine Light" pitchFamily="50" charset="-52"/>
              </a:rPr>
              <a:t> документ, </a:t>
            </a:r>
            <a:r>
              <a:rPr lang="ru-RU" sz="800" dirty="0" err="1">
                <a:latin typeface="e-Ukraine Light" pitchFamily="50" charset="-52"/>
              </a:rPr>
              <a:t>що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підтверджує</a:t>
            </a:r>
            <a:r>
              <a:rPr lang="ru-RU" sz="800" dirty="0">
                <a:latin typeface="e-Ukraine Light" pitchFamily="50" charset="-52"/>
              </a:rPr>
              <a:t> право на </a:t>
            </a:r>
            <a:r>
              <a:rPr lang="ru-RU" sz="800" dirty="0" err="1">
                <a:latin typeface="e-Ukraine Light" pitchFamily="50" charset="-52"/>
              </a:rPr>
              <a:t>звільнення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від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сплати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чи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його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копію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засвідчену</a:t>
            </a:r>
            <a:r>
              <a:rPr lang="ru-RU" sz="800" dirty="0">
                <a:latin typeface="e-Ukraine Light" pitchFamily="50" charset="-52"/>
              </a:rPr>
              <a:t> в </a:t>
            </a:r>
            <a:r>
              <a:rPr lang="ru-RU" sz="800" dirty="0" err="1">
                <a:latin typeface="e-Ukraine Light" pitchFamily="50" charset="-52"/>
              </a:rPr>
              <a:t>установленому</a:t>
            </a:r>
            <a:r>
              <a:rPr lang="ru-RU" sz="800" dirty="0">
                <a:latin typeface="e-Ukraine Light" pitchFamily="50" charset="-52"/>
              </a:rPr>
              <a:t> порядку</a:t>
            </a:r>
            <a:r>
              <a:rPr lang="ru-RU" sz="800" dirty="0" smtClean="0">
                <a:latin typeface="e-Ukraine Light" pitchFamily="50" charset="-52"/>
              </a:rPr>
              <a:t>;</a:t>
            </a:r>
            <a:endParaRPr lang="ru-RU" sz="8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800" dirty="0">
                <a:latin typeface="e-Ukraine Light" pitchFamily="50" charset="-52"/>
              </a:rPr>
              <a:t>3. </a:t>
            </a:r>
            <a:r>
              <a:rPr lang="ru-RU" sz="800" dirty="0" err="1">
                <a:latin typeface="e-Ukraine Light" pitchFamily="50" charset="-52"/>
              </a:rPr>
              <a:t>заяву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від</a:t>
            </a:r>
            <a:r>
              <a:rPr lang="ru-RU" sz="800" dirty="0">
                <a:latin typeface="e-Ukraine Light" pitchFamily="50" charset="-52"/>
              </a:rPr>
              <a:t> особи, яка </a:t>
            </a:r>
            <a:r>
              <a:rPr lang="ru-RU" sz="800" dirty="0" err="1">
                <a:latin typeface="e-Ukraine Light" pitchFamily="50" charset="-52"/>
              </a:rPr>
              <a:t>подає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такі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документи</a:t>
            </a:r>
            <a:r>
              <a:rPr lang="ru-RU" sz="800" dirty="0" smtClean="0">
                <a:latin typeface="e-Ukraine Light" pitchFamily="50" charset="-52"/>
              </a:rPr>
              <a:t>.</a:t>
            </a:r>
            <a:endParaRPr lang="ru-RU" sz="8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800" dirty="0" err="1">
                <a:latin typeface="e-Ukraine Light" pitchFamily="50" charset="-52"/>
              </a:rPr>
              <a:t>Враховуючи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положення</a:t>
            </a:r>
            <a:r>
              <a:rPr lang="ru-RU" sz="800" dirty="0">
                <a:latin typeface="e-Ukraine Light" pitchFamily="50" charset="-52"/>
              </a:rPr>
              <a:t> абзацу </a:t>
            </a:r>
            <a:r>
              <a:rPr lang="ru-RU" sz="800" dirty="0" err="1">
                <a:latin typeface="e-Ukraine Light" pitchFamily="50" charset="-52"/>
              </a:rPr>
              <a:t>першого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статті</a:t>
            </a:r>
            <a:r>
              <a:rPr lang="ru-RU" sz="800" dirty="0">
                <a:latin typeface="e-Ukraine Light" pitchFamily="50" charset="-52"/>
              </a:rPr>
              <a:t> 1 та абзацу другого </a:t>
            </a:r>
            <a:r>
              <a:rPr lang="ru-RU" sz="800" dirty="0" err="1">
                <a:latin typeface="e-Ukraine Light" pitchFamily="50" charset="-52"/>
              </a:rPr>
              <a:t>статті</a:t>
            </a:r>
            <a:r>
              <a:rPr lang="ru-RU" sz="800" dirty="0">
                <a:latin typeface="e-Ukraine Light" pitchFamily="50" charset="-52"/>
              </a:rPr>
              <a:t> 11 </a:t>
            </a:r>
            <a:r>
              <a:rPr lang="ru-RU" sz="800" dirty="0" err="1">
                <a:latin typeface="e-Ukraine Light" pitchFamily="50" charset="-52"/>
              </a:rPr>
              <a:t>Конвенції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що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скасовує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вимогу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легалізації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іноземних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офіційних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документів</a:t>
            </a:r>
            <a:r>
              <a:rPr lang="ru-RU" sz="800" dirty="0">
                <a:latin typeface="e-Ukraine Light" pitchFamily="50" charset="-52"/>
              </a:rPr>
              <a:t> (</a:t>
            </a:r>
            <a:r>
              <a:rPr lang="ru-RU" sz="800" dirty="0" err="1">
                <a:latin typeface="e-Ukraine Light" pitchFamily="50" charset="-52"/>
              </a:rPr>
              <a:t>далі</a:t>
            </a:r>
            <a:r>
              <a:rPr lang="ru-RU" sz="800" dirty="0">
                <a:latin typeface="e-Ukraine Light" pitchFamily="50" charset="-52"/>
              </a:rPr>
              <a:t> – </a:t>
            </a:r>
            <a:r>
              <a:rPr lang="ru-RU" sz="800" dirty="0" err="1">
                <a:latin typeface="e-Ukraine Light" pitchFamily="50" charset="-52"/>
              </a:rPr>
              <a:t>Конвенція</a:t>
            </a:r>
            <a:r>
              <a:rPr lang="ru-RU" sz="800" dirty="0">
                <a:latin typeface="e-Ukraine Light" pitchFamily="50" charset="-52"/>
              </a:rPr>
              <a:t>), у </a:t>
            </a:r>
            <a:r>
              <a:rPr lang="ru-RU" sz="800" dirty="0" err="1">
                <a:latin typeface="e-Ukraine Light" pitchFamily="50" charset="-52"/>
              </a:rPr>
              <a:t>заяві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щодо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необхідно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зазначити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назву</a:t>
            </a:r>
            <a:r>
              <a:rPr lang="ru-RU" sz="800" dirty="0">
                <a:latin typeface="e-Ukraine Light" pitchFamily="50" charset="-52"/>
              </a:rPr>
              <a:t> документа (</a:t>
            </a:r>
            <a:r>
              <a:rPr lang="ru-RU" sz="800" dirty="0" err="1">
                <a:latin typeface="e-Ukraine Light" pitchFamily="50" charset="-52"/>
              </a:rPr>
              <a:t>документів</a:t>
            </a:r>
            <a:r>
              <a:rPr lang="ru-RU" sz="800" dirty="0">
                <a:latin typeface="e-Ukraine Light" pitchFamily="50" charset="-52"/>
              </a:rPr>
              <a:t>), </a:t>
            </a:r>
            <a:r>
              <a:rPr lang="ru-RU" sz="800" dirty="0" err="1">
                <a:latin typeface="e-Ukraine Light" pitchFamily="50" charset="-52"/>
              </a:rPr>
              <a:t>що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надсилається</a:t>
            </a:r>
            <a:r>
              <a:rPr lang="ru-RU" sz="800" dirty="0">
                <a:latin typeface="e-Ukraine Light" pitchFamily="50" charset="-52"/>
              </a:rPr>
              <a:t> до ДПС для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, та </a:t>
            </a:r>
            <a:r>
              <a:rPr lang="ru-RU" sz="800" dirty="0" err="1">
                <a:latin typeface="e-Ukraine Light" pitchFamily="50" charset="-52"/>
              </a:rPr>
              <a:t>країну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призначення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використання</a:t>
            </a:r>
            <a:r>
              <a:rPr lang="ru-RU" sz="800" dirty="0">
                <a:latin typeface="e-Ukraine Light" pitchFamily="50" charset="-52"/>
              </a:rPr>
              <a:t> такого документа (</a:t>
            </a:r>
            <a:r>
              <a:rPr lang="ru-RU" sz="800" dirty="0" err="1">
                <a:latin typeface="e-Ukraine Light" pitchFamily="50" charset="-52"/>
              </a:rPr>
              <a:t>документів</a:t>
            </a:r>
            <a:r>
              <a:rPr lang="ru-RU" sz="800" dirty="0" smtClean="0">
                <a:latin typeface="e-Ukraine Light" pitchFamily="50" charset="-52"/>
              </a:rPr>
              <a:t>).</a:t>
            </a:r>
            <a:endParaRPr lang="ru-RU" sz="8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800" dirty="0" smtClean="0">
                <a:latin typeface="e-Ukraine Light" pitchFamily="50" charset="-52"/>
              </a:rPr>
              <a:t>	</a:t>
            </a:r>
            <a:r>
              <a:rPr lang="ru-RU" sz="800" dirty="0" err="1" smtClean="0">
                <a:latin typeface="e-Ukraine Light" pitchFamily="50" charset="-52"/>
              </a:rPr>
              <a:t>Актуальний</a:t>
            </a:r>
            <a:r>
              <a:rPr lang="ru-RU" sz="800" dirty="0" smtClean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перелік</a:t>
            </a:r>
            <a:r>
              <a:rPr lang="ru-RU" sz="800" dirty="0">
                <a:latin typeface="e-Ukraine Light" pitchFamily="50" charset="-52"/>
              </a:rPr>
              <a:t> держав-</a:t>
            </a:r>
            <a:r>
              <a:rPr lang="ru-RU" sz="800" dirty="0" err="1">
                <a:latin typeface="e-Ukraine Light" pitchFamily="50" charset="-52"/>
              </a:rPr>
              <a:t>учасниць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Конвенції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знаходиться</a:t>
            </a:r>
            <a:r>
              <a:rPr lang="ru-RU" sz="800" dirty="0">
                <a:latin typeface="e-Ukraine Light" pitchFamily="50" charset="-52"/>
              </a:rPr>
              <a:t> на </a:t>
            </a:r>
            <a:r>
              <a:rPr lang="ru-RU" sz="800" dirty="0" err="1">
                <a:latin typeface="e-Ukraine Light" pitchFamily="50" charset="-52"/>
              </a:rPr>
              <a:t>сайті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Гаазької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конвенції</a:t>
            </a:r>
            <a:r>
              <a:rPr lang="ru-RU" sz="800" dirty="0">
                <a:latin typeface="e-Ukraine Light" pitchFamily="50" charset="-52"/>
              </a:rPr>
              <a:t> з </a:t>
            </a:r>
            <a:r>
              <a:rPr lang="ru-RU" sz="800" dirty="0" err="1">
                <a:latin typeface="e-Ukraine Light" pitchFamily="50" charset="-52"/>
              </a:rPr>
              <a:t>міжнародного</a:t>
            </a:r>
            <a:r>
              <a:rPr lang="ru-RU" sz="800" dirty="0">
                <a:latin typeface="e-Ukraine Light" pitchFamily="50" charset="-52"/>
              </a:rPr>
              <a:t> приватного права (</a:t>
            </a:r>
            <a:r>
              <a:rPr lang="ru-RU" sz="800" dirty="0" err="1">
                <a:latin typeface="e-Ukraine Light" pitchFamily="50" charset="-52"/>
              </a:rPr>
              <a:t>абревіатура</a:t>
            </a:r>
            <a:r>
              <a:rPr lang="ru-RU" sz="800" dirty="0">
                <a:latin typeface="e-Ukraine Light" pitchFamily="50" charset="-52"/>
              </a:rPr>
              <a:t> англ. </a:t>
            </a:r>
            <a:r>
              <a:rPr lang="ru-RU" sz="800" dirty="0" err="1">
                <a:latin typeface="e-Ukraine Light" pitchFamily="50" charset="-52"/>
              </a:rPr>
              <a:t>мовою</a:t>
            </a:r>
            <a:r>
              <a:rPr lang="ru-RU" sz="800" dirty="0">
                <a:latin typeface="e-Ukraine Light" pitchFamily="50" charset="-52"/>
              </a:rPr>
              <a:t> – HCCH</a:t>
            </a:r>
            <a:r>
              <a:rPr lang="ru-RU" sz="800" dirty="0" smtClean="0">
                <a:latin typeface="e-Ukraine Light" pitchFamily="50" charset="-52"/>
              </a:rPr>
              <a:t>).</a:t>
            </a:r>
            <a:endParaRPr lang="ru-RU" sz="8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800" dirty="0" smtClean="0">
                <a:latin typeface="e-Ukraine Light" pitchFamily="50" charset="-52"/>
              </a:rPr>
              <a:t>	Пунктом </a:t>
            </a:r>
            <a:r>
              <a:rPr lang="ru-RU" sz="800" dirty="0">
                <a:latin typeface="e-Ukraine Light" pitchFamily="50" charset="-52"/>
              </a:rPr>
              <a:t>3 Правил </a:t>
            </a:r>
            <a:r>
              <a:rPr lang="ru-RU" sz="800" dirty="0" err="1">
                <a:latin typeface="e-Ukraine Light" pitchFamily="50" charset="-52"/>
              </a:rPr>
              <a:t>визначено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перелік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документів</a:t>
            </a:r>
            <a:r>
              <a:rPr lang="ru-RU" sz="800" dirty="0">
                <a:latin typeface="e-Ukraine Light" pitchFamily="50" charset="-52"/>
              </a:rPr>
              <a:t>, на </a:t>
            </a:r>
            <a:r>
              <a:rPr lang="ru-RU" sz="800" dirty="0" err="1">
                <a:latin typeface="e-Ukraine Light" pitchFamily="50" charset="-52"/>
              </a:rPr>
              <a:t>яких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апостиль</a:t>
            </a:r>
            <a:r>
              <a:rPr lang="ru-RU" sz="800" dirty="0">
                <a:latin typeface="e-Ukraine Light" pitchFamily="50" charset="-52"/>
              </a:rPr>
              <a:t> не </a:t>
            </a:r>
            <a:r>
              <a:rPr lang="ru-RU" sz="800" dirty="0" err="1">
                <a:latin typeface="e-Ukraine Light" pitchFamily="50" charset="-52"/>
              </a:rPr>
              <a:t>проставляється</a:t>
            </a:r>
            <a:r>
              <a:rPr lang="ru-RU" sz="800" dirty="0" smtClean="0">
                <a:latin typeface="e-Ukraine Light" pitchFamily="50" charset="-52"/>
              </a:rPr>
              <a:t>.</a:t>
            </a:r>
            <a:endParaRPr lang="ru-RU" sz="800" dirty="0">
              <a:latin typeface="e-Ukraine Light" pitchFamily="50" charset="-52"/>
            </a:endParaRPr>
          </a:p>
          <a:p>
            <a:pPr algn="ctr">
              <a:lnSpc>
                <a:spcPct val="150000"/>
              </a:lnSpc>
            </a:pPr>
            <a:r>
              <a:rPr lang="ru-RU" sz="800" b="1" i="1" u="sng" dirty="0">
                <a:latin typeface="e-Ukraine Light" pitchFamily="50" charset="-52"/>
              </a:rPr>
              <a:t>Подача </a:t>
            </a:r>
            <a:r>
              <a:rPr lang="ru-RU" sz="800" b="1" i="1" u="sng" dirty="0" err="1">
                <a:latin typeface="e-Ukraine Light" pitchFamily="50" charset="-52"/>
              </a:rPr>
              <a:t>документів</a:t>
            </a:r>
            <a:endParaRPr lang="ru-RU" sz="800" b="1" i="1" u="sng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800" dirty="0" smtClean="0">
                <a:latin typeface="e-Ukraine Light" pitchFamily="50" charset="-52"/>
              </a:rPr>
              <a:t>	З </a:t>
            </a:r>
            <a:r>
              <a:rPr lang="ru-RU" sz="800" dirty="0">
                <a:latin typeface="e-Ukraine Light" pitchFamily="50" charset="-52"/>
              </a:rPr>
              <a:t>метою </a:t>
            </a:r>
            <a:r>
              <a:rPr lang="ru-RU" sz="800" dirty="0" err="1">
                <a:latin typeface="e-Ukraine Light" pitchFamily="50" charset="-52"/>
              </a:rPr>
              <a:t>отримання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послуги</a:t>
            </a:r>
            <a:r>
              <a:rPr lang="ru-RU" sz="800" dirty="0">
                <a:latin typeface="e-Ukraine Light" pitchFamily="50" charset="-52"/>
              </a:rPr>
              <a:t> з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документи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подаються</a:t>
            </a:r>
            <a:r>
              <a:rPr lang="ru-RU" sz="800" dirty="0">
                <a:latin typeface="e-Ukraine Light" pitchFamily="50" charset="-52"/>
              </a:rPr>
              <a:t> в </a:t>
            </a:r>
            <a:r>
              <a:rPr lang="ru-RU" sz="800" dirty="0" err="1">
                <a:latin typeface="e-Ukraine Light" pitchFamily="50" charset="-52"/>
              </a:rPr>
              <a:t>установленому</a:t>
            </a:r>
            <a:r>
              <a:rPr lang="ru-RU" sz="800" dirty="0">
                <a:latin typeface="e-Ukraine Light" pitchFamily="50" charset="-52"/>
              </a:rPr>
              <a:t> законом порядку до </a:t>
            </a:r>
            <a:r>
              <a:rPr lang="ru-RU" sz="800" dirty="0" err="1">
                <a:latin typeface="e-Ukraine Light" pitchFamily="50" charset="-52"/>
              </a:rPr>
              <a:t>Державної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податкової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служби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України</a:t>
            </a:r>
            <a:r>
              <a:rPr lang="ru-RU" sz="800" dirty="0">
                <a:latin typeface="e-Ukraine Light" pitchFamily="50" charset="-52"/>
              </a:rPr>
              <a:t> за </a:t>
            </a:r>
            <a:r>
              <a:rPr lang="ru-RU" sz="800" dirty="0" err="1">
                <a:latin typeface="e-Ukraine Light" pitchFamily="50" charset="-52"/>
              </a:rPr>
              <a:t>адресою</a:t>
            </a:r>
            <a:r>
              <a:rPr lang="ru-RU" sz="800" dirty="0">
                <a:latin typeface="e-Ukraine Light" pitchFamily="50" charset="-52"/>
              </a:rPr>
              <a:t>: </a:t>
            </a:r>
            <a:r>
              <a:rPr lang="ru-RU" sz="800" dirty="0" err="1">
                <a:latin typeface="e-Ukraine Light" pitchFamily="50" charset="-52"/>
              </a:rPr>
              <a:t>Львівська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площа</a:t>
            </a:r>
            <a:r>
              <a:rPr lang="ru-RU" sz="800" dirty="0">
                <a:latin typeface="e-Ukraine Light" pitchFamily="50" charset="-52"/>
              </a:rPr>
              <a:t>, 8, м. </a:t>
            </a:r>
            <a:r>
              <a:rPr lang="ru-RU" sz="800" dirty="0" err="1">
                <a:latin typeface="e-Ukraine Light" pitchFamily="50" charset="-52"/>
              </a:rPr>
              <a:t>Київ</a:t>
            </a:r>
            <a:r>
              <a:rPr lang="ru-RU" sz="800" dirty="0">
                <a:latin typeface="e-Ukraine Light" pitchFamily="50" charset="-52"/>
              </a:rPr>
              <a:t>, 04053.</a:t>
            </a:r>
          </a:p>
          <a:p>
            <a:pPr algn="just">
              <a:lnSpc>
                <a:spcPct val="150000"/>
              </a:lnSpc>
            </a:pPr>
            <a:endParaRPr lang="ru-RU" sz="7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19674" y="266700"/>
            <a:ext cx="47148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 smtClean="0">
                <a:latin typeface="e-Ukraine Light" pitchFamily="50" charset="-52"/>
              </a:rPr>
              <a:t> </a:t>
            </a:r>
            <a:endParaRPr lang="uk-UA" sz="1200" dirty="0">
              <a:latin typeface="e-Ukraine Light" pitchFamily="50" charset="-52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857375" y="217328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27608" y="99570"/>
            <a:ext cx="4459315" cy="6160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b="1" i="1" u="sng" dirty="0">
                <a:latin typeface="e-Ukraine Light" pitchFamily="50" charset="-52"/>
              </a:rPr>
              <a:t>Плата за </a:t>
            </a:r>
            <a:r>
              <a:rPr lang="ru-RU" sz="800" b="1" i="1" u="sng" dirty="0" err="1">
                <a:latin typeface="e-Ukraine Light" pitchFamily="50" charset="-52"/>
              </a:rPr>
              <a:t>надання</a:t>
            </a:r>
            <a:r>
              <a:rPr lang="ru-RU" sz="800" b="1" i="1" u="sng" dirty="0">
                <a:latin typeface="e-Ukraine Light" pitchFamily="50" charset="-52"/>
              </a:rPr>
              <a:t> </a:t>
            </a:r>
            <a:r>
              <a:rPr lang="ru-RU" sz="800" b="1" i="1" u="sng" dirty="0" err="1">
                <a:latin typeface="e-Ukraine Light" pitchFamily="50" charset="-52"/>
              </a:rPr>
              <a:t>послуги</a:t>
            </a:r>
            <a:r>
              <a:rPr lang="ru-RU" sz="800" b="1" i="1" u="sng" dirty="0">
                <a:latin typeface="e-Ukraine Light" pitchFamily="50" charset="-52"/>
              </a:rPr>
              <a:t> з </a:t>
            </a:r>
            <a:r>
              <a:rPr lang="ru-RU" sz="800" b="1" i="1" u="sng" dirty="0" err="1">
                <a:latin typeface="e-Ukraine Light" pitchFamily="50" charset="-52"/>
              </a:rPr>
              <a:t>проставлення</a:t>
            </a:r>
            <a:r>
              <a:rPr lang="ru-RU" sz="800" b="1" i="1" u="sng" dirty="0">
                <a:latin typeface="e-Ukraine Light" pitchFamily="50" charset="-52"/>
              </a:rPr>
              <a:t> </a:t>
            </a:r>
            <a:r>
              <a:rPr lang="ru-RU" sz="800" b="1" i="1" u="sng" dirty="0" err="1">
                <a:latin typeface="e-Ukraine Light" pitchFamily="50" charset="-52"/>
              </a:rPr>
              <a:t>апостиля</a:t>
            </a:r>
            <a:endParaRPr lang="ru-RU" sz="800" b="1" i="1" u="sng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800" dirty="0" smtClean="0">
                <a:latin typeface="e-Ukraine Light" pitchFamily="50" charset="-52"/>
              </a:rPr>
              <a:t>	</a:t>
            </a:r>
            <a:r>
              <a:rPr lang="ru-RU" sz="800" dirty="0" err="1" smtClean="0">
                <a:latin typeface="e-Ukraine Light" pitchFamily="50" charset="-52"/>
              </a:rPr>
              <a:t>Відповідно</a:t>
            </a:r>
            <a:r>
              <a:rPr lang="ru-RU" sz="800" dirty="0" smtClean="0">
                <a:latin typeface="e-Ukraine Light" pitchFamily="50" charset="-52"/>
              </a:rPr>
              <a:t> </a:t>
            </a:r>
            <a:r>
              <a:rPr lang="ru-RU" sz="800" dirty="0">
                <a:latin typeface="e-Ukraine Light" pitchFamily="50" charset="-52"/>
              </a:rPr>
              <a:t>до наказу </a:t>
            </a:r>
            <a:r>
              <a:rPr lang="ru-RU" sz="800" dirty="0" err="1">
                <a:latin typeface="e-Ukraine Light" pitchFamily="50" charset="-52"/>
              </a:rPr>
              <a:t>Міністерства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фінансів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України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від</a:t>
            </a:r>
            <a:r>
              <a:rPr lang="ru-RU" sz="800" dirty="0">
                <a:latin typeface="e-Ukraine Light" pitchFamily="50" charset="-52"/>
              </a:rPr>
              <a:t> 01.02.2023 № 54 «Про </a:t>
            </a:r>
            <a:r>
              <a:rPr lang="ru-RU" sz="800" dirty="0" err="1">
                <a:latin typeface="e-Ukraine Light" pitchFamily="50" charset="-52"/>
              </a:rPr>
              <a:t>розмір</a:t>
            </a:r>
            <a:r>
              <a:rPr lang="ru-RU" sz="800" dirty="0">
                <a:latin typeface="e-Ukraine Light" pitchFamily="50" charset="-52"/>
              </a:rPr>
              <a:t> та порядок оплати </a:t>
            </a:r>
            <a:r>
              <a:rPr lang="ru-RU" sz="800" dirty="0" err="1">
                <a:latin typeface="e-Ukraine Light" pitchFamily="50" charset="-52"/>
              </a:rPr>
              <a:t>послуг</a:t>
            </a:r>
            <a:r>
              <a:rPr lang="ru-RU" sz="800" dirty="0">
                <a:latin typeface="e-Ukraine Light" pitchFamily="50" charset="-52"/>
              </a:rPr>
              <a:t> з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», </a:t>
            </a:r>
            <a:r>
              <a:rPr lang="ru-RU" sz="800" dirty="0" err="1">
                <a:latin typeface="e-Ukraine Light" pitchFamily="50" charset="-52"/>
              </a:rPr>
              <a:t>зареєстрованого</a:t>
            </a:r>
            <a:r>
              <a:rPr lang="ru-RU" sz="800" dirty="0">
                <a:latin typeface="e-Ukraine Light" pitchFamily="50" charset="-52"/>
              </a:rPr>
              <a:t> в </a:t>
            </a:r>
            <a:r>
              <a:rPr lang="ru-RU" sz="800" dirty="0" err="1">
                <a:latin typeface="e-Ukraine Light" pitchFamily="50" charset="-52"/>
              </a:rPr>
              <a:t>Міністерстві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юстиції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України</a:t>
            </a:r>
            <a:r>
              <a:rPr lang="ru-RU" sz="800" dirty="0">
                <a:latin typeface="e-Ukraine Light" pitchFamily="50" charset="-52"/>
              </a:rPr>
              <a:t> 03.03.2023 за № 395/39451 (</a:t>
            </a:r>
            <a:r>
              <a:rPr lang="ru-RU" sz="800" dirty="0" err="1">
                <a:latin typeface="e-Ukraine Light" pitchFamily="50" charset="-52"/>
              </a:rPr>
              <a:t>далі</a:t>
            </a:r>
            <a:r>
              <a:rPr lang="ru-RU" sz="800" dirty="0">
                <a:latin typeface="e-Ukraine Light" pitchFamily="50" charset="-52"/>
              </a:rPr>
              <a:t> – наказ </a:t>
            </a:r>
            <a:r>
              <a:rPr lang="ru-RU" sz="800" dirty="0" err="1">
                <a:latin typeface="e-Ukraine Light" pitchFamily="50" charset="-52"/>
              </a:rPr>
              <a:t>Мінфіну</a:t>
            </a:r>
            <a:r>
              <a:rPr lang="ru-RU" sz="800" dirty="0">
                <a:latin typeface="e-Ukraine Light" pitchFamily="50" charset="-52"/>
              </a:rPr>
              <a:t> № 54), </a:t>
            </a:r>
            <a:r>
              <a:rPr lang="ru-RU" sz="800" dirty="0" err="1">
                <a:latin typeface="e-Ukraine Light" pitchFamily="50" charset="-52"/>
              </a:rPr>
              <a:t>встановлено</a:t>
            </a:r>
            <a:r>
              <a:rPr lang="ru-RU" sz="800" dirty="0">
                <a:latin typeface="e-Ukraine Light" pitchFamily="50" charset="-52"/>
              </a:rPr>
              <a:t> плату за </a:t>
            </a:r>
            <a:r>
              <a:rPr lang="ru-RU" sz="800" dirty="0" err="1">
                <a:latin typeface="e-Ukraine Light" pitchFamily="50" charset="-52"/>
              </a:rPr>
              <a:t>надання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послуги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із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 на документах, </a:t>
            </a:r>
            <a:r>
              <a:rPr lang="ru-RU" sz="800" dirty="0" err="1">
                <a:latin typeface="e-Ukraine Light" pitchFamily="50" charset="-52"/>
              </a:rPr>
              <a:t>що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видаються</a:t>
            </a:r>
            <a:r>
              <a:rPr lang="ru-RU" sz="800" dirty="0">
                <a:latin typeface="e-Ukraine Light" pitchFamily="50" charset="-52"/>
              </a:rPr>
              <a:t> ДПС та </a:t>
            </a:r>
            <a:r>
              <a:rPr lang="ru-RU" sz="800" dirty="0" err="1">
                <a:latin typeface="e-Ukraine Light" pitchFamily="50" charset="-52"/>
              </a:rPr>
              <a:t>її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територіальними</a:t>
            </a:r>
            <a:r>
              <a:rPr lang="ru-RU" sz="800" dirty="0">
                <a:latin typeface="e-Ukraine Light" pitchFamily="50" charset="-52"/>
              </a:rPr>
              <a:t> органами і </a:t>
            </a:r>
            <a:r>
              <a:rPr lang="ru-RU" sz="800" dirty="0" err="1">
                <a:latin typeface="e-Ukraine Light" pitchFamily="50" charset="-52"/>
              </a:rPr>
              <a:t>призначені</a:t>
            </a:r>
            <a:r>
              <a:rPr lang="ru-RU" sz="800" dirty="0">
                <a:latin typeface="e-Ukraine Light" pitchFamily="50" charset="-52"/>
              </a:rPr>
              <a:t> для </a:t>
            </a:r>
            <a:r>
              <a:rPr lang="ru-RU" sz="800" dirty="0" err="1">
                <a:latin typeface="e-Ukraine Light" pitchFamily="50" charset="-52"/>
              </a:rPr>
              <a:t>використання</a:t>
            </a:r>
            <a:r>
              <a:rPr lang="ru-RU" sz="800" dirty="0">
                <a:latin typeface="e-Ukraine Light" pitchFamily="50" charset="-52"/>
              </a:rPr>
              <a:t> на </a:t>
            </a:r>
            <a:r>
              <a:rPr lang="ru-RU" sz="800" dirty="0" err="1">
                <a:latin typeface="e-Ukraine Light" pitchFamily="50" charset="-52"/>
              </a:rPr>
              <a:t>території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інших</a:t>
            </a:r>
            <a:r>
              <a:rPr lang="ru-RU" sz="800" dirty="0">
                <a:latin typeface="e-Ukraine Light" pitchFamily="50" charset="-52"/>
              </a:rPr>
              <a:t> держав, у </a:t>
            </a:r>
            <a:r>
              <a:rPr lang="ru-RU" sz="800" dirty="0" err="1">
                <a:latin typeface="e-Ukraine Light" pitchFamily="50" charset="-52"/>
              </a:rPr>
              <a:t>розмірі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трьох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неоподатковуваних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мінімумів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доходів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громадян</a:t>
            </a:r>
            <a:r>
              <a:rPr lang="ru-RU" sz="800" dirty="0">
                <a:latin typeface="e-Ukraine Light" pitchFamily="50" charset="-52"/>
              </a:rPr>
              <a:t> (на </a:t>
            </a:r>
            <a:r>
              <a:rPr lang="ru-RU" sz="800" dirty="0" err="1">
                <a:latin typeface="e-Ukraine Light" pitchFamily="50" charset="-52"/>
              </a:rPr>
              <a:t>сьогодні</a:t>
            </a:r>
            <a:r>
              <a:rPr lang="ru-RU" sz="800" dirty="0">
                <a:latin typeface="e-Ukraine Light" pitchFamily="50" charset="-52"/>
              </a:rPr>
              <a:t> – 51 </a:t>
            </a:r>
            <a:r>
              <a:rPr lang="ru-RU" sz="800" dirty="0" err="1">
                <a:latin typeface="e-Ukraine Light" pitchFamily="50" charset="-52"/>
              </a:rPr>
              <a:t>грн</a:t>
            </a:r>
            <a:r>
              <a:rPr lang="ru-RU" sz="800" dirty="0">
                <a:latin typeface="e-Ukraine Light" pitchFamily="50" charset="-52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ru-RU" sz="800" dirty="0" smtClean="0">
                <a:latin typeface="e-Ukraine Light" pitchFamily="50" charset="-52"/>
              </a:rPr>
              <a:t>	</a:t>
            </a:r>
            <a:r>
              <a:rPr lang="ru-RU" sz="800" dirty="0" err="1" smtClean="0">
                <a:latin typeface="e-Ukraine Light" pitchFamily="50" charset="-52"/>
              </a:rPr>
              <a:t>Відповідно</a:t>
            </a:r>
            <a:r>
              <a:rPr lang="ru-RU" sz="800" dirty="0" smtClean="0">
                <a:latin typeface="e-Ukraine Light" pitchFamily="50" charset="-52"/>
              </a:rPr>
              <a:t> </a:t>
            </a:r>
            <a:r>
              <a:rPr lang="ru-RU" sz="800" dirty="0">
                <a:latin typeface="e-Ukraine Light" pitchFamily="50" charset="-52"/>
              </a:rPr>
              <a:t>до пункту 2 наказу </a:t>
            </a:r>
            <a:r>
              <a:rPr lang="ru-RU" sz="800" dirty="0" err="1">
                <a:latin typeface="e-Ukraine Light" pitchFamily="50" charset="-52"/>
              </a:rPr>
              <a:t>Мінфіну</a:t>
            </a:r>
            <a:r>
              <a:rPr lang="ru-RU" sz="800" dirty="0">
                <a:latin typeface="e-Ukraine Light" pitchFamily="50" charset="-52"/>
              </a:rPr>
              <a:t> № 54 та абзацу другого пункту 2 наказу </a:t>
            </a:r>
            <a:r>
              <a:rPr lang="ru-RU" sz="800" dirty="0" err="1">
                <a:latin typeface="e-Ukraine Light" pitchFamily="50" charset="-52"/>
              </a:rPr>
              <a:t>Міністерства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юстиції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України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від</a:t>
            </a:r>
            <a:r>
              <a:rPr lang="ru-RU" sz="800" dirty="0">
                <a:latin typeface="e-Ukraine Light" pitchFamily="50" charset="-52"/>
              </a:rPr>
              <a:t> 18.12.2003 № 161/5 «Про </a:t>
            </a:r>
            <a:r>
              <a:rPr lang="ru-RU" sz="800" dirty="0" err="1">
                <a:latin typeface="e-Ukraine Light" pitchFamily="50" charset="-52"/>
              </a:rPr>
              <a:t>розмір</a:t>
            </a:r>
            <a:r>
              <a:rPr lang="ru-RU" sz="800" dirty="0">
                <a:latin typeface="e-Ukraine Light" pitchFamily="50" charset="-52"/>
              </a:rPr>
              <a:t> та порядок оплати </a:t>
            </a:r>
            <a:r>
              <a:rPr lang="ru-RU" sz="800" dirty="0" err="1">
                <a:latin typeface="e-Ukraine Light" pitchFamily="50" charset="-52"/>
              </a:rPr>
              <a:t>послуг</a:t>
            </a:r>
            <a:r>
              <a:rPr lang="ru-RU" sz="800" dirty="0">
                <a:latin typeface="e-Ukraine Light" pitchFamily="50" charset="-52"/>
              </a:rPr>
              <a:t> з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», </a:t>
            </a:r>
            <a:r>
              <a:rPr lang="ru-RU" sz="800" dirty="0" err="1">
                <a:latin typeface="e-Ukraine Light" pitchFamily="50" charset="-52"/>
              </a:rPr>
              <a:t>зареєстрованого</a:t>
            </a:r>
            <a:r>
              <a:rPr lang="ru-RU" sz="800" dirty="0">
                <a:latin typeface="e-Ukraine Light" pitchFamily="50" charset="-52"/>
              </a:rPr>
              <a:t> в </a:t>
            </a:r>
            <a:r>
              <a:rPr lang="ru-RU" sz="800" dirty="0" err="1">
                <a:latin typeface="e-Ukraine Light" pitchFamily="50" charset="-52"/>
              </a:rPr>
              <a:t>Міністерстві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юстиції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України</a:t>
            </a:r>
            <a:r>
              <a:rPr lang="ru-RU" sz="800" dirty="0">
                <a:latin typeface="e-Ukraine Light" pitchFamily="50" charset="-52"/>
              </a:rPr>
              <a:t> 19.12.2003 за № 1197/8518, </a:t>
            </a:r>
            <a:r>
              <a:rPr lang="ru-RU" sz="800" dirty="0" err="1">
                <a:latin typeface="e-Ukraine Light" pitchFamily="50" charset="-52"/>
              </a:rPr>
              <a:t>зі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змінами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від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унесення</a:t>
            </a:r>
            <a:r>
              <a:rPr lang="ru-RU" sz="800" dirty="0">
                <a:latin typeface="e-Ukraine Light" pitchFamily="50" charset="-52"/>
              </a:rPr>
              <a:t> плати </a:t>
            </a:r>
            <a:r>
              <a:rPr lang="ru-RU" sz="800" dirty="0" err="1">
                <a:latin typeface="e-Ukraine Light" pitchFamily="50" charset="-52"/>
              </a:rPr>
              <a:t>звільняються</a:t>
            </a:r>
            <a:r>
              <a:rPr lang="ru-RU" sz="800" dirty="0">
                <a:latin typeface="e-Ukraine Light" pitchFamily="50" charset="-52"/>
              </a:rPr>
              <a:t> особи з </a:t>
            </a:r>
            <a:r>
              <a:rPr lang="ru-RU" sz="800" dirty="0" err="1">
                <a:latin typeface="e-Ukraine Light" pitchFamily="50" charset="-52"/>
              </a:rPr>
              <a:t>інвалідністю</a:t>
            </a:r>
            <a:r>
              <a:rPr lang="ru-RU" sz="800" dirty="0">
                <a:latin typeface="e-Ukraine Light" pitchFamily="50" charset="-52"/>
              </a:rPr>
              <a:t> 1-ої і 2-ої </a:t>
            </a:r>
            <a:r>
              <a:rPr lang="ru-RU" sz="800" dirty="0" err="1">
                <a:latin typeface="e-Ukraine Light" pitchFamily="50" charset="-52"/>
              </a:rPr>
              <a:t>груп</a:t>
            </a:r>
            <a:r>
              <a:rPr lang="ru-RU" sz="800" dirty="0">
                <a:latin typeface="e-Ukraine Light" pitchFamily="50" charset="-52"/>
              </a:rPr>
              <a:t>, особи з </a:t>
            </a:r>
            <a:r>
              <a:rPr lang="ru-RU" sz="800" dirty="0" err="1">
                <a:latin typeface="e-Ukraine Light" pitchFamily="50" charset="-52"/>
              </a:rPr>
              <a:t>інвалідністю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внаслідок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Другої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світової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війни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громадяни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які</a:t>
            </a:r>
            <a:r>
              <a:rPr lang="ru-RU" sz="800" dirty="0">
                <a:latin typeface="e-Ukraine Light" pitchFamily="50" charset="-52"/>
              </a:rPr>
              <a:t> належать до </a:t>
            </a:r>
            <a:r>
              <a:rPr lang="ru-RU" sz="800" dirty="0" err="1">
                <a:latin typeface="e-Ukraine Light" pitchFamily="50" charset="-52"/>
              </a:rPr>
              <a:t>першої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категорії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потерпілих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унаслідок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Чорнобильської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катастрофи</a:t>
            </a:r>
            <a:r>
              <a:rPr lang="ru-RU" sz="800" dirty="0">
                <a:latin typeface="e-Ukraine Light" pitchFamily="50" charset="-52"/>
              </a:rPr>
              <a:t>, та </a:t>
            </a:r>
            <a:r>
              <a:rPr lang="ru-RU" sz="800" dirty="0" err="1">
                <a:latin typeface="e-Ukraine Light" pitchFamily="50" charset="-52"/>
              </a:rPr>
              <a:t>діти</a:t>
            </a:r>
            <a:r>
              <a:rPr lang="ru-RU" sz="800" dirty="0">
                <a:latin typeface="e-Ukraine Light" pitchFamily="50" charset="-52"/>
              </a:rPr>
              <a:t>-сироти у </a:t>
            </a:r>
            <a:r>
              <a:rPr lang="ru-RU" sz="800" dirty="0" err="1">
                <a:latin typeface="e-Ukraine Light" pitchFamily="50" charset="-52"/>
              </a:rPr>
              <a:t>разі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проставляння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 на документах, </a:t>
            </a:r>
            <a:r>
              <a:rPr lang="ru-RU" sz="800" dirty="0" err="1">
                <a:latin typeface="e-Ukraine Light" pitchFamily="50" charset="-52"/>
              </a:rPr>
              <a:t>що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стосуються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безпосередньо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цих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громадян</a:t>
            </a:r>
            <a:r>
              <a:rPr lang="ru-RU" sz="800" dirty="0">
                <a:latin typeface="e-Ukraine Light" pitchFamily="50" charset="-52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800" b="1" i="1" u="sng" dirty="0" err="1" smtClean="0">
                <a:latin typeface="e-Ukraine Light" pitchFamily="50" charset="-52"/>
              </a:rPr>
              <a:t>Реквізити</a:t>
            </a:r>
            <a:r>
              <a:rPr lang="ru-RU" sz="800" b="1" i="1" u="sng" dirty="0" smtClean="0">
                <a:latin typeface="e-Ukraine Light" pitchFamily="50" charset="-52"/>
              </a:rPr>
              <a:t> </a:t>
            </a:r>
            <a:r>
              <a:rPr lang="ru-RU" sz="800" b="1" i="1" u="sng" dirty="0">
                <a:latin typeface="e-Ukraine Light" pitchFamily="50" charset="-52"/>
              </a:rPr>
              <a:t>для оплати</a:t>
            </a:r>
          </a:p>
          <a:p>
            <a:pPr algn="just">
              <a:lnSpc>
                <a:spcPct val="150000"/>
              </a:lnSpc>
            </a:pPr>
            <a:r>
              <a:rPr lang="ru-RU" sz="800" dirty="0" err="1" smtClean="0">
                <a:latin typeface="e-Ukraine Light" pitchFamily="50" charset="-52"/>
              </a:rPr>
              <a:t>Рахунок</a:t>
            </a:r>
            <a:r>
              <a:rPr lang="ru-RU" sz="800" dirty="0" smtClean="0">
                <a:latin typeface="e-Ukraine Light" pitchFamily="50" charset="-52"/>
              </a:rPr>
              <a:t> </a:t>
            </a:r>
            <a:r>
              <a:rPr lang="ru-RU" sz="800" dirty="0">
                <a:latin typeface="e-Ukraine Light" pitchFamily="50" charset="-52"/>
              </a:rPr>
              <a:t>для </a:t>
            </a:r>
            <a:r>
              <a:rPr lang="ru-RU" sz="800" dirty="0" err="1">
                <a:latin typeface="e-Ukraine Light" pitchFamily="50" charset="-52"/>
              </a:rPr>
              <a:t>зарахування</a:t>
            </a:r>
            <a:r>
              <a:rPr lang="ru-RU" sz="800" dirty="0">
                <a:latin typeface="e-Ukraine Light" pitchFamily="50" charset="-52"/>
              </a:rPr>
              <a:t> плати за </a:t>
            </a:r>
            <a:r>
              <a:rPr lang="ru-RU" sz="800" dirty="0" err="1">
                <a:latin typeface="e-Ukraine Light" pitchFamily="50" charset="-52"/>
              </a:rPr>
              <a:t>надання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послуг</a:t>
            </a:r>
            <a:r>
              <a:rPr lang="ru-RU" sz="800" dirty="0">
                <a:latin typeface="e-Ukraine Light" pitchFamily="50" charset="-52"/>
              </a:rPr>
              <a:t> з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 ДПС:</a:t>
            </a:r>
          </a:p>
          <a:p>
            <a:pPr algn="just">
              <a:lnSpc>
                <a:spcPct val="150000"/>
              </a:lnSpc>
            </a:pPr>
            <a:r>
              <a:rPr lang="ru-RU" sz="800" dirty="0" err="1" smtClean="0">
                <a:latin typeface="e-Ukraine Light" pitchFamily="50" charset="-52"/>
              </a:rPr>
              <a:t>Отримувач</a:t>
            </a:r>
            <a:r>
              <a:rPr lang="ru-RU" sz="800" dirty="0">
                <a:latin typeface="e-Ukraine Light" pitchFamily="50" charset="-52"/>
              </a:rPr>
              <a:t>: ГУК у м. </a:t>
            </a:r>
            <a:r>
              <a:rPr lang="ru-RU" sz="800" dirty="0" err="1">
                <a:latin typeface="e-Ukraine Light" pitchFamily="50" charset="-52"/>
              </a:rPr>
              <a:t>Києві</a:t>
            </a:r>
            <a:r>
              <a:rPr lang="ru-RU" sz="800" dirty="0">
                <a:latin typeface="e-Ukraine Light" pitchFamily="50" charset="-52"/>
              </a:rPr>
              <a:t>/</a:t>
            </a:r>
            <a:r>
              <a:rPr lang="ru-RU" sz="800" dirty="0" err="1">
                <a:latin typeface="e-Ukraine Light" pitchFamily="50" charset="-52"/>
              </a:rPr>
              <a:t>Шевченк.р</a:t>
            </a:r>
            <a:r>
              <a:rPr lang="ru-RU" sz="800" dirty="0">
                <a:latin typeface="e-Ukraine Light" pitchFamily="50" charset="-52"/>
              </a:rPr>
              <a:t>-н/22012500</a:t>
            </a:r>
          </a:p>
          <a:p>
            <a:pPr algn="just">
              <a:lnSpc>
                <a:spcPct val="150000"/>
              </a:lnSpc>
            </a:pPr>
            <a:r>
              <a:rPr lang="ru-RU" sz="800" dirty="0" smtClean="0">
                <a:latin typeface="e-Ukraine Light" pitchFamily="50" charset="-52"/>
              </a:rPr>
              <a:t>Код </a:t>
            </a:r>
            <a:r>
              <a:rPr lang="ru-RU" sz="800" dirty="0">
                <a:latin typeface="e-Ukraine Light" pitchFamily="50" charset="-52"/>
              </a:rPr>
              <a:t>за ЄДРПОУ: 37993783</a:t>
            </a:r>
          </a:p>
          <a:p>
            <a:pPr algn="just">
              <a:lnSpc>
                <a:spcPct val="150000"/>
              </a:lnSpc>
            </a:pPr>
            <a:r>
              <a:rPr lang="ru-RU" sz="800" dirty="0" err="1" smtClean="0">
                <a:latin typeface="e-Ukraine Light" pitchFamily="50" charset="-52"/>
              </a:rPr>
              <a:t>Рахунок</a:t>
            </a:r>
            <a:r>
              <a:rPr lang="ru-RU" sz="800" dirty="0" smtClean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отримувача</a:t>
            </a:r>
            <a:r>
              <a:rPr lang="ru-RU" sz="800" dirty="0">
                <a:latin typeface="e-Ukraine Light" pitchFamily="50" charset="-52"/>
              </a:rPr>
              <a:t>: UA918999980334109879031026011</a:t>
            </a:r>
          </a:p>
          <a:p>
            <a:pPr algn="just">
              <a:lnSpc>
                <a:spcPct val="150000"/>
              </a:lnSpc>
            </a:pPr>
            <a:r>
              <a:rPr lang="ru-RU" sz="800" dirty="0" smtClean="0">
                <a:latin typeface="e-Ukraine Light" pitchFamily="50" charset="-52"/>
              </a:rPr>
              <a:t>Банк </a:t>
            </a:r>
            <a:r>
              <a:rPr lang="ru-RU" sz="800" dirty="0" err="1">
                <a:latin typeface="e-Ukraine Light" pitchFamily="50" charset="-52"/>
              </a:rPr>
              <a:t>отримувача</a:t>
            </a:r>
            <a:r>
              <a:rPr lang="ru-RU" sz="800" dirty="0">
                <a:latin typeface="e-Ukraine Light" pitchFamily="50" charset="-52"/>
              </a:rPr>
              <a:t>: Казначейство </a:t>
            </a:r>
            <a:r>
              <a:rPr lang="ru-RU" sz="800" dirty="0" err="1">
                <a:latin typeface="e-Ukraine Light" pitchFamily="50" charset="-52"/>
              </a:rPr>
              <a:t>України</a:t>
            </a:r>
            <a:r>
              <a:rPr lang="ru-RU" sz="800" dirty="0">
                <a:latin typeface="e-Ukraine Light" pitchFamily="50" charset="-52"/>
              </a:rPr>
              <a:t> (</a:t>
            </a:r>
            <a:r>
              <a:rPr lang="ru-RU" sz="800" dirty="0" err="1">
                <a:latin typeface="e-Ukraine Light" pitchFamily="50" charset="-52"/>
              </a:rPr>
              <a:t>ел.адм.подат</a:t>
            </a:r>
            <a:r>
              <a:rPr lang="ru-RU" sz="800" dirty="0">
                <a:latin typeface="e-Ukraine Light" pitchFamily="50" charset="-52"/>
              </a:rPr>
              <a:t>.)</a:t>
            </a:r>
          </a:p>
          <a:p>
            <a:pPr algn="just">
              <a:lnSpc>
                <a:spcPct val="150000"/>
              </a:lnSpc>
            </a:pPr>
            <a:r>
              <a:rPr lang="ru-RU" sz="800" dirty="0" err="1" smtClean="0">
                <a:latin typeface="e-Ukraine Light" pitchFamily="50" charset="-52"/>
              </a:rPr>
              <a:t>Призначення</a:t>
            </a:r>
            <a:r>
              <a:rPr lang="ru-RU" sz="800" dirty="0" smtClean="0">
                <a:latin typeface="e-Ukraine Light" pitchFamily="50" charset="-52"/>
              </a:rPr>
              <a:t> </a:t>
            </a:r>
            <a:r>
              <a:rPr lang="ru-RU" sz="800" dirty="0">
                <a:latin typeface="e-Ukraine Light" pitchFamily="50" charset="-52"/>
              </a:rPr>
              <a:t>платежу: за </a:t>
            </a:r>
            <a:r>
              <a:rPr lang="ru-RU" sz="800" dirty="0" err="1">
                <a:latin typeface="e-Ukraine Light" pitchFamily="50" charset="-52"/>
              </a:rPr>
              <a:t>надання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послуги</a:t>
            </a:r>
            <a:r>
              <a:rPr lang="ru-RU" sz="800" dirty="0">
                <a:latin typeface="e-Ukraine Light" pitchFamily="50" charset="-52"/>
              </a:rPr>
              <a:t> з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ru-RU" sz="800" b="1" i="1" u="sng" dirty="0" err="1" smtClean="0">
                <a:latin typeface="e-Ukraine Light" pitchFamily="50" charset="-52"/>
              </a:rPr>
              <a:t>Термін</a:t>
            </a:r>
            <a:r>
              <a:rPr lang="ru-RU" sz="800" b="1" i="1" u="sng" dirty="0" smtClean="0">
                <a:latin typeface="e-Ukraine Light" pitchFamily="50" charset="-52"/>
              </a:rPr>
              <a:t> </a:t>
            </a:r>
            <a:r>
              <a:rPr lang="ru-RU" sz="800" b="1" i="1" u="sng" dirty="0" err="1">
                <a:latin typeface="e-Ukraine Light" pitchFamily="50" charset="-52"/>
              </a:rPr>
              <a:t>розгляду</a:t>
            </a:r>
            <a:endParaRPr lang="ru-RU" sz="800" b="1" i="1" u="sng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800" dirty="0" smtClean="0">
                <a:latin typeface="e-Ukraine Light" pitchFamily="50" charset="-52"/>
              </a:rPr>
              <a:t>	Пунктом </a:t>
            </a:r>
            <a:r>
              <a:rPr lang="ru-RU" sz="800" dirty="0">
                <a:latin typeface="e-Ukraine Light" pitchFamily="50" charset="-52"/>
              </a:rPr>
              <a:t>11 Правил </a:t>
            </a:r>
            <a:r>
              <a:rPr lang="ru-RU" sz="800" dirty="0" err="1">
                <a:latin typeface="e-Ukraine Light" pitchFamily="50" charset="-52"/>
              </a:rPr>
              <a:t>визначено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що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термін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розгляду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документів</a:t>
            </a:r>
            <a:r>
              <a:rPr lang="ru-RU" sz="800" dirty="0">
                <a:latin typeface="e-Ukraine Light" pitchFamily="50" charset="-52"/>
              </a:rPr>
              <a:t> для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встановлюється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компетентним</a:t>
            </a:r>
            <a:r>
              <a:rPr lang="ru-RU" sz="800" dirty="0">
                <a:latin typeface="e-Ukraine Light" pitchFamily="50" charset="-52"/>
              </a:rPr>
              <a:t> органом.</a:t>
            </a:r>
          </a:p>
          <a:p>
            <a:pPr algn="just">
              <a:lnSpc>
                <a:spcPct val="150000"/>
              </a:lnSpc>
            </a:pPr>
            <a:r>
              <a:rPr lang="ru-RU" sz="800" dirty="0" smtClean="0">
                <a:latin typeface="e-Ukraine Light" pitchFamily="50" charset="-52"/>
              </a:rPr>
              <a:t>	</a:t>
            </a:r>
            <a:r>
              <a:rPr lang="ru-RU" sz="800" dirty="0" err="1" smtClean="0">
                <a:latin typeface="e-Ukraine Light" pitchFamily="50" charset="-52"/>
              </a:rPr>
              <a:t>Проставлення</a:t>
            </a:r>
            <a:r>
              <a:rPr lang="ru-RU" sz="800" dirty="0" smtClean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відмова</a:t>
            </a:r>
            <a:r>
              <a:rPr lang="ru-RU" sz="800" dirty="0">
                <a:latin typeface="e-Ukraine Light" pitchFamily="50" charset="-52"/>
              </a:rPr>
              <a:t> в </a:t>
            </a:r>
            <a:r>
              <a:rPr lang="ru-RU" sz="800" dirty="0" err="1">
                <a:latin typeface="e-Ukraine Light" pitchFamily="50" charset="-52"/>
              </a:rPr>
              <a:t>його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проставленні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здійснюються</a:t>
            </a:r>
            <a:r>
              <a:rPr lang="ru-RU" sz="800" dirty="0">
                <a:latin typeface="e-Ukraine Light" pitchFamily="50" charset="-52"/>
              </a:rPr>
              <a:t> ДПС у строк до 20 </a:t>
            </a:r>
            <a:r>
              <a:rPr lang="ru-RU" sz="800" dirty="0" err="1">
                <a:latin typeface="e-Ukraine Light" pitchFamily="50" charset="-52"/>
              </a:rPr>
              <a:t>робочих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днів</a:t>
            </a:r>
            <a:r>
              <a:rPr lang="ru-RU" sz="800" dirty="0">
                <a:latin typeface="e-Ukraine Light" pitchFamily="50" charset="-52"/>
              </a:rPr>
              <a:t> з дня </a:t>
            </a:r>
            <a:r>
              <a:rPr lang="ru-RU" sz="800" dirty="0" err="1">
                <a:latin typeface="e-Ukraine Light" pitchFamily="50" charset="-52"/>
              </a:rPr>
              <a:t>отримання</a:t>
            </a:r>
            <a:r>
              <a:rPr lang="ru-RU" sz="800" dirty="0">
                <a:latin typeface="e-Ukraine Light" pitchFamily="50" charset="-52"/>
              </a:rPr>
              <a:t> ДПС заяви та </a:t>
            </a:r>
            <a:r>
              <a:rPr lang="ru-RU" sz="800" dirty="0" err="1">
                <a:latin typeface="e-Ukraine Light" pitchFamily="50" charset="-52"/>
              </a:rPr>
              <a:t>документів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необхідних</a:t>
            </a:r>
            <a:r>
              <a:rPr lang="ru-RU" sz="800" dirty="0">
                <a:latin typeface="e-Ukraine Light" pitchFamily="50" charset="-52"/>
              </a:rPr>
              <a:t> для </a:t>
            </a:r>
            <a:r>
              <a:rPr lang="ru-RU" sz="800" dirty="0" err="1">
                <a:latin typeface="e-Ukraine Light" pitchFamily="50" charset="-52"/>
              </a:rPr>
              <a:t>отримання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послуги</a:t>
            </a:r>
            <a:r>
              <a:rPr lang="ru-RU" sz="800" dirty="0">
                <a:latin typeface="e-Ukraine Light" pitchFamily="50" charset="-52"/>
              </a:rPr>
              <a:t> з </a:t>
            </a:r>
            <a:r>
              <a:rPr lang="ru-RU" sz="800" dirty="0" err="1">
                <a:latin typeface="e-Ukraine Light" pitchFamily="50" charset="-52"/>
              </a:rPr>
              <a:t>проставлення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апостиля</a:t>
            </a:r>
            <a:r>
              <a:rPr lang="ru-RU" sz="800" dirty="0">
                <a:latin typeface="e-Ukraine Light" pitchFamily="50" charset="-52"/>
              </a:rPr>
              <a:t>. </a:t>
            </a:r>
            <a:endParaRPr lang="en-US" sz="8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1328</TotalTime>
  <Words>128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175</cp:revision>
  <dcterms:created xsi:type="dcterms:W3CDTF">2021-05-27T05:23:05Z</dcterms:created>
  <dcterms:modified xsi:type="dcterms:W3CDTF">2023-04-28T11:00:28Z</dcterms:modified>
</cp:coreProperties>
</file>