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470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6" y="142339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1162" y="1130550"/>
            <a:ext cx="3829050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e-Ukraine Light" pitchFamily="50" charset="-52"/>
                <a:cs typeface="Arial" pitchFamily="34" charset="0"/>
              </a:rPr>
              <a:t>Коли </a:t>
            </a:r>
            <a:r>
              <a:rPr lang="ru-RU" sz="1400" b="1" dirty="0" err="1">
                <a:latin typeface="e-Ukraine Light" pitchFamily="50" charset="-52"/>
                <a:cs typeface="Arial" pitchFamily="34" charset="0"/>
              </a:rPr>
              <a:t>подається</a:t>
            </a:r>
            <a:r>
              <a:rPr lang="ru-RU" sz="1400" b="1" dirty="0">
                <a:latin typeface="e-Ukraine Light" pitchFamily="50" charset="-52"/>
                <a:cs typeface="Arial" pitchFamily="34" charset="0"/>
              </a:rPr>
              <a:t> та як </a:t>
            </a:r>
            <a:r>
              <a:rPr lang="ru-RU" sz="1400" b="1" dirty="0" err="1">
                <a:latin typeface="e-Ukraine Light" pitchFamily="50" charset="-52"/>
                <a:cs typeface="Arial" pitchFamily="34" charset="0"/>
              </a:rPr>
              <a:t>заповнюється</a:t>
            </a:r>
            <a:r>
              <a:rPr lang="ru-RU" sz="14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400" b="1" dirty="0" err="1">
                <a:latin typeface="e-Ukraine Light" pitchFamily="50" charset="-52"/>
                <a:cs typeface="Arial" pitchFamily="34" charset="0"/>
              </a:rPr>
              <a:t>Додаток</a:t>
            </a:r>
            <a:r>
              <a:rPr lang="ru-RU" sz="1400" b="1" dirty="0">
                <a:latin typeface="e-Ukraine Light" pitchFamily="50" charset="-52"/>
                <a:cs typeface="Arial" pitchFamily="34" charset="0"/>
              </a:rPr>
              <a:t> ЄСВ 1 у </a:t>
            </a:r>
            <a:r>
              <a:rPr lang="ru-RU" sz="1400" b="1" dirty="0" err="1">
                <a:latin typeface="e-Ukraine Light" pitchFamily="50" charset="-52"/>
                <a:cs typeface="Arial" pitchFamily="34" charset="0"/>
              </a:rPr>
              <a:t>складі</a:t>
            </a:r>
            <a:r>
              <a:rPr lang="ru-RU" sz="14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400" b="1" dirty="0" err="1">
                <a:latin typeface="e-Ukraine Light" pitchFamily="50" charset="-52"/>
                <a:cs typeface="Arial" pitchFamily="34" charset="0"/>
              </a:rPr>
              <a:t>податкової</a:t>
            </a:r>
            <a:r>
              <a:rPr lang="ru-RU" sz="14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400" b="1" dirty="0" err="1">
                <a:latin typeface="e-Ukraine Light" pitchFamily="50" charset="-52"/>
                <a:cs typeface="Arial" pitchFamily="34" charset="0"/>
              </a:rPr>
              <a:t>декларації</a:t>
            </a:r>
            <a:r>
              <a:rPr lang="ru-RU" sz="1400" b="1" dirty="0">
                <a:latin typeface="e-Ukraine Light" pitchFamily="50" charset="-52"/>
                <a:cs typeface="Arial" pitchFamily="34" charset="0"/>
              </a:rPr>
              <a:t> про </a:t>
            </a:r>
            <a:r>
              <a:rPr lang="ru-RU" sz="1400" b="1" dirty="0" err="1">
                <a:latin typeface="e-Ukraine Light" pitchFamily="50" charset="-52"/>
                <a:cs typeface="Arial" pitchFamily="34" charset="0"/>
              </a:rPr>
              <a:t>майновий</a:t>
            </a:r>
            <a:r>
              <a:rPr lang="ru-RU" sz="1400" b="1" dirty="0">
                <a:latin typeface="e-Ukraine Light" pitchFamily="50" charset="-52"/>
                <a:cs typeface="Arial" pitchFamily="34" charset="0"/>
              </a:rPr>
              <a:t> стан і доходи з типом «</a:t>
            </a:r>
            <a:r>
              <a:rPr lang="ru-RU" sz="1400" b="1" dirty="0" err="1">
                <a:latin typeface="e-Ukraine Light" pitchFamily="50" charset="-52"/>
                <a:cs typeface="Arial" pitchFamily="34" charset="0"/>
              </a:rPr>
              <a:t>Звітна</a:t>
            </a:r>
            <a:r>
              <a:rPr lang="ru-RU" sz="1400" b="1" dirty="0">
                <a:latin typeface="e-Ukraine Light" pitchFamily="50" charset="-52"/>
                <a:cs typeface="Arial" pitchFamily="34" charset="0"/>
              </a:rPr>
              <a:t>» як «</a:t>
            </a:r>
            <a:r>
              <a:rPr lang="ru-RU" sz="1400" b="1" dirty="0" err="1">
                <a:latin typeface="e-Ukraine Light" pitchFamily="50" charset="-52"/>
                <a:cs typeface="Arial" pitchFamily="34" charset="0"/>
              </a:rPr>
              <a:t>Довідкова</a:t>
            </a:r>
            <a:r>
              <a:rPr lang="ru-RU" sz="1400" b="1" dirty="0">
                <a:latin typeface="e-Ukraine Light" pitchFamily="50" charset="-52"/>
                <a:cs typeface="Arial" pitchFamily="34" charset="0"/>
              </a:rPr>
              <a:t>» у </a:t>
            </a:r>
            <a:r>
              <a:rPr lang="ru-RU" sz="1400" b="1" dirty="0" err="1">
                <a:latin typeface="e-Ukraine Light" pitchFamily="50" charset="-52"/>
                <a:cs typeface="Arial" pitchFamily="34" charset="0"/>
              </a:rPr>
              <a:t>разі</a:t>
            </a:r>
            <a:r>
              <a:rPr lang="ru-RU" sz="14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400" b="1" dirty="0" err="1">
                <a:latin typeface="e-Ukraine Light" pitchFamily="50" charset="-52"/>
                <a:cs typeface="Arial" pitchFamily="34" charset="0"/>
              </a:rPr>
              <a:t>призначення</a:t>
            </a:r>
            <a:r>
              <a:rPr lang="ru-RU" sz="14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400" b="1" dirty="0" err="1">
                <a:latin typeface="e-Ukraine Light" pitchFamily="50" charset="-52"/>
                <a:cs typeface="Arial" pitchFamily="34" charset="0"/>
              </a:rPr>
              <a:t>пенсії</a:t>
            </a:r>
            <a:r>
              <a:rPr lang="ru-RU" sz="1400" b="1" dirty="0">
                <a:latin typeface="e-Ukraine Light" pitchFamily="50" charset="-52"/>
                <a:cs typeface="Arial" pitchFamily="34" charset="0"/>
              </a:rPr>
              <a:t>/</a:t>
            </a:r>
            <a:r>
              <a:rPr lang="ru-RU" sz="1400" b="1" dirty="0" err="1">
                <a:latin typeface="e-Ukraine Light" pitchFamily="50" charset="-52"/>
                <a:cs typeface="Arial" pitchFamily="34" charset="0"/>
              </a:rPr>
              <a:t>призначення</a:t>
            </a:r>
            <a:r>
              <a:rPr lang="ru-RU" sz="14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400" b="1" dirty="0" err="1">
                <a:latin typeface="e-Ukraine Light" pitchFamily="50" charset="-52"/>
                <a:cs typeface="Arial" pitchFamily="34" charset="0"/>
              </a:rPr>
              <a:t>матеріального</a:t>
            </a:r>
            <a:r>
              <a:rPr lang="ru-RU" sz="14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400" b="1" dirty="0" err="1">
                <a:latin typeface="e-Ukraine Light" pitchFamily="50" charset="-52"/>
                <a:cs typeface="Arial" pitchFamily="34" charset="0"/>
              </a:rPr>
              <a:t>забезпечення</a:t>
            </a:r>
            <a:r>
              <a:rPr lang="ru-RU" sz="1400" b="1" dirty="0">
                <a:latin typeface="e-Ukraine Light" pitchFamily="50" charset="-52"/>
                <a:cs typeface="Arial" pitchFamily="34" charset="0"/>
              </a:rPr>
              <a:t>, </a:t>
            </a:r>
            <a:r>
              <a:rPr lang="ru-RU" sz="1400" b="1" dirty="0" err="1">
                <a:latin typeface="e-Ukraine Light" pitchFamily="50" charset="-52"/>
                <a:cs typeface="Arial" pitchFamily="34" charset="0"/>
              </a:rPr>
              <a:t>страхових</a:t>
            </a:r>
            <a:r>
              <a:rPr lang="ru-RU" sz="14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400" b="1" dirty="0" err="1">
                <a:latin typeface="e-Ukraine Light" pitchFamily="50" charset="-52"/>
                <a:cs typeface="Arial" pitchFamily="34" charset="0"/>
              </a:rPr>
              <a:t>виплат</a:t>
            </a:r>
            <a:r>
              <a:rPr lang="ru-RU" sz="1400" b="1" dirty="0">
                <a:latin typeface="e-Ukraine Light" pitchFamily="50" charset="-52"/>
                <a:cs typeface="Arial" pitchFamily="34" charset="0"/>
              </a:rPr>
              <a:t>?</a:t>
            </a: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Травень </a:t>
            </a: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50" y="123825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03366" y="133350"/>
            <a:ext cx="4890591" cy="67246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5193176" y="353890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6486525" y="5048250"/>
            <a:ext cx="1685925" cy="1562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193176" y="5019675"/>
            <a:ext cx="1657350" cy="165735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476999" y="3552825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29225" y="342899"/>
            <a:ext cx="45338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інфографіки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та коментарі керівництва, фахівців служби! Буде корисно та цікаво!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Спілкуйтеся з Податковою службою дистанційно за допомогою сервісу  «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InfoTAX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</p:txBody>
      </p:sp>
      <p:pic>
        <p:nvPicPr>
          <p:cNvPr id="16" name="Рисунок 10" descr="https://chart.googleapis.com/chart?cht=qr&amp;chl=https%3A%2F%2Ft.me%2FinfoTAXbot&amp;chld=L|0&amp;chs=150">
            <a:extLst>
              <a:ext uri="{FF2B5EF4-FFF2-40B4-BE49-F238E27FC236}">
                <a16:creationId xmlns:a16="http://schemas.microsoft.com/office/drawing/2014/main" xmlns="" id="{C10BBAFE-2D79-49E5-868B-A0FDCC9F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411" y="1742694"/>
            <a:ext cx="130492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3135" y="165734"/>
            <a:ext cx="459105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>
                <a:latin typeface="e-Ukraine Light" pitchFamily="50" charset="-52"/>
              </a:rPr>
              <a:t>	</a:t>
            </a:r>
            <a:r>
              <a:rPr lang="ru-RU" sz="1200" dirty="0">
                <a:latin typeface="e-Ukraine Light" pitchFamily="50" charset="-52"/>
              </a:rPr>
              <a:t> Головне </a:t>
            </a:r>
            <a:r>
              <a:rPr lang="ru-RU" sz="1200" dirty="0" err="1">
                <a:latin typeface="e-Ukraine Light" pitchFamily="50" charset="-52"/>
              </a:rPr>
              <a:t>управління</a:t>
            </a:r>
            <a:r>
              <a:rPr lang="ru-RU" sz="1200" dirty="0">
                <a:latin typeface="e-Ukraine Light" pitchFamily="50" charset="-52"/>
              </a:rPr>
              <a:t> ДПС у м. </a:t>
            </a:r>
            <a:r>
              <a:rPr lang="ru-RU" sz="1200" dirty="0" err="1">
                <a:latin typeface="e-Ukraine Light" pitchFamily="50" charset="-52"/>
              </a:rPr>
              <a:t>Києві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інформує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фізичні</a:t>
            </a:r>
            <a:r>
              <a:rPr lang="ru-RU" sz="1200" dirty="0">
                <a:latin typeface="e-Ukraine Light" pitchFamily="50" charset="-52"/>
              </a:rPr>
              <a:t> особи – </a:t>
            </a:r>
            <a:r>
              <a:rPr lang="ru-RU" sz="1200" dirty="0" err="1">
                <a:latin typeface="e-Ukraine Light" pitchFamily="50" charset="-52"/>
              </a:rPr>
              <a:t>підприємці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загальній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системі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оподаткування</a:t>
            </a:r>
            <a:r>
              <a:rPr lang="ru-RU" sz="1200" dirty="0">
                <a:latin typeface="e-Ukraine Light" pitchFamily="50" charset="-52"/>
              </a:rPr>
              <a:t>, особи, </a:t>
            </a:r>
            <a:r>
              <a:rPr lang="ru-RU" sz="1200" dirty="0" err="1">
                <a:latin typeface="e-Ukraine Light" pitchFamily="50" charset="-52"/>
              </a:rPr>
              <a:t>які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провадять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незалежну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професійну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діяльність</a:t>
            </a:r>
            <a:r>
              <a:rPr lang="ru-RU" sz="1200" dirty="0">
                <a:latin typeface="e-Ukraine Light" pitchFamily="50" charset="-52"/>
              </a:rPr>
              <a:t>, та члени </a:t>
            </a:r>
            <a:r>
              <a:rPr lang="ru-RU" sz="1200" dirty="0" err="1">
                <a:latin typeface="e-Ukraine Light" pitchFamily="50" charset="-52"/>
              </a:rPr>
              <a:t>фермерського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господарства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подають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декларацію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майновий</a:t>
            </a:r>
            <a:r>
              <a:rPr lang="ru-RU" sz="1200" dirty="0">
                <a:latin typeface="e-Ukraine Light" pitchFamily="50" charset="-52"/>
              </a:rPr>
              <a:t> стан і доходи, форма </a:t>
            </a:r>
            <a:r>
              <a:rPr lang="ru-RU" sz="1200" dirty="0" err="1">
                <a:latin typeface="e-Ukraine Light" pitchFamily="50" charset="-52"/>
              </a:rPr>
              <a:t>якої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затверджена</a:t>
            </a:r>
            <a:r>
              <a:rPr lang="ru-RU" sz="1200" dirty="0">
                <a:latin typeface="e-Ukraine Light" pitchFamily="50" charset="-52"/>
              </a:rPr>
              <a:t> наказом </a:t>
            </a:r>
            <a:r>
              <a:rPr lang="ru-RU" sz="1200" dirty="0" err="1">
                <a:latin typeface="e-Ukraine Light" pitchFamily="50" charset="-52"/>
              </a:rPr>
              <a:t>Міністерства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фінансів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02 </a:t>
            </a:r>
            <a:r>
              <a:rPr lang="ru-RU" sz="1200" dirty="0" err="1">
                <a:latin typeface="e-Ukraine Light" pitchFamily="50" charset="-52"/>
              </a:rPr>
              <a:t>жовтня</a:t>
            </a:r>
            <a:r>
              <a:rPr lang="ru-RU" sz="1200" dirty="0">
                <a:latin typeface="e-Ukraine Light" pitchFamily="50" charset="-52"/>
              </a:rPr>
              <a:t> 2015 року № 859 (у </a:t>
            </a:r>
            <a:r>
              <a:rPr lang="ru-RU" sz="1200" dirty="0" err="1">
                <a:latin typeface="e-Ukraine Light" pitchFamily="50" charset="-52"/>
              </a:rPr>
              <a:t>редакції</a:t>
            </a:r>
            <a:r>
              <a:rPr lang="ru-RU" sz="1200" dirty="0">
                <a:latin typeface="e-Ukraine Light" pitchFamily="50" charset="-52"/>
              </a:rPr>
              <a:t> наказу </a:t>
            </a:r>
            <a:r>
              <a:rPr lang="ru-RU" sz="1200" dirty="0" err="1">
                <a:latin typeface="e-Ukraine Light" pitchFamily="50" charset="-52"/>
              </a:rPr>
              <a:t>Міністерства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фінансів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17 </a:t>
            </a:r>
            <a:r>
              <a:rPr lang="ru-RU" sz="1200" dirty="0" err="1">
                <a:latin typeface="e-Ukraine Light" pitchFamily="50" charset="-52"/>
              </a:rPr>
              <a:t>травня</a:t>
            </a:r>
            <a:r>
              <a:rPr lang="ru-RU" sz="1200" dirty="0">
                <a:latin typeface="e-Ukraine Light" pitchFamily="50" charset="-52"/>
              </a:rPr>
              <a:t> 2022 року № 143), у </a:t>
            </a:r>
            <a:r>
              <a:rPr lang="ru-RU" sz="1200" dirty="0" err="1">
                <a:latin typeface="e-Ukraine Light" pitchFamily="50" charset="-52"/>
              </a:rPr>
              <a:t>складі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якої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формується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додаток</a:t>
            </a:r>
            <a:r>
              <a:rPr lang="ru-RU" sz="1200" dirty="0">
                <a:latin typeface="e-Ukraine Light" pitchFamily="50" charset="-52"/>
              </a:rPr>
              <a:t> ЄСВ 1 «</a:t>
            </a:r>
            <a:r>
              <a:rPr lang="ru-RU" sz="1200" dirty="0" err="1">
                <a:latin typeface="e-Ukraine Light" pitchFamily="50" charset="-52"/>
              </a:rPr>
              <a:t>Розрахунок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сум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нарахованого</a:t>
            </a:r>
            <a:r>
              <a:rPr lang="ru-RU" sz="1200" dirty="0">
                <a:latin typeface="e-Ukraine Light" pitchFamily="50" charset="-52"/>
              </a:rPr>
              <a:t> доходу </a:t>
            </a:r>
            <a:r>
              <a:rPr lang="ru-RU" sz="1200" dirty="0" err="1">
                <a:latin typeface="e-Ukraine Light" pitchFamily="50" charset="-52"/>
              </a:rPr>
              <a:t>застрахованих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осіб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суми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нарахованого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єдиного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внеску</a:t>
            </a:r>
            <a:r>
              <a:rPr lang="ru-RU" sz="1200" dirty="0" smtClean="0">
                <a:latin typeface="e-Ukraine Light" pitchFamily="50" charset="-52"/>
              </a:rPr>
              <a:t>».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Додаток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ЄСВ 1 у </a:t>
            </a:r>
            <a:r>
              <a:rPr lang="ru-RU" sz="1200" dirty="0" err="1">
                <a:latin typeface="e-Ukraine Light" pitchFamily="50" charset="-52"/>
              </a:rPr>
              <a:t>складі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Декларації</a:t>
            </a:r>
            <a:r>
              <a:rPr lang="ru-RU" sz="1200" dirty="0">
                <a:latin typeface="e-Ukraine Light" pitchFamily="50" charset="-52"/>
              </a:rPr>
              <a:t> з типом «</a:t>
            </a:r>
            <a:r>
              <a:rPr lang="ru-RU" sz="1200" dirty="0" err="1">
                <a:latin typeface="e-Ukraine Light" pitchFamily="50" charset="-52"/>
              </a:rPr>
              <a:t>Звітна</a:t>
            </a:r>
            <a:r>
              <a:rPr lang="ru-RU" sz="1200" dirty="0">
                <a:latin typeface="e-Ukraine Light" pitchFamily="50" charset="-52"/>
              </a:rPr>
              <a:t>» як «</a:t>
            </a:r>
            <a:r>
              <a:rPr lang="ru-RU" sz="1200" dirty="0" err="1">
                <a:latin typeface="e-Ukraine Light" pitchFamily="50" charset="-52"/>
              </a:rPr>
              <a:t>Довідкова</a:t>
            </a:r>
            <a:r>
              <a:rPr lang="ru-RU" sz="1200" dirty="0">
                <a:latin typeface="e-Ukraine Light" pitchFamily="50" charset="-52"/>
              </a:rPr>
              <a:t>» у </a:t>
            </a:r>
            <a:r>
              <a:rPr lang="ru-RU" sz="1200" dirty="0" err="1">
                <a:latin typeface="e-Ukraine Light" pitchFamily="50" charset="-52"/>
              </a:rPr>
              <a:t>разі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призначення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пенсії</a:t>
            </a:r>
            <a:r>
              <a:rPr lang="ru-RU" sz="1200" dirty="0">
                <a:latin typeface="e-Ukraine Light" pitchFamily="50" charset="-52"/>
              </a:rPr>
              <a:t>/</a:t>
            </a:r>
            <a:r>
              <a:rPr lang="ru-RU" sz="1200" dirty="0" err="1">
                <a:latin typeface="e-Ukraine Light" pitchFamily="50" charset="-52"/>
              </a:rPr>
              <a:t>призначення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матеріального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забезпечення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страхових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виплат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подається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протягом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звітного</a:t>
            </a:r>
            <a:r>
              <a:rPr lang="ru-RU" sz="1200" dirty="0">
                <a:latin typeface="e-Ukraine Light" pitchFamily="50" charset="-52"/>
              </a:rPr>
              <a:t> року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00" dirty="0" smtClean="0">
                <a:latin typeface="e-Ukraine Light" pitchFamily="50" charset="-52"/>
              </a:rPr>
              <a:t>Порядок </a:t>
            </a:r>
            <a:r>
              <a:rPr lang="ru-RU" sz="1200" dirty="0" err="1">
                <a:latin typeface="e-Ukraine Light" pitchFamily="50" charset="-52"/>
              </a:rPr>
              <a:t>заповнення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Додатка</a:t>
            </a:r>
            <a:r>
              <a:rPr lang="ru-RU" sz="1200" dirty="0">
                <a:latin typeface="e-Ukraine Light" pitchFamily="50" charset="-52"/>
              </a:rPr>
              <a:t> ЄСВ 1 з типом «</a:t>
            </a:r>
            <a:r>
              <a:rPr lang="ru-RU" sz="1200" dirty="0" err="1">
                <a:latin typeface="e-Ukraine Light" pitchFamily="50" charset="-52"/>
              </a:rPr>
              <a:t>Звітна</a:t>
            </a:r>
            <a:r>
              <a:rPr lang="ru-RU" sz="1200" dirty="0">
                <a:latin typeface="e-Ukraine Light" pitchFamily="50" charset="-52"/>
              </a:rPr>
              <a:t>» як «</a:t>
            </a:r>
            <a:r>
              <a:rPr lang="ru-RU" sz="1200" dirty="0" err="1">
                <a:latin typeface="e-Ukraine Light" pitchFamily="50" charset="-52"/>
              </a:rPr>
              <a:t>Довідкова</a:t>
            </a:r>
            <a:r>
              <a:rPr lang="ru-RU" sz="1200" dirty="0">
                <a:latin typeface="e-Ukraine Light" pitchFamily="50" charset="-52"/>
              </a:rPr>
              <a:t>» </a:t>
            </a:r>
            <a:r>
              <a:rPr lang="ru-RU" sz="1200" dirty="0" err="1">
                <a:latin typeface="e-Ukraine Light" pitchFamily="50" charset="-52"/>
              </a:rPr>
              <a:t>визначено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розд</a:t>
            </a:r>
            <a:r>
              <a:rPr lang="ru-RU" sz="1200" dirty="0">
                <a:latin typeface="e-Ukraine Light" pitchFamily="50" charset="-52"/>
              </a:rPr>
              <a:t>. І</a:t>
            </a:r>
            <a:r>
              <a:rPr lang="en-US" sz="1200" dirty="0">
                <a:latin typeface="e-Ukraine Light" pitchFamily="50" charset="-52"/>
              </a:rPr>
              <a:t>V </a:t>
            </a:r>
            <a:r>
              <a:rPr lang="ru-RU" sz="1200" dirty="0" err="1">
                <a:latin typeface="e-Ukraine Light" pitchFamily="50" charset="-52"/>
              </a:rPr>
              <a:t>Інструкції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щодо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заповнення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декларації</a:t>
            </a:r>
            <a:r>
              <a:rPr lang="en-US" sz="1200" dirty="0" smtClean="0">
                <a:latin typeface="e-Ukraine Light" pitchFamily="50" charset="-52"/>
              </a:rPr>
              <a:t/>
            </a:r>
            <a:br>
              <a:rPr lang="en-US" sz="1200" dirty="0" smtClean="0">
                <a:latin typeface="e-Ukraine Light" pitchFamily="50" charset="-52"/>
              </a:rPr>
            </a:br>
            <a:r>
              <a:rPr lang="ru-RU" sz="1200" dirty="0" smtClean="0">
                <a:latin typeface="e-Ukraine Light" pitchFamily="50" charset="-52"/>
              </a:rPr>
              <a:t> </a:t>
            </a:r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00003" y="116473"/>
            <a:ext cx="4788839" cy="6704352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28878" y="103281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43486" y="137647"/>
            <a:ext cx="4772708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 err="1">
                <a:latin typeface="e-Ukraine Light" pitchFamily="50" charset="-52"/>
              </a:rPr>
              <a:t>зазначається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період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його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перебування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обліку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контролюючому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органі</a:t>
            </a:r>
            <a:r>
              <a:rPr lang="ru-RU" sz="1200" dirty="0">
                <a:latin typeface="e-Ukraine Light" pitchFamily="50" charset="-52"/>
              </a:rPr>
              <a:t> як </a:t>
            </a:r>
            <a:r>
              <a:rPr lang="ru-RU" sz="1200" dirty="0" err="1">
                <a:latin typeface="e-Ukraine Light" pitchFamily="50" charset="-52"/>
              </a:rPr>
              <a:t>платника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єдиного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внеску</a:t>
            </a:r>
            <a:r>
              <a:rPr lang="ru-RU" sz="1200" dirty="0">
                <a:latin typeface="e-Ukraine Light" pitchFamily="50" charset="-52"/>
              </a:rPr>
              <a:t> з дня </a:t>
            </a:r>
            <a:r>
              <a:rPr lang="ru-RU" sz="1200" dirty="0" err="1">
                <a:latin typeface="e-Ukraine Light" pitchFamily="50" charset="-52"/>
              </a:rPr>
              <a:t>закінчення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попереднього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звітного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періоду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дати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формування</a:t>
            </a:r>
            <a:r>
              <a:rPr lang="ru-RU" sz="1200" dirty="0">
                <a:latin typeface="e-Ukraine Light" pitchFamily="50" charset="-52"/>
              </a:rPr>
              <a:t> заяви на </a:t>
            </a:r>
            <a:r>
              <a:rPr lang="ru-RU" sz="1200" dirty="0" err="1">
                <a:latin typeface="e-Ukraine Light" pitchFamily="50" charset="-52"/>
              </a:rPr>
              <a:t>призначення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пенсії</a:t>
            </a:r>
            <a:r>
              <a:rPr lang="ru-RU" sz="1200" dirty="0">
                <a:latin typeface="e-Ukraine Light" pitchFamily="50" charset="-52"/>
              </a:rPr>
              <a:t>/</a:t>
            </a:r>
            <a:r>
              <a:rPr lang="ru-RU" sz="1200" dirty="0" err="1">
                <a:latin typeface="e-Ukraine Light" pitchFamily="50" charset="-52"/>
              </a:rPr>
              <a:t>дати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настання</a:t>
            </a:r>
            <a:r>
              <a:rPr lang="ru-RU" sz="1200" dirty="0">
                <a:latin typeface="e-Ukraine Light" pitchFamily="50" charset="-52"/>
              </a:rPr>
              <a:t> страхового </a:t>
            </a:r>
            <a:r>
              <a:rPr lang="ru-RU" sz="1200" dirty="0" err="1">
                <a:latin typeface="e-Ukraine Light" pitchFamily="50" charset="-52"/>
              </a:rPr>
              <a:t>випадку</a:t>
            </a:r>
            <a:r>
              <a:rPr lang="ru-RU" sz="1200" dirty="0">
                <a:latin typeface="e-Ukraine Light" pitchFamily="50" charset="-52"/>
              </a:rPr>
              <a:t>; 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e-Ukraine Light" pitchFamily="50" charset="-52"/>
              </a:rPr>
              <a:t> у рядку 9 </a:t>
            </a:r>
            <a:r>
              <a:rPr lang="ru-RU" sz="1200" dirty="0" err="1">
                <a:latin typeface="e-Ukraine Light" pitchFamily="50" charset="-52"/>
              </a:rPr>
              <a:t>позначкою</a:t>
            </a:r>
            <a:r>
              <a:rPr lang="ru-RU" sz="1200" dirty="0">
                <a:latin typeface="e-Ukraine Light" pitchFamily="50" charset="-52"/>
              </a:rPr>
              <a:t> «х» </a:t>
            </a:r>
            <a:r>
              <a:rPr lang="ru-RU" sz="1200" dirty="0" err="1">
                <a:latin typeface="e-Ukraine Light" pitchFamily="50" charset="-52"/>
              </a:rPr>
              <a:t>зазначається</a:t>
            </a:r>
            <a:r>
              <a:rPr lang="ru-RU" sz="1200" dirty="0">
                <a:latin typeface="e-Ukraine Light" pitchFamily="50" charset="-52"/>
              </a:rPr>
              <a:t> тип </a:t>
            </a:r>
            <a:r>
              <a:rPr lang="ru-RU" sz="1200" dirty="0" err="1">
                <a:latin typeface="e-Ukraine Light" pitchFamily="50" charset="-52"/>
              </a:rPr>
              <a:t>форми</a:t>
            </a:r>
            <a:r>
              <a:rPr lang="ru-RU" sz="1200" dirty="0">
                <a:latin typeface="e-Ukraine Light" pitchFamily="50" charset="-52"/>
              </a:rPr>
              <a:t> «</a:t>
            </a:r>
            <a:r>
              <a:rPr lang="ru-RU" sz="1200" dirty="0" err="1">
                <a:latin typeface="e-Ukraine Light" pitchFamily="50" charset="-52"/>
              </a:rPr>
              <a:t>призначення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пенсії</a:t>
            </a:r>
            <a:r>
              <a:rPr lang="ru-RU" sz="1200" dirty="0">
                <a:latin typeface="e-Ukraine Light" pitchFamily="50" charset="-52"/>
              </a:rPr>
              <a:t>»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«</a:t>
            </a:r>
            <a:r>
              <a:rPr lang="ru-RU" sz="1200" dirty="0" err="1">
                <a:latin typeface="e-Ukraine Light" pitchFamily="50" charset="-52"/>
              </a:rPr>
              <a:t>призначення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матеріального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забезпечення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страхових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виплат</a:t>
            </a:r>
            <a:r>
              <a:rPr lang="ru-RU" sz="1200" dirty="0" smtClean="0">
                <a:latin typeface="e-Ukraine Light" pitchFamily="50" charset="-52"/>
              </a:rPr>
              <a:t>».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Таблична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частина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Додатка</a:t>
            </a:r>
            <a:r>
              <a:rPr lang="ru-RU" sz="1200" dirty="0">
                <a:latin typeface="e-Ukraine Light" pitchFamily="50" charset="-52"/>
              </a:rPr>
              <a:t> ЄСВ 1 з типом </a:t>
            </a:r>
            <a:r>
              <a:rPr lang="ru-RU" sz="1200" dirty="0" err="1">
                <a:latin typeface="e-Ukraine Light" pitchFamily="50" charset="-52"/>
              </a:rPr>
              <a:t>форми</a:t>
            </a:r>
            <a:r>
              <a:rPr lang="ru-RU" sz="1200" dirty="0">
                <a:latin typeface="e-Ukraine Light" pitchFamily="50" charset="-52"/>
              </a:rPr>
              <a:t> «</a:t>
            </a:r>
            <a:r>
              <a:rPr lang="ru-RU" sz="1200" dirty="0" err="1">
                <a:latin typeface="e-Ukraine Light" pitchFamily="50" charset="-52"/>
              </a:rPr>
              <a:t>призначення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пенсії</a:t>
            </a:r>
            <a:r>
              <a:rPr lang="ru-RU" sz="1200" dirty="0">
                <a:latin typeface="e-Ukraine Light" pitchFamily="50" charset="-52"/>
              </a:rPr>
              <a:t>»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«</a:t>
            </a:r>
            <a:r>
              <a:rPr lang="ru-RU" sz="1200" dirty="0" err="1">
                <a:latin typeface="e-Ukraine Light" pitchFamily="50" charset="-52"/>
              </a:rPr>
              <a:t>призначення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матеріального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забезпечення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страхових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виплат</a:t>
            </a:r>
            <a:r>
              <a:rPr lang="ru-RU" sz="1200" dirty="0">
                <a:latin typeface="e-Ukraine Light" pitchFamily="50" charset="-52"/>
              </a:rPr>
              <a:t>» повинна </a:t>
            </a:r>
            <a:r>
              <a:rPr lang="ru-RU" sz="1200" dirty="0" err="1">
                <a:latin typeface="e-Ukraine Light" pitchFamily="50" charset="-52"/>
              </a:rPr>
              <a:t>містити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розрізі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календарних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місяців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дані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актуальні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дати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формування</a:t>
            </a:r>
            <a:r>
              <a:rPr lang="ru-RU" sz="1200" dirty="0">
                <a:latin typeface="e-Ukraine Light" pitchFamily="50" charset="-52"/>
              </a:rPr>
              <a:t> заяви на </a:t>
            </a:r>
            <a:r>
              <a:rPr lang="ru-RU" sz="1200" dirty="0" err="1">
                <a:latin typeface="e-Ukraine Light" pitchFamily="50" charset="-52"/>
              </a:rPr>
              <a:t>призначення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пенсії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настання</a:t>
            </a:r>
            <a:r>
              <a:rPr lang="ru-RU" sz="1200" dirty="0">
                <a:latin typeface="e-Ukraine Light" pitchFamily="50" charset="-52"/>
              </a:rPr>
              <a:t> страхового </a:t>
            </a:r>
            <a:r>
              <a:rPr lang="ru-RU" sz="1200" dirty="0" err="1">
                <a:latin typeface="e-Ukraine Light" pitchFamily="50" charset="-52"/>
              </a:rPr>
              <a:t>випадку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загальнообов’язковим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державним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соціальним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страхуванням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00" dirty="0" smtClean="0">
                <a:latin typeface="e-Ukraine Light" pitchFamily="50" charset="-52"/>
              </a:rPr>
              <a:t>Тип </a:t>
            </a:r>
            <a:r>
              <a:rPr lang="ru-RU" sz="1200" dirty="0" err="1">
                <a:latin typeface="e-Ukraine Light" pitchFamily="50" charset="-52"/>
              </a:rPr>
              <a:t>Додатка</a:t>
            </a:r>
            <a:r>
              <a:rPr lang="ru-RU" sz="1200" dirty="0">
                <a:latin typeface="e-Ukraine Light" pitchFamily="50" charset="-52"/>
              </a:rPr>
              <a:t> ЄСВ 1 «</a:t>
            </a:r>
            <a:r>
              <a:rPr lang="ru-RU" sz="1200" dirty="0" err="1">
                <a:latin typeface="e-Ukraine Light" pitchFamily="50" charset="-52"/>
              </a:rPr>
              <a:t>Уточнююча</a:t>
            </a:r>
            <a:r>
              <a:rPr lang="ru-RU" sz="1200" dirty="0">
                <a:latin typeface="e-Ukraine Light" pitchFamily="50" charset="-52"/>
              </a:rPr>
              <a:t>» для </a:t>
            </a:r>
            <a:r>
              <a:rPr lang="ru-RU" sz="1200" dirty="0" err="1">
                <a:latin typeface="e-Ukraine Light" pitchFamily="50" charset="-52"/>
              </a:rPr>
              <a:t>призначення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пенсії</a:t>
            </a:r>
            <a:r>
              <a:rPr lang="ru-RU" sz="1200" dirty="0">
                <a:latin typeface="e-Ukraine Light" pitchFamily="50" charset="-52"/>
              </a:rPr>
              <a:t>/</a:t>
            </a:r>
            <a:r>
              <a:rPr lang="ru-RU" sz="1200" dirty="0" err="1">
                <a:latin typeface="e-Ukraine Light" pitchFamily="50" charset="-52"/>
              </a:rPr>
              <a:t>призначення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матеріального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забезпечення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страхових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виплат</a:t>
            </a:r>
            <a:r>
              <a:rPr lang="ru-RU" sz="1200" dirty="0">
                <a:latin typeface="e-Ukraine Light" pitchFamily="50" charset="-52"/>
              </a:rPr>
              <a:t> не </a:t>
            </a:r>
            <a:r>
              <a:rPr lang="ru-RU" sz="1200" dirty="0" err="1">
                <a:latin typeface="e-Ukraine Light" pitchFamily="50" charset="-52"/>
              </a:rPr>
              <a:t>застосовується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00" dirty="0" smtClean="0">
                <a:latin typeface="e-Ukraine Light" pitchFamily="50" charset="-52"/>
              </a:rPr>
              <a:t>При </a:t>
            </a:r>
            <a:r>
              <a:rPr lang="ru-RU" sz="1200" dirty="0" err="1">
                <a:latin typeface="e-Ukraine Light" pitchFamily="50" charset="-52"/>
              </a:rPr>
              <a:t>створенні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Електронному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кабінеті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Декларації</a:t>
            </a:r>
            <a:r>
              <a:rPr lang="ru-RU" sz="1200" dirty="0">
                <a:latin typeface="e-Ukraine Light" pitchFamily="50" charset="-52"/>
              </a:rPr>
              <a:t> з типом «</a:t>
            </a:r>
            <a:r>
              <a:rPr lang="ru-RU" sz="1200" dirty="0" err="1">
                <a:latin typeface="e-Ukraine Light" pitchFamily="50" charset="-52"/>
              </a:rPr>
              <a:t>Звітна</a:t>
            </a:r>
            <a:r>
              <a:rPr lang="ru-RU" sz="1200" dirty="0">
                <a:latin typeface="e-Ukraine Light" pitchFamily="50" charset="-52"/>
              </a:rPr>
              <a:t>» як «</a:t>
            </a:r>
            <a:r>
              <a:rPr lang="ru-RU" sz="1200" dirty="0" err="1">
                <a:latin typeface="e-Ukraine Light" pitchFamily="50" charset="-52"/>
              </a:rPr>
              <a:t>Довідкова</a:t>
            </a:r>
            <a:r>
              <a:rPr lang="ru-RU" sz="1200" dirty="0">
                <a:latin typeface="e-Ukraine Light" pitchFamily="50" charset="-52"/>
              </a:rPr>
              <a:t>» з </a:t>
            </a:r>
            <a:r>
              <a:rPr lang="ru-RU" sz="1200" dirty="0" err="1">
                <a:latin typeface="e-Ukraine Light" pitchFamily="50" charset="-52"/>
              </a:rPr>
              <a:t>Додатком</a:t>
            </a:r>
            <a:r>
              <a:rPr lang="ru-RU" sz="1200" dirty="0">
                <a:latin typeface="e-Ukraine Light" pitchFamily="50" charset="-52"/>
              </a:rPr>
              <a:t> ЄСВ 1 з типом </a:t>
            </a:r>
            <a:r>
              <a:rPr lang="ru-RU" sz="1200" dirty="0" err="1">
                <a:latin typeface="e-Ukraine Light" pitchFamily="50" charset="-52"/>
              </a:rPr>
              <a:t>форми</a:t>
            </a:r>
            <a:r>
              <a:rPr lang="ru-RU" sz="1200" dirty="0">
                <a:latin typeface="e-Ukraine Light" pitchFamily="50" charset="-52"/>
              </a:rPr>
              <a:t> «</a:t>
            </a:r>
            <a:r>
              <a:rPr lang="ru-RU" sz="1200" dirty="0" err="1">
                <a:latin typeface="e-Ukraine Light" pitchFamily="50" charset="-52"/>
              </a:rPr>
              <a:t>призначення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пенсії</a:t>
            </a:r>
            <a:r>
              <a:rPr lang="ru-RU" sz="1200" dirty="0">
                <a:latin typeface="e-Ukraine Light" pitchFamily="50" charset="-52"/>
              </a:rPr>
              <a:t>»/«</a:t>
            </a:r>
            <a:r>
              <a:rPr lang="ru-RU" sz="1200" dirty="0" err="1">
                <a:latin typeface="e-Ukraine Light" pitchFamily="50" charset="-52"/>
              </a:rPr>
              <a:t>призначення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матеріального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забезпечення</a:t>
            </a:r>
            <a:r>
              <a:rPr lang="ru-RU" sz="1200" dirty="0">
                <a:latin typeface="e-Ukraine Light" pitchFamily="50" charset="-52"/>
              </a:rPr>
              <a:t>, </a:t>
            </a: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0004" y="116473"/>
            <a:ext cx="4788838" cy="6717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за </a:t>
            </a:r>
            <a:r>
              <a:rPr lang="ru-RU" sz="1200" dirty="0" err="1">
                <a:latin typeface="e-Ukraine Light" pitchFamily="50" charset="-52"/>
              </a:rPr>
              <a:t>паспортними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даними</a:t>
            </a:r>
            <a:r>
              <a:rPr lang="ru-RU" sz="1200" dirty="0">
                <a:latin typeface="e-Ukraine Light" pitchFamily="50" charset="-52"/>
              </a:rPr>
              <a:t>; NN – </a:t>
            </a:r>
            <a:r>
              <a:rPr lang="ru-RU" sz="1200" dirty="0" err="1">
                <a:latin typeface="e-Ukraine Light" pitchFamily="50" charset="-52"/>
              </a:rPr>
              <a:t>дві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українські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літери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серії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паспорта (</a:t>
            </a:r>
            <a:r>
              <a:rPr lang="ru-RU" sz="1200" dirty="0" err="1">
                <a:latin typeface="e-Ukraine Light" pitchFamily="50" charset="-52"/>
              </a:rPr>
              <a:t>верхній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регістр</a:t>
            </a:r>
            <a:r>
              <a:rPr lang="ru-RU" sz="1200" dirty="0">
                <a:latin typeface="e-Ukraine Light" pitchFamily="50" charset="-52"/>
              </a:rPr>
              <a:t>); XXXXXX – </a:t>
            </a:r>
            <a:r>
              <a:rPr lang="ru-RU" sz="1200" dirty="0" err="1">
                <a:latin typeface="e-Ukraine Light" pitchFamily="50" charset="-52"/>
              </a:rPr>
              <a:t>шість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smtClean="0">
                <a:latin typeface="e-Ukraine Light" pitchFamily="50" charset="-52"/>
              </a:rPr>
              <a:t>цифр номера </a:t>
            </a:r>
            <a:r>
              <a:rPr lang="en-US" sz="1200" dirty="0">
                <a:latin typeface="e-Ukraine Light" pitchFamily="50" charset="-52"/>
              </a:rPr>
              <a:t> </a:t>
            </a:r>
            <a:r>
              <a:rPr lang="en-US" sz="1200" dirty="0" smtClean="0">
                <a:latin typeface="e-Ukraine Light" pitchFamily="50" charset="-52"/>
              </a:rPr>
              <a:t>   </a:t>
            </a:r>
            <a:r>
              <a:rPr lang="ru-RU" sz="1200" dirty="0" smtClean="0">
                <a:latin typeface="e-Ukraine Light" pitchFamily="50" charset="-52"/>
              </a:rPr>
              <a:t>паспорта </a:t>
            </a:r>
            <a:r>
              <a:rPr lang="ru-RU" sz="1200" dirty="0">
                <a:latin typeface="e-Ukraine Light" pitchFamily="50" charset="-52"/>
              </a:rPr>
              <a:t>(з </a:t>
            </a:r>
            <a:r>
              <a:rPr lang="ru-RU" sz="1200" dirty="0" err="1">
                <a:latin typeface="e-Ukraine Light" pitchFamily="50" charset="-52"/>
              </a:rPr>
              <a:t>ведучими</a:t>
            </a:r>
            <a:r>
              <a:rPr lang="ru-RU" sz="1200" dirty="0">
                <a:latin typeface="e-Ukraine Light" pitchFamily="50" charset="-52"/>
              </a:rPr>
              <a:t> нулями), </a:t>
            </a:r>
            <a:endParaRPr lang="en-US" sz="1200" dirty="0" smtClean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e-Ukraine Light" pitchFamily="50" charset="-52"/>
              </a:rPr>
              <a:t> для </a:t>
            </a:r>
            <a:r>
              <a:rPr lang="ru-RU" sz="1200" dirty="0" err="1">
                <a:latin typeface="e-Ukraine Light" pitchFamily="50" charset="-52"/>
              </a:rPr>
              <a:t>власників</a:t>
            </a:r>
            <a:r>
              <a:rPr lang="ru-RU" sz="1200" dirty="0">
                <a:latin typeface="e-Ukraine Light" pitchFamily="50" charset="-52"/>
              </a:rPr>
              <a:t> паспорта у </a:t>
            </a:r>
            <a:r>
              <a:rPr lang="ru-RU" sz="1200" dirty="0" err="1">
                <a:latin typeface="e-Ukraine Light" pitchFamily="50" charset="-52"/>
              </a:rPr>
              <a:t>формі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пластикової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картки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форматі</a:t>
            </a:r>
            <a:r>
              <a:rPr lang="ru-RU" sz="1200" dirty="0">
                <a:latin typeface="e-Ukraine Light" pitchFamily="50" charset="-52"/>
              </a:rPr>
              <a:t> ПXXXXXXXXX, де П – константа,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вказує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реєстрацію</a:t>
            </a:r>
            <a:r>
              <a:rPr lang="ru-RU" sz="1200" dirty="0">
                <a:latin typeface="e-Ukraine Light" pitchFamily="50" charset="-52"/>
              </a:rPr>
              <a:t> в ПФУ за </a:t>
            </a:r>
            <a:r>
              <a:rPr lang="ru-RU" sz="1200" dirty="0" err="1">
                <a:latin typeface="e-Ukraine Light" pitchFamily="50" charset="-52"/>
              </a:rPr>
              <a:t>паспортними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даними</a:t>
            </a:r>
            <a:r>
              <a:rPr lang="ru-RU" sz="1200" dirty="0">
                <a:latin typeface="e-Ukraine Light" pitchFamily="50" charset="-52"/>
              </a:rPr>
              <a:t>; XXXXXXXXX – </a:t>
            </a:r>
            <a:r>
              <a:rPr lang="ru-RU" sz="1200" dirty="0" err="1">
                <a:latin typeface="e-Ukraine Light" pitchFamily="50" charset="-52"/>
              </a:rPr>
              <a:t>дев’ять</a:t>
            </a:r>
            <a:r>
              <a:rPr lang="ru-RU" sz="1200" dirty="0">
                <a:latin typeface="e-Ukraine Light" pitchFamily="50" charset="-52"/>
              </a:rPr>
              <a:t> цифр номера паспорта</a:t>
            </a:r>
            <a:r>
              <a:rPr lang="ru-RU" sz="1200" dirty="0" smtClean="0">
                <a:latin typeface="e-Ukraine Light" pitchFamily="50" charset="-52"/>
              </a:rPr>
              <a:t>;</a:t>
            </a:r>
            <a:endParaRPr lang="ru-RU" sz="12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e-Ukraine Light" pitchFamily="50" charset="-52"/>
              </a:rPr>
              <a:t>у рядку 3 – </a:t>
            </a:r>
            <a:r>
              <a:rPr lang="ru-RU" sz="1200" dirty="0" err="1">
                <a:latin typeface="e-Ukraine Light" pitchFamily="50" charset="-52"/>
              </a:rPr>
              <a:t>зазначається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прізвище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ім’я</a:t>
            </a:r>
            <a:r>
              <a:rPr lang="ru-RU" sz="1200" dirty="0">
                <a:latin typeface="e-Ukraine Light" pitchFamily="50" charset="-52"/>
              </a:rPr>
              <a:t>, по </a:t>
            </a:r>
            <a:r>
              <a:rPr lang="ru-RU" sz="1200" dirty="0" err="1">
                <a:latin typeface="e-Ukraine Light" pitchFamily="50" charset="-52"/>
              </a:rPr>
              <a:t>батькові</a:t>
            </a:r>
            <a:r>
              <a:rPr lang="ru-RU" sz="1200" dirty="0" smtClean="0">
                <a:latin typeface="e-Ukraine Light" pitchFamily="50" charset="-52"/>
              </a:rPr>
              <a:t>;</a:t>
            </a:r>
            <a:endParaRPr lang="ru-RU" sz="12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e-Ukraine Light" pitchFamily="50" charset="-52"/>
              </a:rPr>
              <a:t>у рядку 4 – </a:t>
            </a:r>
            <a:r>
              <a:rPr lang="ru-RU" sz="1200" dirty="0" err="1">
                <a:latin typeface="e-Ukraine Light" pitchFamily="50" charset="-52"/>
              </a:rPr>
              <a:t>позначкою</a:t>
            </a:r>
            <a:r>
              <a:rPr lang="ru-RU" sz="1200" dirty="0">
                <a:latin typeface="e-Ukraine Light" pitchFamily="50" charset="-52"/>
              </a:rPr>
              <a:t> «х» </a:t>
            </a:r>
            <a:r>
              <a:rPr lang="ru-RU" sz="1200" dirty="0" err="1">
                <a:latin typeface="e-Ukraine Light" pitchFamily="50" charset="-52"/>
              </a:rPr>
              <a:t>зазначається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необхідний</a:t>
            </a:r>
            <a:r>
              <a:rPr lang="ru-RU" sz="1200" dirty="0">
                <a:latin typeface="e-Ukraine Light" pitchFamily="50" charset="-52"/>
              </a:rPr>
              <a:t> тип </a:t>
            </a:r>
            <a:r>
              <a:rPr lang="ru-RU" sz="1200" dirty="0" err="1">
                <a:latin typeface="e-Ukraine Light" pitchFamily="50" charset="-52"/>
              </a:rPr>
              <a:t>Декларації</a:t>
            </a:r>
            <a:r>
              <a:rPr lang="ru-RU" sz="1200" dirty="0">
                <a:latin typeface="e-Ukraine Light" pitchFamily="50" charset="-52"/>
              </a:rPr>
              <a:t> «</a:t>
            </a:r>
            <a:r>
              <a:rPr lang="ru-RU" sz="1200" dirty="0" err="1">
                <a:latin typeface="e-Ukraine Light" pitchFamily="50" charset="-52"/>
              </a:rPr>
              <a:t>Звітна</a:t>
            </a:r>
            <a:r>
              <a:rPr lang="ru-RU" sz="1200" dirty="0">
                <a:latin typeface="e-Ukraine Light" pitchFamily="50" charset="-52"/>
              </a:rPr>
              <a:t>» та </a:t>
            </a:r>
            <a:r>
              <a:rPr lang="ru-RU" sz="1200" dirty="0" err="1">
                <a:latin typeface="e-Ukraine Light" pitchFamily="50" charset="-52"/>
              </a:rPr>
              <a:t>рік</a:t>
            </a:r>
            <a:r>
              <a:rPr lang="ru-RU" sz="1200" dirty="0">
                <a:latin typeface="e-Ukraine Light" pitchFamily="50" charset="-52"/>
              </a:rPr>
              <a:t>, в </a:t>
            </a:r>
            <a:r>
              <a:rPr lang="ru-RU" sz="1200" dirty="0" err="1">
                <a:latin typeface="e-Ukraine Light" pitchFamily="50" charset="-52"/>
              </a:rPr>
              <a:t>якому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подається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така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Декларація</a:t>
            </a:r>
            <a:r>
              <a:rPr lang="ru-RU" sz="1200" dirty="0" smtClean="0">
                <a:latin typeface="e-Ukraine Light" pitchFamily="50" charset="-52"/>
              </a:rPr>
              <a:t>;</a:t>
            </a:r>
            <a:endParaRPr lang="ru-RU" sz="12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e-Ukraine Light" pitchFamily="50" charset="-52"/>
              </a:rPr>
              <a:t>у рядку 4.1 – </a:t>
            </a:r>
            <a:r>
              <a:rPr lang="ru-RU" sz="1200" dirty="0" err="1">
                <a:latin typeface="e-Ukraine Light" pitchFamily="50" charset="-52"/>
              </a:rPr>
              <a:t>зазначається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додаткова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позначка</a:t>
            </a:r>
            <a:r>
              <a:rPr lang="ru-RU" sz="1200" dirty="0">
                <a:latin typeface="e-Ukraine Light" pitchFamily="50" charset="-52"/>
              </a:rPr>
              <a:t> «</a:t>
            </a:r>
            <a:r>
              <a:rPr lang="ru-RU" sz="1200" dirty="0" err="1">
                <a:latin typeface="e-Ukraine Light" pitchFamily="50" charset="-52"/>
              </a:rPr>
              <a:t>Довідкова</a:t>
            </a:r>
            <a:r>
              <a:rPr lang="ru-RU" sz="1200" dirty="0">
                <a:latin typeface="e-Ukraine Light" pitchFamily="50" charset="-52"/>
              </a:rPr>
              <a:t>» та номер календарного </a:t>
            </a:r>
            <a:r>
              <a:rPr lang="ru-RU" sz="1200" dirty="0" err="1">
                <a:latin typeface="e-Ukraine Light" pitchFamily="50" charset="-52"/>
              </a:rPr>
              <a:t>місяця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числове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значення</a:t>
            </a:r>
            <a:r>
              <a:rPr lang="ru-RU" sz="1200" dirty="0">
                <a:latin typeface="e-Ukraine Light" pitchFamily="50" charset="-52"/>
              </a:rPr>
              <a:t>), в </a:t>
            </a:r>
            <a:r>
              <a:rPr lang="ru-RU" sz="1200" dirty="0" err="1">
                <a:latin typeface="e-Ukraine Light" pitchFamily="50" charset="-52"/>
              </a:rPr>
              <a:t>якому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подається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така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Декларація</a:t>
            </a:r>
            <a:r>
              <a:rPr lang="ru-RU" sz="1200" dirty="0" smtClean="0">
                <a:latin typeface="e-Ukraine Light" pitchFamily="50" charset="-52"/>
              </a:rPr>
              <a:t>;</a:t>
            </a:r>
            <a:endParaRPr lang="ru-RU" sz="12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e-Ukraine Light" pitchFamily="50" charset="-52"/>
              </a:rPr>
              <a:t>рядок 5 – не </a:t>
            </a:r>
            <a:r>
              <a:rPr lang="ru-RU" sz="1200" dirty="0" err="1">
                <a:latin typeface="e-Ukraine Light" pitchFamily="50" charset="-52"/>
              </a:rPr>
              <a:t>заповнюється</a:t>
            </a:r>
            <a:r>
              <a:rPr lang="ru-RU" sz="1200" dirty="0" smtClean="0">
                <a:latin typeface="e-Ukraine Light" pitchFamily="50" charset="-52"/>
              </a:rPr>
              <a:t>;</a:t>
            </a:r>
            <a:endParaRPr lang="ru-RU" sz="12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e-Ukraine Light" pitchFamily="50" charset="-52"/>
              </a:rPr>
              <a:t>у рядку 6 – </a:t>
            </a:r>
            <a:r>
              <a:rPr lang="ru-RU" sz="1200" dirty="0" err="1">
                <a:latin typeface="e-Ukraine Light" pitchFamily="50" charset="-52"/>
              </a:rPr>
              <a:t>вказується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основний</a:t>
            </a:r>
            <a:r>
              <a:rPr lang="ru-RU" sz="1200" dirty="0">
                <a:latin typeface="e-Ukraine Light" pitchFamily="50" charset="-52"/>
              </a:rPr>
              <a:t> код </a:t>
            </a:r>
            <a:r>
              <a:rPr lang="ru-RU" sz="1200" dirty="0" err="1">
                <a:latin typeface="e-Ukraine Light" pitchFamily="50" charset="-52"/>
              </a:rPr>
              <a:t>економічної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діяльності</a:t>
            </a:r>
            <a:r>
              <a:rPr lang="ru-RU" sz="1200" dirty="0">
                <a:latin typeface="e-Ukraine Light" pitchFamily="50" charset="-52"/>
              </a:rPr>
              <a:t> за КВЕД </a:t>
            </a:r>
            <a:r>
              <a:rPr lang="ru-RU" sz="1200" dirty="0" err="1">
                <a:latin typeface="e-Ukraine Light" pitchFamily="50" charset="-52"/>
              </a:rPr>
              <a:t>згідно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реєстраційними</a:t>
            </a:r>
            <a:r>
              <a:rPr lang="ru-RU" sz="1200" dirty="0">
                <a:latin typeface="e-Ukraine Light" pitchFamily="50" charset="-52"/>
              </a:rPr>
              <a:t> документами</a:t>
            </a:r>
            <a:r>
              <a:rPr lang="ru-RU" sz="1200" dirty="0" smtClean="0">
                <a:latin typeface="e-Ukraine Light" pitchFamily="50" charset="-52"/>
              </a:rPr>
              <a:t>;</a:t>
            </a:r>
            <a:endParaRPr lang="ru-RU" sz="12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e-Ukraine Light" pitchFamily="50" charset="-52"/>
              </a:rPr>
              <a:t>рядок 7 – не </a:t>
            </a:r>
            <a:r>
              <a:rPr lang="ru-RU" sz="1200" dirty="0" err="1">
                <a:latin typeface="e-Ukraine Light" pitchFamily="50" charset="-52"/>
              </a:rPr>
              <a:t>заповнюється</a:t>
            </a:r>
            <a:r>
              <a:rPr lang="ru-RU" sz="1200" dirty="0">
                <a:latin typeface="e-Ukraine Light" pitchFamily="50" charset="-52"/>
              </a:rPr>
              <a:t>; </a:t>
            </a:r>
            <a:endParaRPr lang="en-US" sz="1200" dirty="0" smtClean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e-Ukraine Light" pitchFamily="50" charset="-52"/>
              </a:rPr>
              <a:t>рядок 8 – </a:t>
            </a:r>
            <a:r>
              <a:rPr lang="ru-RU" sz="1200" dirty="0" err="1">
                <a:latin typeface="e-Ukraine Light" pitchFamily="50" charset="-52"/>
              </a:rPr>
              <a:t>навпроти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потрібного</a:t>
            </a:r>
            <a:r>
              <a:rPr lang="ru-RU" sz="1200" dirty="0">
                <a:latin typeface="e-Ukraine Light" pitchFamily="50" charset="-52"/>
              </a:rPr>
              <a:t> типу </a:t>
            </a:r>
            <a:r>
              <a:rPr lang="ru-RU" sz="12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/>
            </a:r>
            <a:br>
              <a:rPr lang="ru-RU" sz="1100" dirty="0" smtClean="0">
                <a:latin typeface="e-Ukraine Light" pitchFamily="50" charset="-52"/>
              </a:rPr>
            </a:b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75346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30857" y="182163"/>
            <a:ext cx="463561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 err="1">
                <a:latin typeface="e-Ukraine Light" pitchFamily="50" charset="-52"/>
              </a:rPr>
              <a:t>страхових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виплат</a:t>
            </a:r>
            <a:r>
              <a:rPr lang="ru-RU" sz="1200" dirty="0">
                <a:latin typeface="e-Ukraine Light" pitchFamily="50" charset="-52"/>
              </a:rPr>
              <a:t>», у </a:t>
            </a:r>
            <a:r>
              <a:rPr lang="ru-RU" sz="1200" dirty="0" err="1">
                <a:latin typeface="e-Ukraine Light" pitchFamily="50" charset="-52"/>
              </a:rPr>
              <a:t>вікні</a:t>
            </a:r>
            <a:r>
              <a:rPr lang="ru-RU" sz="1200" dirty="0">
                <a:latin typeface="e-Ukraine Light" pitchFamily="50" charset="-52"/>
              </a:rPr>
              <a:t> «</a:t>
            </a:r>
            <a:r>
              <a:rPr lang="ru-RU" sz="1200" dirty="0" err="1">
                <a:latin typeface="e-Ukraine Light" pitchFamily="50" charset="-52"/>
              </a:rPr>
              <a:t>період</a:t>
            </a:r>
            <a:r>
              <a:rPr lang="ru-RU" sz="1200" dirty="0">
                <a:latin typeface="e-Ukraine Light" pitchFamily="50" charset="-52"/>
              </a:rPr>
              <a:t>» </a:t>
            </a:r>
            <a:r>
              <a:rPr lang="ru-RU" sz="1200" dirty="0" err="1">
                <a:latin typeface="e-Ukraine Light" pitchFamily="50" charset="-52"/>
              </a:rPr>
              <a:t>із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випадаючого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переліку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місяць</a:t>
            </a:r>
            <a:r>
              <a:rPr lang="ru-RU" sz="1200" dirty="0">
                <a:latin typeface="e-Ukraine Light" pitchFamily="50" charset="-52"/>
              </a:rPr>
              <a:t>, квартал, </a:t>
            </a:r>
            <a:r>
              <a:rPr lang="ru-RU" sz="1200" dirty="0" err="1">
                <a:latin typeface="e-Ukraine Light" pitchFamily="50" charset="-52"/>
              </a:rPr>
              <a:t>півріччя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рік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обирається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місяць</a:t>
            </a:r>
            <a:r>
              <a:rPr lang="ru-RU" sz="1200" dirty="0">
                <a:latin typeface="e-Ukraine Light" pitchFamily="50" charset="-52"/>
              </a:rPr>
              <a:t>, у </a:t>
            </a:r>
            <a:r>
              <a:rPr lang="ru-RU" sz="1200" dirty="0" err="1">
                <a:latin typeface="e-Ukraine Light" pitchFamily="50" charset="-52"/>
              </a:rPr>
              <a:t>якому</a:t>
            </a:r>
            <a:r>
              <a:rPr lang="ru-RU" sz="1200" dirty="0">
                <a:latin typeface="e-Ukraine Light" pitchFamily="50" charset="-52"/>
              </a:rPr>
              <a:t> вона </a:t>
            </a:r>
            <a:r>
              <a:rPr lang="ru-RU" sz="1200" dirty="0" err="1">
                <a:latin typeface="e-Ukraine Light" pitchFamily="50" charset="-52"/>
              </a:rPr>
              <a:t>формується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подається</a:t>
            </a:r>
            <a:r>
              <a:rPr lang="ru-RU" sz="1200" dirty="0">
                <a:latin typeface="e-Ukraine Light" pitchFamily="50" charset="-52"/>
              </a:rPr>
              <a:t>). </a:t>
            </a:r>
            <a:endParaRPr lang="en-US" sz="12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Подання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у </a:t>
            </a:r>
            <a:r>
              <a:rPr lang="ru-RU" sz="1200" dirty="0" err="1">
                <a:latin typeface="e-Ukraine Light" pitchFamily="50" charset="-52"/>
              </a:rPr>
              <a:t>складі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Декларації</a:t>
            </a:r>
            <a:r>
              <a:rPr lang="ru-RU" sz="1200" dirty="0">
                <a:latin typeface="e-Ukraine Light" pitchFamily="50" charset="-52"/>
              </a:rPr>
              <a:t> з типом «</a:t>
            </a:r>
            <a:r>
              <a:rPr lang="ru-RU" sz="1200" dirty="0" err="1">
                <a:latin typeface="e-Ukraine Light" pitchFamily="50" charset="-52"/>
              </a:rPr>
              <a:t>Звітна</a:t>
            </a:r>
            <a:r>
              <a:rPr lang="ru-RU" sz="1200" dirty="0">
                <a:latin typeface="e-Ukraine Light" pitchFamily="50" charset="-52"/>
              </a:rPr>
              <a:t>» як «</a:t>
            </a:r>
            <a:r>
              <a:rPr lang="ru-RU" sz="1200" dirty="0" err="1">
                <a:latin typeface="e-Ukraine Light" pitchFamily="50" charset="-52"/>
              </a:rPr>
              <a:t>Довідкова</a:t>
            </a:r>
            <a:r>
              <a:rPr lang="ru-RU" sz="1200" dirty="0">
                <a:latin typeface="e-Ukraine Light" pitchFamily="50" charset="-52"/>
              </a:rPr>
              <a:t>» </a:t>
            </a:r>
            <a:r>
              <a:rPr lang="ru-RU" sz="1200" dirty="0" err="1">
                <a:latin typeface="e-Ukraine Light" pitchFamily="50" charset="-52"/>
              </a:rPr>
              <a:t>Додатка</a:t>
            </a:r>
            <a:r>
              <a:rPr lang="ru-RU" sz="1200" dirty="0">
                <a:latin typeface="e-Ukraine Light" pitchFamily="50" charset="-52"/>
              </a:rPr>
              <a:t> ЄСВ 1 типом </a:t>
            </a:r>
            <a:r>
              <a:rPr lang="ru-RU" sz="1200" dirty="0" err="1">
                <a:latin typeface="e-Ukraine Light" pitchFamily="50" charset="-52"/>
              </a:rPr>
              <a:t>форми</a:t>
            </a:r>
            <a:r>
              <a:rPr lang="ru-RU" sz="1200" dirty="0">
                <a:latin typeface="e-Ukraine Light" pitchFamily="50" charset="-52"/>
              </a:rPr>
              <a:t> «</a:t>
            </a:r>
            <a:r>
              <a:rPr lang="ru-RU" sz="1200" dirty="0" err="1">
                <a:latin typeface="e-Ukraine Light" pitchFamily="50" charset="-52"/>
              </a:rPr>
              <a:t>призначення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пенсії</a:t>
            </a:r>
            <a:r>
              <a:rPr lang="ru-RU" sz="1200" dirty="0">
                <a:latin typeface="e-Ukraine Light" pitchFamily="50" charset="-52"/>
              </a:rPr>
              <a:t>»/«</a:t>
            </a:r>
            <a:r>
              <a:rPr lang="ru-RU" sz="1200" dirty="0" err="1">
                <a:latin typeface="e-Ukraine Light" pitchFamily="50" charset="-52"/>
              </a:rPr>
              <a:t>призначення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матеріального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забезпечення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страхових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виплат</a:t>
            </a:r>
            <a:r>
              <a:rPr lang="ru-RU" sz="1200" dirty="0">
                <a:latin typeface="e-Ukraine Light" pitchFamily="50" charset="-52"/>
              </a:rPr>
              <a:t>» не </a:t>
            </a:r>
            <a:r>
              <a:rPr lang="ru-RU" sz="1200" dirty="0" err="1">
                <a:latin typeface="e-Ukraine Light" pitchFamily="50" charset="-52"/>
              </a:rPr>
              <a:t>звільняє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єдиного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внеску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обов’язку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подання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звітний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період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календарний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рік</a:t>
            </a:r>
            <a:r>
              <a:rPr lang="ru-RU" sz="1200" dirty="0">
                <a:latin typeface="e-Ukraine Light" pitchFamily="50" charset="-52"/>
              </a:rPr>
              <a:t>) до </a:t>
            </a:r>
            <a:r>
              <a:rPr lang="ru-RU" sz="1200" dirty="0" err="1">
                <a:latin typeface="e-Ukraine Light" pitchFamily="50" charset="-52"/>
              </a:rPr>
              <a:t>контролюючого</a:t>
            </a:r>
            <a:r>
              <a:rPr lang="ru-RU" sz="1200" dirty="0">
                <a:latin typeface="e-Ukraine Light" pitchFamily="50" charset="-52"/>
              </a:rPr>
              <a:t> органу у </a:t>
            </a:r>
            <a:r>
              <a:rPr lang="ru-RU" sz="1200" dirty="0" err="1">
                <a:latin typeface="e-Ukraine Light" pitchFamily="50" charset="-52"/>
              </a:rPr>
              <a:t>складі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Додатка</a:t>
            </a:r>
            <a:r>
              <a:rPr lang="ru-RU" sz="1200" dirty="0">
                <a:latin typeface="e-Ukraine Light" pitchFamily="50" charset="-52"/>
              </a:rPr>
              <a:t> ЄСВ 1 з типом «</a:t>
            </a:r>
            <a:r>
              <a:rPr lang="ru-RU" sz="1200" dirty="0" err="1">
                <a:latin typeface="e-Ukraine Light" pitchFamily="50" charset="-52"/>
              </a:rPr>
              <a:t>Звітна</a:t>
            </a:r>
            <a:r>
              <a:rPr lang="ru-RU" sz="1200" dirty="0">
                <a:latin typeface="e-Ukraine Light" pitchFamily="50" charset="-52"/>
              </a:rPr>
              <a:t>», в </a:t>
            </a:r>
            <a:r>
              <a:rPr lang="ru-RU" sz="1200" dirty="0" err="1">
                <a:latin typeface="e-Ukraine Light" pitchFamily="50" charset="-52"/>
              </a:rPr>
              <a:t>терміни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визначені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Податковим</a:t>
            </a:r>
            <a:r>
              <a:rPr lang="ru-RU" sz="1200" dirty="0">
                <a:latin typeface="e-Ukraine Light" pitchFamily="50" charset="-52"/>
              </a:rPr>
              <a:t> кодексом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. </a:t>
            </a: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289" y="132676"/>
            <a:ext cx="459105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200" dirty="0" smtClean="0">
                <a:latin typeface="e-Ukraine Light" pitchFamily="50" charset="-52"/>
              </a:rPr>
              <a:t>про </a:t>
            </a:r>
            <a:r>
              <a:rPr lang="ru-RU" sz="1200" dirty="0" err="1">
                <a:latin typeface="e-Ukraine Light" pitchFamily="50" charset="-52"/>
              </a:rPr>
              <a:t>майновий</a:t>
            </a:r>
            <a:r>
              <a:rPr lang="ru-RU" sz="1200" dirty="0">
                <a:latin typeface="e-Ukraine Light" pitchFamily="50" charset="-52"/>
              </a:rPr>
              <a:t> стан і доходи, </a:t>
            </a:r>
            <a:r>
              <a:rPr lang="ru-RU" sz="1200" dirty="0" err="1">
                <a:latin typeface="e-Ukraine Light" pitchFamily="50" charset="-52"/>
              </a:rPr>
              <a:t>затвердженої</a:t>
            </a:r>
            <a:r>
              <a:rPr lang="ru-RU" sz="1200" dirty="0">
                <a:latin typeface="e-Ukraine Light" pitchFamily="50" charset="-52"/>
              </a:rPr>
              <a:t> Наказом № 143, </a:t>
            </a:r>
            <a:r>
              <a:rPr lang="ru-RU" sz="1200" dirty="0" err="1">
                <a:latin typeface="e-Ukraine Light" pitchFamily="50" charset="-52"/>
              </a:rPr>
              <a:t>згідно</a:t>
            </a:r>
            <a:r>
              <a:rPr lang="ru-RU" sz="1200" dirty="0">
                <a:latin typeface="e-Ukraine Light" pitchFamily="50" charset="-52"/>
              </a:rPr>
              <a:t> з п. 6 </a:t>
            </a:r>
            <a:r>
              <a:rPr lang="ru-RU" sz="1200" dirty="0" err="1">
                <a:latin typeface="e-Ukraine Light" pitchFamily="50" charset="-52"/>
              </a:rPr>
              <a:t>якої</a:t>
            </a:r>
            <a:r>
              <a:rPr lang="ru-RU" sz="1200" dirty="0">
                <a:latin typeface="e-Ukraine Light" pitchFamily="50" charset="-52"/>
              </a:rPr>
              <a:t>: </a:t>
            </a:r>
            <a:endParaRPr lang="en-US" sz="12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заголовній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частині</a:t>
            </a:r>
            <a:r>
              <a:rPr lang="ru-RU" sz="1200" dirty="0" smtClean="0">
                <a:latin typeface="e-Ukraine Light" pitchFamily="50" charset="-52"/>
              </a:rPr>
              <a:t>:</a:t>
            </a:r>
            <a:endParaRPr lang="ru-RU" sz="12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e-Ukraine Light" pitchFamily="50" charset="-52"/>
              </a:rPr>
              <a:t>у рядку 1 – </a:t>
            </a:r>
            <a:r>
              <a:rPr lang="ru-RU" sz="1200" dirty="0" err="1">
                <a:latin typeface="e-Ukraine Light" pitchFamily="50" charset="-52"/>
              </a:rPr>
              <a:t>зазначається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реєстраційний</a:t>
            </a:r>
            <a:r>
              <a:rPr lang="ru-RU" sz="1200" dirty="0">
                <a:latin typeface="e-Ukraine Light" pitchFamily="50" charset="-52"/>
              </a:rPr>
              <a:t> номер </a:t>
            </a:r>
            <a:r>
              <a:rPr lang="ru-RU" sz="1200" dirty="0" err="1">
                <a:latin typeface="e-Ukraine Light" pitchFamily="50" charset="-52"/>
              </a:rPr>
              <a:t>облікової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картки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серія</a:t>
            </a:r>
            <a:r>
              <a:rPr lang="ru-RU" sz="1200" dirty="0">
                <a:latin typeface="e-Ukraine Light" pitchFamily="50" charset="-52"/>
              </a:rPr>
              <a:t> (за </a:t>
            </a:r>
            <a:r>
              <a:rPr lang="ru-RU" sz="1200" dirty="0" err="1">
                <a:latin typeface="e-Ukraine Light" pitchFamily="50" charset="-52"/>
              </a:rPr>
              <a:t>наявності</a:t>
            </a:r>
            <a:r>
              <a:rPr lang="ru-RU" sz="1200" dirty="0">
                <a:latin typeface="e-Ukraine Light" pitchFamily="50" charset="-52"/>
              </a:rPr>
              <a:t>) та номер паспорта (для </a:t>
            </a:r>
            <a:r>
              <a:rPr lang="ru-RU" sz="1200" dirty="0" err="1">
                <a:latin typeface="e-Ukraine Light" pitchFamily="50" charset="-52"/>
              </a:rPr>
              <a:t>фізичних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осіб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які</a:t>
            </a:r>
            <a:r>
              <a:rPr lang="ru-RU" sz="1200" dirty="0">
                <a:latin typeface="e-Ukraine Light" pitchFamily="50" charset="-52"/>
              </a:rPr>
              <a:t> через </a:t>
            </a:r>
            <a:r>
              <a:rPr lang="ru-RU" sz="1200" dirty="0" err="1">
                <a:latin typeface="e-Ukraine Light" pitchFamily="50" charset="-52"/>
              </a:rPr>
              <a:t>свої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релігійні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переконання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відмовляються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прийняття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реєстраційного</a:t>
            </a:r>
            <a:r>
              <a:rPr lang="ru-RU" sz="1200" dirty="0">
                <a:latin typeface="e-Ukraine Light" pitchFamily="50" charset="-52"/>
              </a:rPr>
              <a:t> номера </a:t>
            </a:r>
            <a:r>
              <a:rPr lang="ru-RU" sz="1200" dirty="0" err="1">
                <a:latin typeface="e-Ukraine Light" pitchFamily="50" charset="-52"/>
              </a:rPr>
              <a:t>облікової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картки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офіційно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повідомили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це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відповідний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контролюючий</a:t>
            </a:r>
            <a:r>
              <a:rPr lang="ru-RU" sz="1200" dirty="0">
                <a:latin typeface="e-Ukraine Light" pitchFamily="50" charset="-52"/>
              </a:rPr>
              <a:t> орган і </a:t>
            </a:r>
            <a:r>
              <a:rPr lang="ru-RU" sz="1200" dirty="0" err="1">
                <a:latin typeface="e-Ukraine Light" pitchFamily="50" charset="-52"/>
              </a:rPr>
              <a:t>мають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позначку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паспорті</a:t>
            </a:r>
            <a:r>
              <a:rPr lang="ru-RU" sz="1200" dirty="0" smtClean="0">
                <a:latin typeface="e-Ukraine Light" pitchFamily="50" charset="-52"/>
              </a:rPr>
              <a:t>);</a:t>
            </a:r>
            <a:endParaRPr lang="ru-RU" sz="12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e-Ukraine Light" pitchFamily="50" charset="-52"/>
              </a:rPr>
              <a:t>у рядку 2 – для </a:t>
            </a:r>
            <a:r>
              <a:rPr lang="ru-RU" sz="1200" dirty="0" err="1">
                <a:latin typeface="e-Ukraine Light" pitchFamily="50" charset="-52"/>
              </a:rPr>
              <a:t>ідентифікації</a:t>
            </a:r>
            <a:r>
              <a:rPr lang="ru-RU" sz="1200" dirty="0">
                <a:latin typeface="e-Ukraine Light" pitchFamily="50" charset="-52"/>
              </a:rPr>
              <a:t> особи в </a:t>
            </a:r>
            <a:r>
              <a:rPr lang="ru-RU" sz="1200" dirty="0" err="1">
                <a:latin typeface="e-Ukraine Light" pitchFamily="50" charset="-52"/>
              </a:rPr>
              <a:t>Пенсійному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фонді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для </a:t>
            </a:r>
            <a:r>
              <a:rPr lang="ru-RU" sz="1200" dirty="0" err="1">
                <a:latin typeface="e-Ukraine Light" pitchFamily="50" charset="-52"/>
              </a:rPr>
              <a:t>фізичних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осіб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які</a:t>
            </a:r>
            <a:r>
              <a:rPr lang="ru-RU" sz="1200" dirty="0">
                <a:latin typeface="e-Ukraine Light" pitchFamily="50" charset="-52"/>
              </a:rPr>
              <a:t> через </a:t>
            </a:r>
            <a:r>
              <a:rPr lang="ru-RU" sz="1200" dirty="0" err="1">
                <a:latin typeface="e-Ukraine Light" pitchFamily="50" charset="-52"/>
              </a:rPr>
              <a:t>свої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релігійні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переконання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відмовляються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прийняття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реєстраційного</a:t>
            </a:r>
            <a:r>
              <a:rPr lang="ru-RU" sz="1200" dirty="0">
                <a:latin typeface="e-Ukraine Light" pitchFamily="50" charset="-52"/>
              </a:rPr>
              <a:t> номера </a:t>
            </a:r>
            <a:r>
              <a:rPr lang="ru-RU" sz="1200" dirty="0" err="1">
                <a:latin typeface="e-Ukraine Light" pitchFamily="50" charset="-52"/>
              </a:rPr>
              <a:t>облікової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картки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офіційно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повідомили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це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відповідний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контролюючий</a:t>
            </a:r>
            <a:r>
              <a:rPr lang="ru-RU" sz="1200" dirty="0">
                <a:latin typeface="e-Ukraine Light" pitchFamily="50" charset="-52"/>
              </a:rPr>
              <a:t> орган і </a:t>
            </a:r>
            <a:r>
              <a:rPr lang="ru-RU" sz="1200" dirty="0" err="1">
                <a:latin typeface="e-Ukraine Light" pitchFamily="50" charset="-52"/>
              </a:rPr>
              <a:t>мають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відмітку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паспорті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зазначається</a:t>
            </a:r>
            <a:r>
              <a:rPr lang="ru-RU" sz="1200" dirty="0" smtClean="0">
                <a:latin typeface="e-Ukraine Light" pitchFamily="50" charset="-52"/>
              </a:rPr>
              <a:t>:</a:t>
            </a:r>
            <a:endParaRPr lang="ru-RU" sz="12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e-Ukraine Light" pitchFamily="50" charset="-52"/>
              </a:rPr>
              <a:t>для </a:t>
            </a:r>
            <a:r>
              <a:rPr lang="ru-RU" sz="1200" dirty="0" err="1">
                <a:latin typeface="e-Ukraine Light" pitchFamily="50" charset="-52"/>
              </a:rPr>
              <a:t>власників</a:t>
            </a:r>
            <a:r>
              <a:rPr lang="ru-RU" sz="1200" dirty="0">
                <a:latin typeface="e-Ukraine Light" pitchFamily="50" charset="-52"/>
              </a:rPr>
              <a:t> паспорта у </a:t>
            </a:r>
            <a:r>
              <a:rPr lang="ru-RU" sz="1200" dirty="0" err="1">
                <a:latin typeface="e-Ukraine Light" pitchFamily="50" charset="-52"/>
              </a:rPr>
              <a:t>формі</a:t>
            </a:r>
            <a:r>
              <a:rPr lang="ru-RU" sz="1200" dirty="0">
                <a:latin typeface="e-Ukraine Light" pitchFamily="50" charset="-52"/>
              </a:rPr>
              <a:t> книжечки </a:t>
            </a:r>
            <a:r>
              <a:rPr lang="ru-RU" sz="1200" dirty="0" err="1">
                <a:latin typeface="e-Ukraine Light" pitchFamily="50" charset="-52"/>
              </a:rPr>
              <a:t>серія</a:t>
            </a:r>
            <a:r>
              <a:rPr lang="ru-RU" sz="1200" dirty="0">
                <a:latin typeface="e-Ukraine Light" pitchFamily="50" charset="-52"/>
              </a:rPr>
              <a:t> та номер паспорта у </a:t>
            </a:r>
            <a:r>
              <a:rPr lang="ru-RU" sz="1200" dirty="0" err="1">
                <a:latin typeface="e-Ukraine Light" pitchFamily="50" charset="-52"/>
              </a:rPr>
              <a:t>форматі</a:t>
            </a:r>
            <a:r>
              <a:rPr lang="ru-RU" sz="1200" dirty="0">
                <a:latin typeface="e-Ukraine Light" pitchFamily="50" charset="-52"/>
              </a:rPr>
              <a:t> БК</a:t>
            </a:r>
            <a:r>
              <a:rPr lang="en-US" sz="1200" dirty="0">
                <a:latin typeface="e-Ukraine Light" pitchFamily="50" charset="-52"/>
              </a:rPr>
              <a:t>NNXXXXXX, </a:t>
            </a:r>
            <a:r>
              <a:rPr lang="ru-RU" sz="1200" dirty="0">
                <a:latin typeface="e-Ukraine Light" pitchFamily="50" charset="-52"/>
              </a:rPr>
              <a:t>де БК – константа,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вказує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реєстрацію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smtClean="0">
                <a:latin typeface="e-Ukraine Light" pitchFamily="50" charset="-52"/>
              </a:rPr>
              <a:t>ПФУ</a:t>
            </a:r>
            <a:r>
              <a:rPr lang="en-US" sz="1200" dirty="0" smtClean="0">
                <a:latin typeface="e-Ukraine Light" pitchFamily="50" charset="-52"/>
              </a:rPr>
              <a:t/>
            </a:r>
            <a:br>
              <a:rPr lang="en-US" sz="1200" dirty="0" smtClean="0">
                <a:latin typeface="e-Ukraine Light" pitchFamily="50" charset="-52"/>
              </a:rPr>
            </a:br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1184</TotalTime>
  <Words>528</Words>
  <Application>Microsoft Office PowerPoint</Application>
  <PresentationFormat>Лист A4 (210x297 мм)</PresentationFormat>
  <Paragraphs>43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120</cp:revision>
  <cp:lastPrinted>2022-12-13T10:52:00Z</cp:lastPrinted>
  <dcterms:created xsi:type="dcterms:W3CDTF">2021-05-27T05:23:05Z</dcterms:created>
  <dcterms:modified xsi:type="dcterms:W3CDTF">2023-05-29T06:37:05Z</dcterms:modified>
</cp:coreProperties>
</file>