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470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6" y="142339"/>
            <a:ext cx="4877753" cy="6734175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0" y="142339"/>
            <a:ext cx="4881163" cy="6723423"/>
            <a:chOff x="82316" y="0"/>
            <a:chExt cx="4881163" cy="6850381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169545" y="0"/>
              <a:ext cx="4793934" cy="6850381"/>
              <a:chOff x="169545" y="0"/>
              <a:chExt cx="4793934" cy="6850381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169545" y="0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7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617" y="436388"/>
              <a:ext cx="842883" cy="878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2143126"/>
              <a:ext cx="833358" cy="904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92" y="4107580"/>
              <a:ext cx="880983" cy="8930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942350"/>
              <a:ext cx="479393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470454"/>
              <a:ext cx="2114550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канал ДПС «</a:t>
              </a:r>
              <a:r>
                <a:rPr kumimoji="0" lang="en-US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2240025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32357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1162" y="1130550"/>
            <a:ext cx="3829050" cy="181588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latin typeface="e-Ukraine Light" pitchFamily="50" charset="-52"/>
                <a:cs typeface="Arial" pitchFamily="34" charset="0"/>
              </a:rPr>
              <a:t>На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який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мінімальний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термін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контролюючий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орган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може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укладати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договір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розстрочення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(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відстрочення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)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грошових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зобов’язань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(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податкового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боргу)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платника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податків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?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0667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latin typeface="e-Ukraine Light" pitchFamily="50" charset="-52"/>
                <a:cs typeface="Arial" pitchFamily="34" charset="0"/>
              </a:rPr>
              <a:t>Травень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050" y="123825"/>
            <a:ext cx="314325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03366" y="133350"/>
            <a:ext cx="4890591" cy="672465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229225" y="165734"/>
            <a:ext cx="4605996" cy="672465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6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Блок-схема: узел 16"/>
          <p:cNvSpPr/>
          <p:nvPr/>
        </p:nvSpPr>
        <p:spPr>
          <a:xfrm>
            <a:off x="5193176" y="3538909"/>
            <a:ext cx="1562100" cy="165735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6486525" y="5048250"/>
            <a:ext cx="1685925" cy="15621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5193176" y="5019675"/>
            <a:ext cx="1657350" cy="165735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6476999" y="3552825"/>
            <a:ext cx="1724026" cy="167640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229225" y="342899"/>
            <a:ext cx="453389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Друзі, підписуйтеся на офіційні сторінки Державної податкової служби України у соціальних мережах, де ви зможе переглянути новини, актуальні роз'яснення податкових новацій, а також </a:t>
            </a:r>
            <a:r>
              <a:rPr lang="uk-UA" altLang="ru-RU" sz="10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інфографіки</a:t>
            </a: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та коментарі керівництва, фахівців служби! Буде корисно та цікаво!</a:t>
            </a:r>
            <a:endParaRPr lang="ru-RU" altLang="ru-RU" sz="1000" dirty="0" smtClean="0">
              <a:latin typeface="e-Ukraine Light" panose="00000400000000000000" pitchFamily="50" charset="-52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Спілкуйтеся з Податковою службою дистанційно за допомогою сервісу  «</a:t>
            </a:r>
            <a:r>
              <a:rPr lang="uk-UA" altLang="ru-RU" sz="10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InfoTAX</a:t>
            </a: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  <a:endParaRPr lang="ru-RU" altLang="ru-RU" sz="1000" dirty="0" smtClean="0">
              <a:latin typeface="e-Ukraine Light" panose="00000400000000000000" pitchFamily="50" charset="-52"/>
            </a:endParaRPr>
          </a:p>
        </p:txBody>
      </p:sp>
      <p:pic>
        <p:nvPicPr>
          <p:cNvPr id="16" name="Рисунок 10" descr="https://chart.googleapis.com/chart?cht=qr&amp;chl=https%3A%2F%2Ft.me%2FinfoTAXbot&amp;chld=L|0&amp;chs=150">
            <a:extLst>
              <a:ext uri="{FF2B5EF4-FFF2-40B4-BE49-F238E27FC236}">
                <a16:creationId xmlns="" xmlns:a16="http://schemas.microsoft.com/office/drawing/2014/main" id="{C10BBAFE-2D79-49E5-868B-A0FDCC9F8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411" y="1742694"/>
            <a:ext cx="1304925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3136" y="165734"/>
            <a:ext cx="453794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200" dirty="0">
                <a:latin typeface="e-Ukraine Light" pitchFamily="50" charset="-52"/>
              </a:rPr>
              <a:t>	 </a:t>
            </a:r>
            <a:r>
              <a:rPr lang="ru-RU" sz="1200" dirty="0">
                <a:latin typeface="e-Ukraine Light" pitchFamily="50" charset="-52"/>
              </a:rPr>
              <a:t> Головне  </a:t>
            </a:r>
            <a:r>
              <a:rPr lang="ru-RU" sz="1200" dirty="0" err="1">
                <a:latin typeface="e-Ukraine Light" pitchFamily="50" charset="-52"/>
              </a:rPr>
              <a:t>управління</a:t>
            </a:r>
            <a:r>
              <a:rPr lang="ru-RU" sz="1200" dirty="0">
                <a:latin typeface="e-Ukraine Light" pitchFamily="50" charset="-52"/>
              </a:rPr>
              <a:t> ДПС у м. </a:t>
            </a:r>
            <a:r>
              <a:rPr lang="ru-RU" sz="1200" dirty="0" err="1">
                <a:latin typeface="e-Ukraine Light" pitchFamily="50" charset="-52"/>
              </a:rPr>
              <a:t>Києві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повідомляє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розстроченням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відстроченням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грошових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зобов’язань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 боргу є </a:t>
            </a:r>
            <a:r>
              <a:rPr lang="ru-RU" sz="1200" dirty="0" err="1">
                <a:latin typeface="e-Ukraine Light" pitchFamily="50" charset="-52"/>
              </a:rPr>
              <a:t>перенесення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строків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сплати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платником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його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грошових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зобов’язань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 боргу </a:t>
            </a:r>
            <a:r>
              <a:rPr lang="ru-RU" sz="1200" dirty="0" err="1">
                <a:latin typeface="e-Ukraine Light" pitchFamily="50" charset="-52"/>
              </a:rPr>
              <a:t>під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проценти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розмір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яких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дорівнює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розміру</a:t>
            </a:r>
            <a:r>
              <a:rPr lang="ru-RU" sz="1200" dirty="0">
                <a:latin typeface="e-Ukraine Light" pitchFamily="50" charset="-52"/>
              </a:rPr>
              <a:t> 120 </a:t>
            </a:r>
            <a:r>
              <a:rPr lang="ru-RU" sz="1200" dirty="0" err="1">
                <a:latin typeface="e-Ukraine Light" pitchFamily="50" charset="-52"/>
              </a:rPr>
              <a:t>відс</a:t>
            </a:r>
            <a:r>
              <a:rPr lang="ru-RU" sz="1200" dirty="0">
                <a:latin typeface="e-Ukraine Light" pitchFamily="50" charset="-52"/>
              </a:rPr>
              <a:t>. </a:t>
            </a:r>
            <a:r>
              <a:rPr lang="ru-RU" sz="1200" dirty="0" err="1">
                <a:latin typeface="e-Ukraine Light" pitchFamily="50" charset="-52"/>
              </a:rPr>
              <a:t>річних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облікової</a:t>
            </a:r>
            <a:r>
              <a:rPr lang="ru-RU" sz="1200" dirty="0">
                <a:latin typeface="e-Ukraine Light" pitchFamily="50" charset="-52"/>
              </a:rPr>
              <a:t> ставки </a:t>
            </a:r>
            <a:r>
              <a:rPr lang="ru-RU" sz="1200" dirty="0" err="1">
                <a:latin typeface="e-Ukraine Light" pitchFamily="50" charset="-52"/>
              </a:rPr>
              <a:t>Національного</a:t>
            </a:r>
            <a:r>
              <a:rPr lang="ru-RU" sz="1200" dirty="0">
                <a:latin typeface="e-Ukraine Light" pitchFamily="50" charset="-52"/>
              </a:rPr>
              <a:t> банку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діючої</a:t>
            </a:r>
            <a:r>
              <a:rPr lang="ru-RU" sz="1200" dirty="0">
                <a:latin typeface="e-Ukraine Light" pitchFamily="50" charset="-52"/>
              </a:rPr>
              <a:t> на день </a:t>
            </a:r>
            <a:r>
              <a:rPr lang="ru-RU" sz="1200" dirty="0" err="1">
                <a:latin typeface="e-Ukraine Light" pitchFamily="50" charset="-52"/>
              </a:rPr>
              <a:t>прийняття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контролюючим</a:t>
            </a:r>
            <a:r>
              <a:rPr lang="ru-RU" sz="1200" dirty="0">
                <a:latin typeface="e-Ukraine Light" pitchFamily="50" charset="-52"/>
              </a:rPr>
              <a:t> органом </a:t>
            </a:r>
            <a:r>
              <a:rPr lang="ru-RU" sz="1200" dirty="0" err="1">
                <a:latin typeface="e-Ukraine Light" pitchFamily="50" charset="-52"/>
              </a:rPr>
              <a:t>рішення</a:t>
            </a:r>
            <a:r>
              <a:rPr lang="ru-RU" sz="1200" dirty="0">
                <a:latin typeface="e-Ukraine Light" pitchFamily="50" charset="-52"/>
              </a:rPr>
              <a:t> про </a:t>
            </a:r>
            <a:r>
              <a:rPr lang="ru-RU" sz="1200" dirty="0" err="1">
                <a:latin typeface="e-Ukraine Light" pitchFamily="50" charset="-52"/>
              </a:rPr>
              <a:t>розстрочення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відстрочення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грошових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зобов’язань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 боргу </a:t>
            </a:r>
            <a:r>
              <a:rPr lang="ru-RU" sz="1200" dirty="0" smtClean="0">
                <a:latin typeface="e-Ukraine Light" pitchFamily="50" charset="-52"/>
              </a:rPr>
              <a:t/>
            </a:r>
            <a:br>
              <a:rPr lang="ru-RU" sz="1200" dirty="0" smtClean="0">
                <a:latin typeface="e-Ukraine Light" pitchFamily="50" charset="-52"/>
              </a:rPr>
            </a:br>
            <a:r>
              <a:rPr lang="ru-RU" sz="1200" dirty="0" smtClean="0">
                <a:latin typeface="e-Ukraine Light" pitchFamily="50" charset="-52"/>
              </a:rPr>
              <a:t>(</a:t>
            </a:r>
            <a:r>
              <a:rPr lang="ru-RU" sz="1200" dirty="0">
                <a:latin typeface="e-Ukraine Light" pitchFamily="50" charset="-52"/>
              </a:rPr>
              <a:t>п. 100.1 ст. 100 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 кодексу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).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Розстрочені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суми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грошових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зобов’язань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 боргу (в тому </a:t>
            </a:r>
            <a:r>
              <a:rPr lang="ru-RU" sz="1200" dirty="0" err="1">
                <a:latin typeface="e-Ukraine Light" pitchFamily="50" charset="-52"/>
              </a:rPr>
              <a:t>числі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окремо</a:t>
            </a:r>
            <a:r>
              <a:rPr lang="ru-RU" sz="1200" dirty="0">
                <a:latin typeface="e-Ukraine Light" pitchFamily="50" charset="-52"/>
              </a:rPr>
              <a:t> – </a:t>
            </a:r>
            <a:r>
              <a:rPr lang="ru-RU" sz="1200" dirty="0" err="1">
                <a:latin typeface="e-Ukraine Light" pitchFamily="50" charset="-52"/>
              </a:rPr>
              <a:t>суми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штрафних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фінансових</a:t>
            </a:r>
            <a:r>
              <a:rPr lang="ru-RU" sz="1200" dirty="0">
                <a:latin typeface="e-Ukraine Light" pitchFamily="50" charset="-52"/>
              </a:rPr>
              <a:t>) </a:t>
            </a:r>
            <a:r>
              <a:rPr lang="ru-RU" sz="1200" dirty="0" err="1">
                <a:latin typeface="e-Ukraine Light" pitchFamily="50" charset="-52"/>
              </a:rPr>
              <a:t>санкцій</a:t>
            </a:r>
            <a:r>
              <a:rPr lang="ru-RU" sz="1200" dirty="0">
                <a:latin typeface="e-Ukraine Light" pitchFamily="50" charset="-52"/>
              </a:rPr>
              <a:t>) </a:t>
            </a:r>
            <a:r>
              <a:rPr lang="ru-RU" sz="1200" dirty="0" err="1">
                <a:latin typeface="e-Ukraine Light" pitchFamily="50" charset="-52"/>
              </a:rPr>
              <a:t>погашаються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рівними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частками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починаючи</a:t>
            </a:r>
            <a:r>
              <a:rPr lang="ru-RU" sz="1200" dirty="0">
                <a:latin typeface="e-Ukraine Light" pitchFamily="50" charset="-52"/>
              </a:rPr>
              <a:t> з </a:t>
            </a:r>
            <a:r>
              <a:rPr lang="ru-RU" sz="1200" dirty="0" err="1">
                <a:latin typeface="e-Ukraine Light" pitchFamily="50" charset="-52"/>
              </a:rPr>
              <a:t>місяця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настає</a:t>
            </a:r>
            <a:r>
              <a:rPr lang="ru-RU" sz="1200" dirty="0">
                <a:latin typeface="e-Ukraine Light" pitchFamily="50" charset="-52"/>
              </a:rPr>
              <a:t> за </a:t>
            </a:r>
            <a:r>
              <a:rPr lang="ru-RU" sz="1200" dirty="0" err="1">
                <a:latin typeface="e-Ukraine Light" pitchFamily="50" charset="-52"/>
              </a:rPr>
              <a:t>тим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місяцем</a:t>
            </a:r>
            <a:r>
              <a:rPr lang="ru-RU" sz="1200" dirty="0">
                <a:latin typeface="e-Ukraine Light" pitchFamily="50" charset="-52"/>
              </a:rPr>
              <a:t>, у </a:t>
            </a:r>
            <a:r>
              <a:rPr lang="ru-RU" sz="1200" dirty="0" err="1">
                <a:latin typeface="e-Ukraine Light" pitchFamily="50" charset="-52"/>
              </a:rPr>
              <a:t>якому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прийнято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рішення</a:t>
            </a:r>
            <a:r>
              <a:rPr lang="ru-RU" sz="1200" dirty="0">
                <a:latin typeface="e-Ukraine Light" pitchFamily="50" charset="-52"/>
              </a:rPr>
              <a:t> про </a:t>
            </a:r>
            <a:r>
              <a:rPr lang="ru-RU" sz="1200" dirty="0" err="1">
                <a:latin typeface="e-Ukraine Light" pitchFamily="50" charset="-52"/>
              </a:rPr>
              <a:t>надання</a:t>
            </a:r>
            <a:r>
              <a:rPr lang="ru-RU" sz="1200" dirty="0">
                <a:latin typeface="e-Ukraine Light" pitchFamily="50" charset="-52"/>
              </a:rPr>
              <a:t> такого </a:t>
            </a:r>
            <a:r>
              <a:rPr lang="ru-RU" sz="1200" dirty="0" err="1">
                <a:latin typeface="e-Ukraine Light" pitchFamily="50" charset="-52"/>
              </a:rPr>
              <a:t>розстрочення</a:t>
            </a:r>
            <a:r>
              <a:rPr lang="ru-RU" sz="1200" dirty="0">
                <a:latin typeface="e-Ukraine Light" pitchFamily="50" charset="-52"/>
              </a:rPr>
              <a:t> (п. 100.6 ст. 100 ПКУ). </a:t>
            </a:r>
            <a:endParaRPr lang="ru-RU" sz="1200" dirty="0" smtClean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Відстрочені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суми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грошових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зобов’язань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 боргу </a:t>
            </a:r>
            <a:r>
              <a:rPr lang="ru-RU" sz="1200" dirty="0" err="1">
                <a:latin typeface="e-Ukraine Light" pitchFamily="50" charset="-52"/>
              </a:rPr>
              <a:t>погашаються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рівними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частками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починаючи</a:t>
            </a:r>
            <a:r>
              <a:rPr lang="ru-RU" sz="1200" dirty="0">
                <a:latin typeface="e-Ukraine Light" pitchFamily="50" charset="-52"/>
              </a:rPr>
              <a:t> з будь-</a:t>
            </a:r>
            <a:r>
              <a:rPr lang="ru-RU" sz="1200" dirty="0" err="1">
                <a:latin typeface="e-Ukraine Light" pitchFamily="50" charset="-52"/>
              </a:rPr>
              <a:t>якого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місяця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визначеного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відповідним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контролюючим</a:t>
            </a:r>
            <a:r>
              <a:rPr lang="ru-RU" sz="1200" dirty="0" smtClean="0">
                <a:latin typeface="e-Ukraine Light" pitchFamily="50" charset="-52"/>
              </a:rPr>
              <a:t/>
            </a:r>
            <a:br>
              <a:rPr lang="ru-RU" sz="1200" dirty="0" smtClean="0">
                <a:latin typeface="e-Ukraine Light" pitchFamily="50" charset="-52"/>
              </a:rPr>
            </a:br>
            <a:endParaRPr lang="ru-RU" sz="12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45606" y="103281"/>
            <a:ext cx="4744446" cy="6704352"/>
            <a:chOff x="120796" y="142734"/>
            <a:chExt cx="4578673" cy="674637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120796" y="142734"/>
              <a:ext cx="4578673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84306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3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28878" y="103281"/>
            <a:ext cx="4787316" cy="6704352"/>
            <a:chOff x="268044" y="105978"/>
            <a:chExt cx="4613231" cy="6744403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268044" y="105978"/>
              <a:ext cx="4613231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4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20E9D96F-3DE8-4417-9595-2A67DB70D5D3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B6365EE5-61B6-4672-AA2C-19B58DE21C70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200152" y="106859"/>
            <a:ext cx="4417353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Отже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згідно</a:t>
            </a:r>
            <a:r>
              <a:rPr lang="ru-RU" sz="1200" dirty="0">
                <a:latin typeface="e-Ukraine Light" pitchFamily="50" charset="-52"/>
              </a:rPr>
              <a:t> з </a:t>
            </a:r>
            <a:r>
              <a:rPr lang="ru-RU" sz="1200" dirty="0" err="1">
                <a:latin typeface="e-Ukraine Light" pitchFamily="50" charset="-52"/>
              </a:rPr>
              <a:t>положеннями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чинних</a:t>
            </a:r>
            <a:r>
              <a:rPr lang="ru-RU" sz="1200" dirty="0">
                <a:latin typeface="e-Ukraine Light" pitchFamily="50" charset="-52"/>
              </a:rPr>
              <a:t> нормативно-</a:t>
            </a:r>
            <a:r>
              <a:rPr lang="ru-RU" sz="1200" dirty="0" err="1">
                <a:latin typeface="e-Ukraine Light" pitchFamily="50" charset="-52"/>
              </a:rPr>
              <a:t>правових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актів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мінімальним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терміном</a:t>
            </a:r>
            <a:r>
              <a:rPr lang="ru-RU" sz="1200" dirty="0">
                <a:latin typeface="e-Ukraine Light" pitchFamily="50" charset="-52"/>
              </a:rPr>
              <a:t> є</a:t>
            </a:r>
            <a:r>
              <a:rPr lang="ru-RU" sz="1200" dirty="0" smtClean="0">
                <a:latin typeface="e-Ukraine Light" pitchFamily="50" charset="-52"/>
              </a:rPr>
              <a:t>:</a:t>
            </a:r>
            <a:endParaRPr lang="en-US" sz="1200" dirty="0" smtClean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endParaRPr lang="ru-RU" sz="12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latin typeface="e-Ukraine Light" pitchFamily="50" charset="-52"/>
              </a:rPr>
              <a:t>для </a:t>
            </a:r>
            <a:r>
              <a:rPr lang="ru-RU" sz="1200" dirty="0" err="1">
                <a:latin typeface="e-Ukraine Light" pitchFamily="50" charset="-52"/>
              </a:rPr>
              <a:t>відстрочення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грошових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зобов’язань</a:t>
            </a:r>
            <a:r>
              <a:rPr lang="ru-RU" sz="1200" dirty="0">
                <a:latin typeface="e-Ukraine Light" pitchFamily="50" charset="-52"/>
              </a:rPr>
              <a:t> – на 1 </a:t>
            </a:r>
            <a:r>
              <a:rPr lang="ru-RU" sz="1200" dirty="0" err="1">
                <a:latin typeface="e-Ukraine Light" pitchFamily="50" charset="-52"/>
              </a:rPr>
              <a:t>календарний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місяць</a:t>
            </a:r>
            <a:r>
              <a:rPr lang="ru-RU" sz="1200" dirty="0">
                <a:latin typeface="e-Ukraine Light" pitchFamily="50" charset="-52"/>
              </a:rPr>
              <a:t>, з </a:t>
            </a:r>
            <a:r>
              <a:rPr lang="ru-RU" sz="1200" dirty="0" err="1">
                <a:latin typeface="e-Ukraine Light" pitchFamily="50" charset="-52"/>
              </a:rPr>
              <a:t>дати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визначеної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smtClean="0">
                <a:latin typeface="e-Ukraine Light" pitchFamily="50" charset="-52"/>
              </a:rPr>
              <a:t>законом</a:t>
            </a:r>
            <a:r>
              <a:rPr lang="en-US" sz="1200" dirty="0" smtClean="0">
                <a:latin typeface="e-Ukraine Light" pitchFamily="50" charset="-52"/>
              </a:rPr>
              <a:t> </a:t>
            </a:r>
            <a:r>
              <a:rPr lang="ru-RU" sz="1200" dirty="0" smtClean="0">
                <a:latin typeface="e-Ukraine Light" pitchFamily="50" charset="-52"/>
              </a:rPr>
              <a:t>для </a:t>
            </a:r>
            <a:r>
              <a:rPr lang="ru-RU" sz="1200" dirty="0">
                <a:latin typeface="e-Ukraine Light" pitchFamily="50" charset="-52"/>
              </a:rPr>
              <a:t>граничного </a:t>
            </a:r>
            <a:r>
              <a:rPr lang="ru-RU" sz="1200" dirty="0" err="1">
                <a:latin typeface="e-Ukraine Light" pitchFamily="50" charset="-52"/>
              </a:rPr>
              <a:t>терміну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сплати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грошових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зобов’язань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щодо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яких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прийнято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рішення</a:t>
            </a:r>
            <a:r>
              <a:rPr lang="ru-RU" sz="1200" dirty="0">
                <a:latin typeface="e-Ukraine Light" pitchFamily="50" charset="-52"/>
              </a:rPr>
              <a:t> про </a:t>
            </a:r>
            <a:r>
              <a:rPr lang="ru-RU" sz="1200" dirty="0" err="1">
                <a:latin typeface="e-Ukraine Light" pitchFamily="50" charset="-52"/>
              </a:rPr>
              <a:t>відстрочення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згідно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рішення</a:t>
            </a:r>
            <a:r>
              <a:rPr lang="ru-RU" sz="1200" dirty="0">
                <a:latin typeface="e-Ukraine Light" pitchFamily="50" charset="-52"/>
              </a:rPr>
              <a:t> та договору про </a:t>
            </a:r>
            <a:r>
              <a:rPr lang="ru-RU" sz="1200" dirty="0" err="1">
                <a:latin typeface="e-Ukraine Light" pitchFamily="50" charset="-52"/>
              </a:rPr>
              <a:t>відстрочення</a:t>
            </a:r>
            <a:r>
              <a:rPr lang="ru-RU" sz="1200" dirty="0">
                <a:latin typeface="e-Ukraine Light" pitchFamily="50" charset="-52"/>
              </a:rPr>
              <a:t>); </a:t>
            </a:r>
            <a:endParaRPr lang="en-US" sz="1200" dirty="0" smtClean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1200" dirty="0" smtClean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latin typeface="e-Ukraine Light" pitchFamily="50" charset="-52"/>
              </a:rPr>
              <a:t> для </a:t>
            </a:r>
            <a:r>
              <a:rPr lang="ru-RU" sz="1200" dirty="0" err="1">
                <a:latin typeface="e-Ukraine Light" pitchFamily="50" charset="-52"/>
              </a:rPr>
              <a:t>відстрочення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 боргу  – 1 </a:t>
            </a:r>
            <a:r>
              <a:rPr lang="ru-RU" sz="1200" dirty="0" err="1">
                <a:latin typeface="e-Ukraine Light" pitchFamily="50" charset="-52"/>
              </a:rPr>
              <a:t>календарний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місяць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після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прийняття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рішення</a:t>
            </a:r>
            <a:r>
              <a:rPr lang="ru-RU" sz="1200" dirty="0">
                <a:latin typeface="e-Ukraine Light" pitchFamily="50" charset="-52"/>
              </a:rPr>
              <a:t> про </a:t>
            </a:r>
            <a:r>
              <a:rPr lang="ru-RU" sz="1200" dirty="0" err="1">
                <a:latin typeface="e-Ukraine Light" pitchFamily="50" charset="-52"/>
              </a:rPr>
              <a:t>відстрочення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 боргу (</a:t>
            </a:r>
            <a:r>
              <a:rPr lang="ru-RU" sz="1200" dirty="0" err="1">
                <a:latin typeface="e-Ukraine Light" pitchFamily="50" charset="-52"/>
              </a:rPr>
              <a:t>згідно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рішення</a:t>
            </a:r>
            <a:r>
              <a:rPr lang="ru-RU" sz="1200" dirty="0">
                <a:latin typeface="e-Ukraine Light" pitchFamily="50" charset="-52"/>
              </a:rPr>
              <a:t> та договору про </a:t>
            </a:r>
            <a:r>
              <a:rPr lang="ru-RU" sz="1200" dirty="0" err="1">
                <a:latin typeface="e-Ukraine Light" pitchFamily="50" charset="-52"/>
              </a:rPr>
              <a:t>відстрочення</a:t>
            </a:r>
            <a:r>
              <a:rPr lang="ru-RU" sz="1200" dirty="0" smtClean="0">
                <a:latin typeface="e-Ukraine Light" pitchFamily="50" charset="-52"/>
              </a:rPr>
              <a:t>);</a:t>
            </a:r>
            <a:endParaRPr lang="en-US" sz="1200" dirty="0" smtClean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12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latin typeface="e-Ukraine Light" pitchFamily="50" charset="-52"/>
              </a:rPr>
              <a:t>для </a:t>
            </a:r>
            <a:r>
              <a:rPr lang="ru-RU" sz="1200" dirty="0" err="1">
                <a:latin typeface="e-Ukraine Light" pitchFamily="50" charset="-52"/>
              </a:rPr>
              <a:t>розстрочення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грошових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зобов’язань</a:t>
            </a:r>
            <a:r>
              <a:rPr lang="ru-RU" sz="1200" dirty="0">
                <a:latin typeface="e-Ukraine Light" pitchFamily="50" charset="-52"/>
              </a:rPr>
              <a:t> – 2 </a:t>
            </a:r>
            <a:r>
              <a:rPr lang="ru-RU" sz="1200" dirty="0" err="1">
                <a:latin typeface="e-Ukraine Light" pitchFamily="50" charset="-52"/>
              </a:rPr>
              <a:t>календарних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місяці</a:t>
            </a:r>
            <a:r>
              <a:rPr lang="ru-RU" sz="1200" dirty="0">
                <a:latin typeface="e-Ukraine Light" pitchFamily="50" charset="-52"/>
              </a:rPr>
              <a:t> з </a:t>
            </a:r>
            <a:r>
              <a:rPr lang="ru-RU" sz="1200" dirty="0" err="1">
                <a:latin typeface="e-Ukraine Light" pitchFamily="50" charset="-52"/>
              </a:rPr>
              <a:t>дати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визначеної</a:t>
            </a:r>
            <a:r>
              <a:rPr lang="ru-RU" sz="1200" dirty="0">
                <a:latin typeface="e-Ukraine Light" pitchFamily="50" charset="-52"/>
              </a:rPr>
              <a:t> законом для граничного </a:t>
            </a:r>
            <a:r>
              <a:rPr lang="ru-RU" sz="1200" dirty="0" err="1">
                <a:latin typeface="e-Ukraine Light" pitchFamily="50" charset="-52"/>
              </a:rPr>
              <a:t>терміну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сплати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грошових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зобов’язань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щодо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яких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прийнято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рішення</a:t>
            </a:r>
            <a:r>
              <a:rPr lang="ru-RU" sz="1200" dirty="0">
                <a:latin typeface="e-Ukraine Light" pitchFamily="50" charset="-52"/>
              </a:rPr>
              <a:t> про </a:t>
            </a:r>
            <a:r>
              <a:rPr lang="ru-RU" sz="1200" dirty="0" err="1">
                <a:latin typeface="e-Ukraine Light" pitchFamily="50" charset="-52"/>
              </a:rPr>
              <a:t>розстрочення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згідно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рішення</a:t>
            </a:r>
            <a:r>
              <a:rPr lang="ru-RU" sz="1200" dirty="0">
                <a:latin typeface="e-Ukraine Light" pitchFamily="50" charset="-52"/>
              </a:rPr>
              <a:t> та договору про </a:t>
            </a:r>
            <a:r>
              <a:rPr lang="ru-RU" sz="1200" dirty="0" err="1">
                <a:latin typeface="e-Ukraine Light" pitchFamily="50" charset="-52"/>
              </a:rPr>
              <a:t>розстрочення</a:t>
            </a:r>
            <a:r>
              <a:rPr lang="ru-RU" sz="1200" dirty="0" smtClean="0">
                <a:latin typeface="e-Ukraine Light" pitchFamily="50" charset="-52"/>
              </a:rPr>
              <a:t>);</a:t>
            </a:r>
            <a:endParaRPr lang="en-US" sz="1200" dirty="0" smtClean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1200" dirty="0">
              <a:latin typeface="e-Ukraine Light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8296" y="178873"/>
            <a:ext cx="438912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відповідне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рішення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 органу та </a:t>
            </a:r>
            <a:r>
              <a:rPr lang="ru-RU" sz="1200" dirty="0" err="1">
                <a:latin typeface="e-Ukraine Light" pitchFamily="50" charset="-52"/>
              </a:rPr>
              <a:t>укладено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договір</a:t>
            </a:r>
            <a:r>
              <a:rPr lang="ru-RU" sz="1200" dirty="0">
                <a:latin typeface="e-Ukraine Light" pitchFamily="50" charset="-52"/>
              </a:rPr>
              <a:t> про </a:t>
            </a:r>
            <a:r>
              <a:rPr lang="ru-RU" sz="1200" dirty="0" err="1" smtClean="0">
                <a:latin typeface="e-Ukraine Light" pitchFamily="50" charset="-52"/>
              </a:rPr>
              <a:t>розстрочення</a:t>
            </a:r>
            <a:r>
              <a:rPr lang="en-US" sz="1200" dirty="0" smtClean="0">
                <a:latin typeface="e-Ukraine Light" pitchFamily="50" charset="-52"/>
              </a:rPr>
              <a:t> </a:t>
            </a:r>
            <a:r>
              <a:rPr lang="ru-RU" sz="1200" dirty="0" smtClean="0">
                <a:latin typeface="e-Ukraine Light" pitchFamily="50" charset="-52"/>
              </a:rPr>
              <a:t>(</a:t>
            </a:r>
            <a:r>
              <a:rPr lang="ru-RU" sz="1200" dirty="0" err="1" smtClean="0">
                <a:latin typeface="e-Ukraine Light" pitchFamily="50" charset="-52"/>
              </a:rPr>
              <a:t>відстрочення</a:t>
            </a:r>
            <a:r>
              <a:rPr lang="ru-RU" sz="1200" dirty="0">
                <a:latin typeface="e-Ukraine Light" pitchFamily="50" charset="-52"/>
              </a:rPr>
              <a:t>).  </a:t>
            </a:r>
            <a:endParaRPr lang="en-US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200" dirty="0">
                <a:latin typeface="e-Ukraine Light" pitchFamily="50" charset="-52"/>
              </a:rPr>
              <a:t/>
            </a:r>
            <a:br>
              <a:rPr lang="ru-RU" sz="1200" dirty="0">
                <a:latin typeface="e-Ukraine Light" pitchFamily="50" charset="-52"/>
              </a:rPr>
            </a:br>
            <a:r>
              <a:rPr lang="en-US" sz="1200" dirty="0" smtClean="0">
                <a:latin typeface="e-Ukraine Light" pitchFamily="50" charset="-52"/>
              </a:rPr>
              <a:t>	</a:t>
            </a:r>
            <a:r>
              <a:rPr lang="ru-RU" sz="1200" dirty="0" smtClean="0">
                <a:latin typeface="e-Ukraine Light" pitchFamily="50" charset="-52"/>
              </a:rPr>
              <a:t>Пунктом </a:t>
            </a:r>
            <a:r>
              <a:rPr lang="ru-RU" sz="1200" dirty="0">
                <a:latin typeface="e-Ukraine Light" pitchFamily="50" charset="-52"/>
              </a:rPr>
              <a:t>1.9 Порядку </a:t>
            </a:r>
            <a:r>
              <a:rPr lang="ru-RU" sz="1200" dirty="0" err="1">
                <a:latin typeface="e-Ukraine Light" pitchFamily="50" charset="-52"/>
              </a:rPr>
              <a:t>визначено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строк </a:t>
            </a:r>
            <a:r>
              <a:rPr lang="ru-RU" sz="1200" dirty="0" err="1">
                <a:latin typeface="e-Ukraine Light" pitchFamily="50" charset="-52"/>
              </a:rPr>
              <a:t>дії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розстрочення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відстрочення</a:t>
            </a:r>
            <a:r>
              <a:rPr lang="ru-RU" sz="1200" dirty="0">
                <a:latin typeface="e-Ukraine Light" pitchFamily="50" charset="-52"/>
              </a:rPr>
              <a:t>) грошового </a:t>
            </a:r>
            <a:r>
              <a:rPr lang="ru-RU" sz="1200" dirty="0" err="1">
                <a:latin typeface="e-Ukraine Light" pitchFamily="50" charset="-52"/>
              </a:rPr>
              <a:t>зобов’язання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починається</a:t>
            </a:r>
            <a:r>
              <a:rPr lang="ru-RU" sz="1200" dirty="0">
                <a:latin typeface="e-Ukraine Light" pitchFamily="50" charset="-52"/>
              </a:rPr>
              <a:t> з </a:t>
            </a:r>
            <a:r>
              <a:rPr lang="ru-RU" sz="1200" dirty="0" err="1">
                <a:latin typeface="e-Ukraine Light" pitchFamily="50" charset="-52"/>
              </a:rPr>
              <a:t>дати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визначеної</a:t>
            </a:r>
            <a:r>
              <a:rPr lang="ru-RU" sz="1200" dirty="0">
                <a:latin typeface="e-Ukraine Light" pitchFamily="50" charset="-52"/>
              </a:rPr>
              <a:t> законом для </a:t>
            </a:r>
            <a:r>
              <a:rPr lang="ru-RU" sz="1200" dirty="0" err="1">
                <a:latin typeface="e-Ukraine Light" pitchFamily="50" charset="-52"/>
              </a:rPr>
              <a:t>сплати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збору</a:t>
            </a:r>
            <a:r>
              <a:rPr lang="ru-RU" sz="1200" dirty="0">
                <a:latin typeface="e-Ukraine Light" pitchFamily="50" charset="-52"/>
              </a:rPr>
              <a:t>, платежу, </a:t>
            </a:r>
            <a:r>
              <a:rPr lang="ru-RU" sz="1200" dirty="0" err="1">
                <a:latin typeface="e-Ukraine Light" pitchFamily="50" charset="-52"/>
              </a:rPr>
              <a:t>які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передбачено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розстрочити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відстрочити</a:t>
            </a:r>
            <a:r>
              <a:rPr lang="ru-RU" sz="1200" dirty="0">
                <a:latin typeface="e-Ukraine Light" pitchFamily="50" charset="-52"/>
              </a:rPr>
              <a:t>), та </a:t>
            </a:r>
            <a:r>
              <a:rPr lang="ru-RU" sz="1200" dirty="0" err="1">
                <a:latin typeface="e-Ukraine Light" pitchFamily="50" charset="-52"/>
              </a:rPr>
              <a:t>закінчується</a:t>
            </a:r>
            <a:r>
              <a:rPr lang="ru-RU" sz="1200" dirty="0">
                <a:latin typeface="e-Ukraine Light" pitchFamily="50" charset="-52"/>
              </a:rPr>
              <a:t> датою, </a:t>
            </a:r>
            <a:r>
              <a:rPr lang="ru-RU" sz="1200" dirty="0" err="1">
                <a:latin typeface="e-Ukraine Light" pitchFamily="50" charset="-52"/>
              </a:rPr>
              <a:t>зазначеною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договорі</a:t>
            </a:r>
            <a:r>
              <a:rPr lang="ru-RU" sz="1200" dirty="0">
                <a:latin typeface="e-Ukraine Light" pitchFamily="50" charset="-52"/>
              </a:rPr>
              <a:t>, за </a:t>
            </a:r>
            <a:r>
              <a:rPr lang="ru-RU" sz="1200" dirty="0" err="1">
                <a:latin typeface="e-Ukraine Light" pitchFamily="50" charset="-52"/>
              </a:rPr>
              <a:t>винятком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випадків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дострокового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погашення</a:t>
            </a:r>
            <a:r>
              <a:rPr lang="ru-RU" sz="1200" dirty="0">
                <a:latin typeface="e-Ukraine Light" pitchFamily="50" charset="-52"/>
              </a:rPr>
              <a:t> такого грошового </a:t>
            </a:r>
            <a:r>
              <a:rPr lang="ru-RU" sz="1200" dirty="0" err="1">
                <a:latin typeface="e-Ukraine Light" pitchFamily="50" charset="-52"/>
              </a:rPr>
              <a:t>зобов’язання</a:t>
            </a:r>
            <a:r>
              <a:rPr lang="ru-RU" sz="1200" dirty="0" smtClean="0">
                <a:latin typeface="e-Ukraine Light" pitchFamily="50" charset="-52"/>
              </a:rPr>
              <a:t>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e-Ukraine Light" pitchFamily="50" charset="-52"/>
              </a:rPr>
              <a:t>	Строк </a:t>
            </a:r>
            <a:r>
              <a:rPr lang="ru-RU" sz="1200" dirty="0" err="1">
                <a:latin typeface="e-Ukraine Light" pitchFamily="50" charset="-52"/>
              </a:rPr>
              <a:t>дії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розстрочення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відстрочення</a:t>
            </a:r>
            <a:r>
              <a:rPr lang="ru-RU" sz="1200" dirty="0">
                <a:latin typeface="e-Ukraine Light" pitchFamily="50" charset="-52"/>
              </a:rPr>
              <a:t>) 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 боргу </a:t>
            </a:r>
            <a:r>
              <a:rPr lang="ru-RU" sz="1200" dirty="0" err="1">
                <a:latin typeface="e-Ukraine Light" pitchFamily="50" charset="-52"/>
              </a:rPr>
              <a:t>починається</a:t>
            </a:r>
            <a:r>
              <a:rPr lang="ru-RU" sz="1200" dirty="0">
                <a:latin typeface="e-Ukraine Light" pitchFamily="50" charset="-52"/>
              </a:rPr>
              <a:t> з </a:t>
            </a:r>
            <a:r>
              <a:rPr lang="ru-RU" sz="1200" dirty="0" err="1">
                <a:latin typeface="e-Ukraine Light" pitchFamily="50" charset="-52"/>
              </a:rPr>
              <a:t>дати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прийняття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податковим</a:t>
            </a:r>
            <a:r>
              <a:rPr lang="ru-RU" sz="1200" dirty="0">
                <a:latin typeface="e-Ukraine Light" pitchFamily="50" charset="-52"/>
              </a:rPr>
              <a:t> органом </a:t>
            </a:r>
            <a:r>
              <a:rPr lang="ru-RU" sz="1200" dirty="0" err="1">
                <a:latin typeface="e-Ukraine Light" pitchFamily="50" charset="-52"/>
              </a:rPr>
              <a:t>рішення</a:t>
            </a:r>
            <a:r>
              <a:rPr lang="ru-RU" sz="1200" dirty="0">
                <a:latin typeface="e-Ukraine Light" pitchFamily="50" charset="-52"/>
              </a:rPr>
              <a:t> про </a:t>
            </a:r>
            <a:r>
              <a:rPr lang="ru-RU" sz="1200" dirty="0" err="1">
                <a:latin typeface="e-Ukraine Light" pitchFamily="50" charset="-52"/>
              </a:rPr>
              <a:t>розстрочення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відстрочення</a:t>
            </a:r>
            <a:r>
              <a:rPr lang="ru-RU" sz="1200" dirty="0">
                <a:latin typeface="e-Ukraine Light" pitchFamily="50" charset="-52"/>
              </a:rPr>
              <a:t>) грошового </a:t>
            </a:r>
            <a:r>
              <a:rPr lang="ru-RU" sz="1200" dirty="0" err="1">
                <a:latin typeface="e-Ukraine Light" pitchFamily="50" charset="-52"/>
              </a:rPr>
              <a:t>зобов’язання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 боргу) та </a:t>
            </a:r>
            <a:r>
              <a:rPr lang="ru-RU" sz="1200" dirty="0" err="1">
                <a:latin typeface="e-Ukraine Light" pitchFamily="50" charset="-52"/>
              </a:rPr>
              <a:t>закінчується</a:t>
            </a:r>
            <a:r>
              <a:rPr lang="ru-RU" sz="1200" dirty="0">
                <a:latin typeface="e-Ukraine Light" pitchFamily="50" charset="-52"/>
              </a:rPr>
              <a:t> датою, </a:t>
            </a:r>
            <a:r>
              <a:rPr lang="ru-RU" sz="1200" dirty="0" err="1">
                <a:latin typeface="e-Ukraine Light" pitchFamily="50" charset="-52"/>
              </a:rPr>
              <a:t>зазначеною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договорі</a:t>
            </a:r>
            <a:r>
              <a:rPr lang="ru-RU" sz="1200" dirty="0">
                <a:latin typeface="e-Ukraine Light" pitchFamily="50" charset="-52"/>
              </a:rPr>
              <a:t> про </a:t>
            </a:r>
            <a:r>
              <a:rPr lang="ru-RU" sz="1200" dirty="0" err="1">
                <a:latin typeface="e-Ukraine Light" pitchFamily="50" charset="-52"/>
              </a:rPr>
              <a:t>розстрочення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відстрочення</a:t>
            </a:r>
            <a:r>
              <a:rPr lang="ru-RU" sz="1200" dirty="0">
                <a:latin typeface="e-Ukraine Light" pitchFamily="50" charset="-52"/>
              </a:rPr>
              <a:t>) грошового </a:t>
            </a:r>
            <a:r>
              <a:rPr lang="ru-RU" sz="1200" dirty="0" err="1">
                <a:latin typeface="e-Ukraine Light" pitchFamily="50" charset="-52"/>
              </a:rPr>
              <a:t>зобов’язання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 боргу), за </a:t>
            </a:r>
            <a:r>
              <a:rPr lang="ru-RU" sz="1200" dirty="0" err="1">
                <a:latin typeface="e-Ukraine Light" pitchFamily="50" charset="-52"/>
              </a:rPr>
              <a:t>винятком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випадків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дострокового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погашення</a:t>
            </a:r>
            <a:r>
              <a:rPr lang="ru-RU" sz="1200" dirty="0">
                <a:latin typeface="e-Ukraine Light" pitchFamily="50" charset="-52"/>
              </a:rPr>
              <a:t> такого 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 боргу</a:t>
            </a:r>
            <a:r>
              <a:rPr lang="ru-RU" sz="1200" dirty="0" smtClean="0">
                <a:latin typeface="e-Ukraine Light" pitchFamily="50" charset="-52"/>
              </a:rPr>
              <a:t>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e-Ukraine Light" pitchFamily="50" charset="-52"/>
              </a:rPr>
              <a:t>	</a:t>
            </a:r>
            <a:endParaRPr lang="ru-RU" sz="11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6176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43123" y="153912"/>
            <a:ext cx="4811078" cy="6705969"/>
            <a:chOff x="83820" y="2099"/>
            <a:chExt cx="4793934" cy="684828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2099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5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75346" y="161644"/>
            <a:ext cx="4692492" cy="6668750"/>
            <a:chOff x="82856" y="63915"/>
            <a:chExt cx="4793934" cy="6819219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2856" y="63915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7423" y="6578334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FAF92371-AAAD-4CE7-9946-D3225F950A0A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E3BEA56-B2F6-43C2-8AE0-D93D94EA7E9A}"/>
              </a:ext>
            </a:extLst>
          </p:cNvPr>
          <p:cNvSpPr/>
          <p:nvPr/>
        </p:nvSpPr>
        <p:spPr>
          <a:xfrm>
            <a:off x="5076290" y="445690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258837" y="209549"/>
            <a:ext cx="432551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200" dirty="0">
                <a:latin typeface="e-Ukraine Light" pitchFamily="50" charset="-52"/>
              </a:rPr>
              <a:t>органом </a:t>
            </a:r>
            <a:r>
              <a:rPr lang="ru-RU" sz="1200" dirty="0" err="1">
                <a:latin typeface="e-Ukraine Light" pitchFamily="50" charset="-52"/>
              </a:rPr>
              <a:t>чи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відповідним</a:t>
            </a:r>
            <a:r>
              <a:rPr lang="ru-RU" sz="1200" dirty="0">
                <a:latin typeface="e-Ukraine Light" pitchFamily="50" charset="-52"/>
              </a:rPr>
              <a:t> органом </a:t>
            </a:r>
            <a:r>
              <a:rPr lang="ru-RU" sz="1200" dirty="0" err="1" smtClean="0">
                <a:latin typeface="e-Ukraine Light" pitchFamily="50" charset="-52"/>
              </a:rPr>
              <a:t>місцевого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самоврядування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який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згідно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із</a:t>
            </a:r>
            <a:r>
              <a:rPr lang="ru-RU" sz="1200" dirty="0">
                <a:latin typeface="e-Ukraine Light" pitchFamily="50" charset="-52"/>
              </a:rPr>
              <a:t> п. 100.8 ст. 100 ПКУ </a:t>
            </a:r>
            <a:r>
              <a:rPr lang="ru-RU" sz="1200" dirty="0" err="1">
                <a:latin typeface="e-Ukraine Light" pitchFamily="50" charset="-52"/>
              </a:rPr>
              <a:t>затверджує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рішення</a:t>
            </a:r>
            <a:r>
              <a:rPr lang="ru-RU" sz="1200" dirty="0">
                <a:latin typeface="e-Ukraine Light" pitchFamily="50" charset="-52"/>
              </a:rPr>
              <a:t> про </a:t>
            </a:r>
            <a:r>
              <a:rPr lang="ru-RU" sz="1200" dirty="0" err="1">
                <a:latin typeface="e-Ukraine Light" pitchFamily="50" charset="-52"/>
              </a:rPr>
              <a:t>розстрочення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відстрочення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грошових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зобов’язань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 боргу, але не </a:t>
            </a:r>
            <a:r>
              <a:rPr lang="ru-RU" sz="1200" dirty="0" err="1">
                <a:latin typeface="e-Ukraine Light" pitchFamily="50" charset="-52"/>
              </a:rPr>
              <a:t>пізніше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закінчення</a:t>
            </a:r>
            <a:r>
              <a:rPr lang="ru-RU" sz="1200" dirty="0">
                <a:latin typeface="e-Ukraine Light" pitchFamily="50" charset="-52"/>
              </a:rPr>
              <a:t> 12 </a:t>
            </a:r>
            <a:r>
              <a:rPr lang="ru-RU" sz="1200" dirty="0" err="1">
                <a:latin typeface="e-Ukraine Light" pitchFamily="50" charset="-52"/>
              </a:rPr>
              <a:t>календарних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місяців</a:t>
            </a:r>
            <a:r>
              <a:rPr lang="ru-RU" sz="1200" dirty="0">
                <a:latin typeface="e-Ukraine Light" pitchFamily="50" charset="-52"/>
              </a:rPr>
              <a:t> з дня </a:t>
            </a:r>
            <a:r>
              <a:rPr lang="ru-RU" sz="1200" dirty="0" err="1">
                <a:latin typeface="e-Ukraine Light" pitchFamily="50" charset="-52"/>
              </a:rPr>
              <a:t>виникнення</a:t>
            </a:r>
            <a:r>
              <a:rPr lang="ru-RU" sz="1200" dirty="0">
                <a:latin typeface="e-Ukraine Light" pitchFamily="50" charset="-52"/>
              </a:rPr>
              <a:t> такого грошового </a:t>
            </a:r>
            <a:r>
              <a:rPr lang="ru-RU" sz="1200" dirty="0" err="1">
                <a:latin typeface="e-Ukraine Light" pitchFamily="50" charset="-52"/>
              </a:rPr>
              <a:t>зобов’язання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 боргу,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одноразово у </a:t>
            </a:r>
            <a:r>
              <a:rPr lang="ru-RU" sz="1200" dirty="0" err="1">
                <a:latin typeface="e-Ukraine Light" pitchFamily="50" charset="-52"/>
              </a:rPr>
              <a:t>повному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обсязі</a:t>
            </a:r>
            <a:r>
              <a:rPr lang="ru-RU" sz="1200" dirty="0">
                <a:latin typeface="e-Ukraine Light" pitchFamily="50" charset="-52"/>
              </a:rPr>
              <a:t> (п. 100.7 ст. 100 ПКУ</a:t>
            </a:r>
            <a:r>
              <a:rPr lang="ru-RU" sz="1200" dirty="0" smtClean="0">
                <a:latin typeface="e-Ukraine Light" pitchFamily="50" charset="-52"/>
              </a:rPr>
              <a:t>).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e-Ukraine Light" pitchFamily="50" charset="-52"/>
              </a:rPr>
              <a:t>	Пунктами </a:t>
            </a:r>
            <a:r>
              <a:rPr lang="ru-RU" sz="1200" dirty="0">
                <a:latin typeface="e-Ukraine Light" pitchFamily="50" charset="-52"/>
              </a:rPr>
              <a:t>100.8 та 100.9 ст. 100 ПКУ </a:t>
            </a:r>
            <a:r>
              <a:rPr lang="ru-RU" sz="1200" dirty="0" err="1">
                <a:latin typeface="e-Ukraine Light" pitchFamily="50" charset="-52"/>
              </a:rPr>
              <a:t>визначені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повноваження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органів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різних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рівнів</a:t>
            </a:r>
            <a:r>
              <a:rPr lang="ru-RU" sz="1200" dirty="0">
                <a:latin typeface="e-Ukraine Light" pitchFamily="50" charset="-52"/>
              </a:rPr>
              <a:t> на </a:t>
            </a:r>
            <a:r>
              <a:rPr lang="ru-RU" sz="1200" dirty="0" err="1">
                <a:latin typeface="e-Ukraine Light" pitchFamily="50" charset="-52"/>
              </a:rPr>
              <a:t>прийняття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рішень</a:t>
            </a:r>
            <a:r>
              <a:rPr lang="ru-RU" sz="1200" dirty="0">
                <a:latin typeface="e-Ukraine Light" pitchFamily="50" charset="-52"/>
              </a:rPr>
              <a:t> про </a:t>
            </a:r>
            <a:r>
              <a:rPr lang="ru-RU" sz="1200" dirty="0" err="1">
                <a:latin typeface="e-Ukraine Light" pitchFamily="50" charset="-52"/>
              </a:rPr>
              <a:t>розстрочення</a:t>
            </a:r>
            <a:r>
              <a:rPr lang="ru-RU" sz="1200" dirty="0">
                <a:latin typeface="e-Ukraine Light" pitchFamily="50" charset="-52"/>
              </a:rPr>
              <a:t> у межах бюджетного року та за </a:t>
            </a:r>
            <a:r>
              <a:rPr lang="ru-RU" sz="1200" dirty="0" err="1">
                <a:latin typeface="e-Ukraine Light" pitchFamily="50" charset="-52"/>
              </a:rPr>
              <a:t>межі</a:t>
            </a:r>
            <a:r>
              <a:rPr lang="ru-RU" sz="1200" dirty="0">
                <a:latin typeface="e-Ukraine Light" pitchFamily="50" charset="-52"/>
              </a:rPr>
              <a:t> поточного бюджетного року</a:t>
            </a:r>
            <a:r>
              <a:rPr lang="ru-RU" sz="1200" dirty="0" smtClean="0">
                <a:latin typeface="e-Ukraine Light" pitchFamily="50" charset="-52"/>
              </a:rPr>
              <a:t>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Згідно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>
                <a:latin typeface="e-Ukraine Light" pitchFamily="50" charset="-52"/>
              </a:rPr>
              <a:t>з пунктом 1.4 Порядку </a:t>
            </a:r>
            <a:r>
              <a:rPr lang="ru-RU" sz="1200" dirty="0" err="1">
                <a:latin typeface="e-Ukraine Light" pitchFamily="50" charset="-52"/>
              </a:rPr>
              <a:t>розстрочення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відстрочення</a:t>
            </a:r>
            <a:r>
              <a:rPr lang="ru-RU" sz="1200" dirty="0">
                <a:latin typeface="e-Ukraine Light" pitchFamily="50" charset="-52"/>
              </a:rPr>
              <a:t>) </a:t>
            </a:r>
            <a:r>
              <a:rPr lang="ru-RU" sz="1200" dirty="0" err="1">
                <a:latin typeface="e-Ukraine Light" pitchFamily="50" charset="-52"/>
              </a:rPr>
              <a:t>грошових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зобов’язань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 боргу </a:t>
            </a:r>
            <a:r>
              <a:rPr lang="ru-RU" sz="1200" dirty="0" err="1">
                <a:latin typeface="e-Ukraine Light" pitchFamily="50" charset="-52"/>
              </a:rPr>
              <a:t>платників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затвердженого</a:t>
            </a:r>
            <a:r>
              <a:rPr lang="ru-RU" sz="1200" dirty="0">
                <a:latin typeface="e-Ukraine Light" pitchFamily="50" charset="-52"/>
              </a:rPr>
              <a:t> наказом </a:t>
            </a:r>
            <a:r>
              <a:rPr lang="ru-RU" sz="1200" dirty="0" err="1">
                <a:latin typeface="e-Ukraine Light" pitchFamily="50" charset="-52"/>
              </a:rPr>
              <a:t>Міндоходів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10 </a:t>
            </a:r>
            <a:r>
              <a:rPr lang="ru-RU" sz="1200" dirty="0" err="1">
                <a:latin typeface="e-Ukraine Light" pitchFamily="50" charset="-52"/>
              </a:rPr>
              <a:t>жовтня</a:t>
            </a:r>
            <a:r>
              <a:rPr lang="ru-RU" sz="1200" dirty="0">
                <a:latin typeface="e-Ukraine Light" pitchFamily="50" charset="-52"/>
              </a:rPr>
              <a:t> 2013 року № 574 </a:t>
            </a:r>
            <a:r>
              <a:rPr lang="ru-RU" sz="1200" dirty="0" err="1">
                <a:latin typeface="e-Ukraine Light" pitchFamily="50" charset="-52"/>
              </a:rPr>
              <a:t>розстрочення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відстрочення</a:t>
            </a:r>
            <a:r>
              <a:rPr lang="ru-RU" sz="1200" dirty="0">
                <a:latin typeface="e-Ukraine Light" pitchFamily="50" charset="-52"/>
              </a:rPr>
              <a:t>) </a:t>
            </a:r>
            <a:r>
              <a:rPr lang="ru-RU" sz="1200" dirty="0" err="1">
                <a:latin typeface="e-Ukraine Light" pitchFamily="50" charset="-52"/>
              </a:rPr>
              <a:t>грошових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зобов’язань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 боргу) </a:t>
            </a:r>
            <a:r>
              <a:rPr lang="ru-RU" sz="1200" dirty="0" err="1">
                <a:latin typeface="e-Ukraine Light" pitchFamily="50" charset="-52"/>
              </a:rPr>
              <a:t>вважається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наданим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якщо</a:t>
            </a:r>
            <a:r>
              <a:rPr lang="ru-RU" sz="1200" dirty="0">
                <a:latin typeface="e-Ukraine Light" pitchFamily="50" charset="-52"/>
              </a:rPr>
              <a:t> на </a:t>
            </a:r>
            <a:r>
              <a:rPr lang="ru-RU" sz="1200" dirty="0" err="1">
                <a:latin typeface="e-Ukraine Light" pitchFamily="50" charset="-52"/>
              </a:rPr>
              <a:t>підставі</a:t>
            </a:r>
            <a:r>
              <a:rPr lang="ru-RU" sz="1200" dirty="0">
                <a:latin typeface="e-Ukraine Light" pitchFamily="50" charset="-52"/>
              </a:rPr>
              <a:t> заяви </a:t>
            </a:r>
            <a:r>
              <a:rPr lang="ru-RU" sz="1200" dirty="0" err="1">
                <a:latin typeface="e-Ukraine Light" pitchFamily="50" charset="-52"/>
              </a:rPr>
              <a:t>платника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прийнято</a:t>
            </a:r>
            <a:r>
              <a:rPr lang="en-US" sz="1200" dirty="0" smtClean="0">
                <a:latin typeface="e-Ukraine Light" pitchFamily="50" charset="-52"/>
              </a:rPr>
              <a:t/>
            </a:r>
            <a:br>
              <a:rPr lang="en-US" sz="1200" dirty="0" smtClean="0">
                <a:latin typeface="e-Ukraine Light" pitchFamily="50" charset="-52"/>
              </a:rPr>
            </a:br>
            <a:endParaRPr lang="ru-RU" sz="1200" dirty="0">
              <a:latin typeface="e-Ukraine Light" pitchFamily="50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5107" y="215672"/>
            <a:ext cx="46490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latin typeface="e-Ukraine Light" pitchFamily="50" charset="-52"/>
              </a:rPr>
              <a:t>для </a:t>
            </a:r>
            <a:r>
              <a:rPr lang="ru-RU" sz="1200" dirty="0" err="1">
                <a:latin typeface="e-Ukraine Light" pitchFamily="50" charset="-52"/>
              </a:rPr>
              <a:t>розстрочення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 боргу  – 2 </a:t>
            </a:r>
            <a:r>
              <a:rPr lang="ru-RU" sz="1200" dirty="0" err="1">
                <a:latin typeface="e-Ukraine Light" pitchFamily="50" charset="-52"/>
              </a:rPr>
              <a:t>календарних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місяці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після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прийняття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рішення</a:t>
            </a:r>
            <a:r>
              <a:rPr lang="ru-RU" sz="1200" dirty="0">
                <a:latin typeface="e-Ukraine Light" pitchFamily="50" charset="-52"/>
              </a:rPr>
              <a:t> про </a:t>
            </a:r>
            <a:r>
              <a:rPr lang="ru-RU" sz="1200" dirty="0" err="1">
                <a:latin typeface="e-Ukraine Light" pitchFamily="50" charset="-52"/>
              </a:rPr>
              <a:t>розстрочення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 боргу (</a:t>
            </a:r>
            <a:r>
              <a:rPr lang="ru-RU" sz="1200" dirty="0" err="1">
                <a:latin typeface="e-Ukraine Light" pitchFamily="50" charset="-52"/>
              </a:rPr>
              <a:t>згідно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рішення</a:t>
            </a:r>
            <a:r>
              <a:rPr lang="ru-RU" sz="1200" dirty="0">
                <a:latin typeface="e-Ukraine Light" pitchFamily="50" charset="-52"/>
              </a:rPr>
              <a:t> та договору про </a:t>
            </a:r>
            <a:r>
              <a:rPr lang="ru-RU" sz="1200" dirty="0" err="1">
                <a:latin typeface="e-Ukraine Light" pitchFamily="50" charset="-52"/>
              </a:rPr>
              <a:t>розстрочення</a:t>
            </a:r>
            <a:r>
              <a:rPr lang="ru-RU" sz="1200" dirty="0">
                <a:latin typeface="e-Ukraine Light" pitchFamily="50" charset="-52"/>
              </a:rPr>
              <a:t>). </a:t>
            </a:r>
            <a:endParaRPr lang="uk-UA" sz="12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6751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1197</TotalTime>
  <Words>224</Words>
  <Application>Microsoft Office PowerPoint</Application>
  <PresentationFormat>Лист A4 (210x297 мм)</PresentationFormat>
  <Paragraphs>37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122</cp:revision>
  <cp:lastPrinted>2022-12-13T10:52:00Z</cp:lastPrinted>
  <dcterms:created xsi:type="dcterms:W3CDTF">2021-05-27T05:23:05Z</dcterms:created>
  <dcterms:modified xsi:type="dcterms:W3CDTF">2023-05-29T07:44:33Z</dcterms:modified>
</cp:coreProperties>
</file>