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08" y="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24.05.2023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977456"/>
            <a:ext cx="3600000" cy="13849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err="1">
                <a:latin typeface="e-Ukraine Light" pitchFamily="50" charset="-52"/>
              </a:rPr>
              <a:t>Щодо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подання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інформації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суб'єктами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господарювання</a:t>
            </a:r>
            <a:r>
              <a:rPr lang="ru-RU" sz="1400" b="1" dirty="0">
                <a:latin typeface="e-Ukraine Light" pitchFamily="50" charset="-52"/>
              </a:rPr>
              <a:t>, </a:t>
            </a:r>
            <a:r>
              <a:rPr lang="ru-RU" sz="1400" b="1" dirty="0" err="1">
                <a:latin typeface="e-Ukraine Light" pitchFamily="50" charset="-52"/>
              </a:rPr>
              <a:t>які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провадять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посередницьку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діяльність</a:t>
            </a:r>
            <a:r>
              <a:rPr lang="ru-RU" sz="1400" b="1" dirty="0">
                <a:latin typeface="e-Ukraine Light" pitchFamily="50" charset="-52"/>
              </a:rPr>
              <a:t>, </a:t>
            </a:r>
            <a:r>
              <a:rPr lang="ru-RU" sz="1400" b="1" dirty="0" err="1">
                <a:latin typeface="e-Ukraine Light" pitchFamily="50" charset="-52"/>
              </a:rPr>
              <a:t>пов'язану</a:t>
            </a:r>
            <a:r>
              <a:rPr lang="ru-RU" sz="1400" b="1" dirty="0">
                <a:latin typeface="e-Ukraine Light" pitchFamily="50" charset="-52"/>
              </a:rPr>
              <a:t> з </a:t>
            </a:r>
            <a:r>
              <a:rPr lang="ru-RU" sz="1400" b="1" dirty="0" err="1">
                <a:latin typeface="e-Ukraine Light" pitchFamily="50" charset="-52"/>
              </a:rPr>
              <a:t>наданням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послуг</a:t>
            </a:r>
            <a:r>
              <a:rPr lang="ru-RU" sz="1400" b="1" dirty="0">
                <a:latin typeface="e-Ukraine Light" pitchFamily="50" charset="-52"/>
              </a:rPr>
              <a:t> з </a:t>
            </a:r>
            <a:r>
              <a:rPr lang="ru-RU" sz="1400" b="1" dirty="0" err="1">
                <a:latin typeface="e-Ukraine Light" pitchFamily="50" charset="-52"/>
              </a:rPr>
              <a:t>оренди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нерухомості</a:t>
            </a:r>
            <a:r>
              <a:rPr lang="ru-RU" sz="1400" b="1" dirty="0">
                <a:latin typeface="e-Ukraine Light" pitchFamily="50" charset="-52"/>
              </a:rPr>
              <a:t> (</a:t>
            </a:r>
            <a:r>
              <a:rPr lang="ru-RU" sz="1400" b="1" dirty="0" err="1">
                <a:latin typeface="e-Ukraine Light" pitchFamily="50" charset="-52"/>
              </a:rPr>
              <a:t>рієлтерами</a:t>
            </a:r>
            <a:r>
              <a:rPr lang="ru-RU" sz="1400" b="1" dirty="0">
                <a:latin typeface="e-Ukraine Light" pitchFamily="50" charset="-52"/>
              </a:rPr>
              <a:t>)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Травень 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68578" y="117828"/>
            <a:ext cx="4749165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1450" y="209549"/>
            <a:ext cx="4552949" cy="6848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1100" dirty="0" smtClean="0">
                <a:latin typeface="e-Ukraine Light" pitchFamily="50" charset="-52"/>
              </a:rPr>
              <a:t>	</a:t>
            </a:r>
            <a:r>
              <a:rPr lang="ru-RU" sz="1100" dirty="0">
                <a:latin typeface="e-Ukraine Light" pitchFamily="50" charset="-52"/>
              </a:rPr>
              <a:t>  Головне </a:t>
            </a:r>
            <a:r>
              <a:rPr lang="ru-RU" sz="1100" dirty="0" err="1">
                <a:latin typeface="e-Ukraine Light" pitchFamily="50" charset="-52"/>
              </a:rPr>
              <a:t>управління</a:t>
            </a:r>
            <a:r>
              <a:rPr lang="ru-RU" sz="1100" dirty="0">
                <a:latin typeface="e-Ukraine Light" pitchFamily="50" charset="-52"/>
              </a:rPr>
              <a:t> ДПС у м.  </a:t>
            </a:r>
            <a:r>
              <a:rPr lang="ru-RU" sz="1100" dirty="0" err="1">
                <a:latin typeface="e-Ukraine Light" pitchFamily="50" charset="-52"/>
              </a:rPr>
              <a:t>Києві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повідомляє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суб'єкти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господарювання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провадять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посередницьку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діяльність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пов'язану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наданням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оренди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нерухомості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рієлтери</a:t>
            </a:r>
            <a:r>
              <a:rPr lang="ru-RU" sz="1100" dirty="0">
                <a:latin typeface="e-Ukraine Light" pitchFamily="50" charset="-52"/>
              </a:rPr>
              <a:t>), </a:t>
            </a:r>
            <a:r>
              <a:rPr lang="ru-RU" sz="1100" dirty="0" err="1">
                <a:latin typeface="e-Ukraine Light" pitchFamily="50" charset="-52"/>
              </a:rPr>
              <a:t>зобов'язані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надіслати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інформацію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укладені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їх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посередництвом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цивільно-правові</a:t>
            </a:r>
            <a:r>
              <a:rPr lang="ru-RU" sz="1100" dirty="0">
                <a:latin typeface="e-Ukraine Light" pitchFamily="50" charset="-52"/>
              </a:rPr>
              <a:t> договори (угоди) про </a:t>
            </a:r>
            <a:r>
              <a:rPr lang="ru-RU" sz="1100" dirty="0" err="1">
                <a:latin typeface="e-Ukraine Light" pitchFamily="50" charset="-52"/>
              </a:rPr>
              <a:t>оренду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нерухомості</a:t>
            </a:r>
            <a:r>
              <a:rPr lang="ru-RU" sz="1100" dirty="0">
                <a:latin typeface="e-Ukraine Light" pitchFamily="50" charset="-52"/>
              </a:rPr>
              <a:t> до </a:t>
            </a:r>
            <a:r>
              <a:rPr lang="ru-RU" sz="1100" dirty="0" err="1">
                <a:latin typeface="e-Ukraine Light" pitchFamily="50" charset="-52"/>
              </a:rPr>
              <a:t>контролюючого</a:t>
            </a:r>
            <a:r>
              <a:rPr lang="ru-RU" sz="1100" dirty="0">
                <a:latin typeface="e-Ukraine Light" pitchFamily="50" charset="-52"/>
              </a:rPr>
              <a:t> органу за </a:t>
            </a:r>
            <a:r>
              <a:rPr lang="ru-RU" sz="1100" dirty="0" err="1">
                <a:latin typeface="e-Ukraine Light" pitchFamily="50" charset="-52"/>
              </a:rPr>
              <a:t>місцем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своєї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реєстрації</a:t>
            </a:r>
            <a:r>
              <a:rPr lang="ru-RU" sz="1100" dirty="0">
                <a:latin typeface="e-Ukraine Light" pitchFamily="50" charset="-52"/>
              </a:rPr>
              <a:t> в строки, </a:t>
            </a:r>
            <a:r>
              <a:rPr lang="ru-RU" sz="1100" dirty="0" err="1">
                <a:latin typeface="e-Ukraine Light" pitchFamily="50" charset="-52"/>
              </a:rPr>
              <a:t>передбачені</a:t>
            </a:r>
            <a:r>
              <a:rPr lang="ru-RU" sz="1100" dirty="0">
                <a:latin typeface="e-Ukraine Light" pitchFamily="50" charset="-52"/>
              </a:rPr>
              <a:t> для </a:t>
            </a:r>
            <a:r>
              <a:rPr lang="ru-RU" sz="1100" dirty="0" err="1">
                <a:latin typeface="e-Ukraine Light" pitchFamily="50" charset="-52"/>
              </a:rPr>
              <a:t>подання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розрахунку</a:t>
            </a:r>
            <a:r>
              <a:rPr lang="ru-RU" sz="1100" dirty="0">
                <a:latin typeface="e-Ukraine Light" pitchFamily="50" charset="-52"/>
              </a:rPr>
              <a:t>, за формою, </a:t>
            </a:r>
            <a:r>
              <a:rPr lang="ru-RU" sz="1100" dirty="0" err="1">
                <a:latin typeface="e-Ukraine Light" pitchFamily="50" charset="-52"/>
              </a:rPr>
              <a:t>встановленою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центральним</a:t>
            </a:r>
            <a:r>
              <a:rPr lang="ru-RU" sz="1100" dirty="0">
                <a:latin typeface="e-Ukraine Light" pitchFamily="50" charset="-52"/>
              </a:rPr>
              <a:t> органом </a:t>
            </a:r>
            <a:r>
              <a:rPr lang="ru-RU" sz="1100" dirty="0" err="1">
                <a:latin typeface="e-Ukraine Light" pitchFamily="50" charset="-52"/>
              </a:rPr>
              <a:t>виконавчої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влади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забезпечує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формування</a:t>
            </a:r>
            <a:r>
              <a:rPr lang="ru-RU" sz="1100" dirty="0">
                <a:latin typeface="e-Ukraine Light" pitchFamily="50" charset="-52"/>
              </a:rPr>
              <a:t> та </a:t>
            </a:r>
            <a:r>
              <a:rPr lang="ru-RU" sz="1100" dirty="0" err="1">
                <a:latin typeface="e-Ukraine Light" pitchFamily="50" charset="-52"/>
              </a:rPr>
              <a:t>реалізує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державну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фінансову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політику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170.1.6 п. 170.1 ст. 170 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 кодексу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).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 smtClean="0">
                <a:latin typeface="e-Ukraine Light" pitchFamily="50" charset="-52"/>
              </a:rPr>
              <a:t>	Форму </a:t>
            </a:r>
            <a:r>
              <a:rPr lang="ru-RU" sz="1100" dirty="0">
                <a:latin typeface="e-Ukraine Light" pitchFamily="50" charset="-52"/>
              </a:rPr>
              <a:t>для </a:t>
            </a:r>
            <a:r>
              <a:rPr lang="ru-RU" sz="1100" dirty="0" err="1">
                <a:latin typeface="e-Ukraine Light" pitchFamily="50" charset="-52"/>
              </a:rPr>
              <a:t>подання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Інформації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суб'єктів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господарювання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провадять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посередницьку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діяльність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пов'язану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наданням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оренди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нерухомості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рієлтерів</a:t>
            </a:r>
            <a:r>
              <a:rPr lang="ru-RU" sz="1100" dirty="0">
                <a:latin typeface="e-Ukraine Light" pitchFamily="50" charset="-52"/>
              </a:rPr>
              <a:t>), про </a:t>
            </a:r>
            <a:r>
              <a:rPr lang="ru-RU" sz="1100" dirty="0" err="1">
                <a:latin typeface="e-Ukraine Light" pitchFamily="50" charset="-52"/>
              </a:rPr>
              <a:t>укладені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їх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посередництвом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цивільно-правові</a:t>
            </a:r>
            <a:r>
              <a:rPr lang="ru-RU" sz="1100" dirty="0">
                <a:latin typeface="e-Ukraine Light" pitchFamily="50" charset="-52"/>
              </a:rPr>
              <a:t> договори (угоди), </a:t>
            </a:r>
            <a:r>
              <a:rPr lang="ru-RU" sz="1100" dirty="0" err="1">
                <a:latin typeface="e-Ukraine Light" pitchFamily="50" charset="-52"/>
              </a:rPr>
              <a:t>затверджено</a:t>
            </a:r>
            <a:r>
              <a:rPr lang="ru-RU" sz="1100" dirty="0">
                <a:latin typeface="e-Ukraine Light" pitchFamily="50" charset="-52"/>
              </a:rPr>
              <a:t> наказом </a:t>
            </a:r>
            <a:r>
              <a:rPr lang="ru-RU" sz="1100" dirty="0" err="1">
                <a:latin typeface="e-Ukraine Light" pitchFamily="50" charset="-52"/>
              </a:rPr>
              <a:t>Міністерства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фінансів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України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</a:t>
            </a:r>
            <a:r>
              <a:rPr lang="ru-RU" sz="1100" dirty="0">
                <a:latin typeface="e-Ukraine Light" pitchFamily="50" charset="-52"/>
              </a:rPr>
              <a:t> 13 </a:t>
            </a:r>
            <a:r>
              <a:rPr lang="ru-RU" sz="1100" dirty="0" err="1">
                <a:latin typeface="e-Ukraine Light" pitchFamily="50" charset="-52"/>
              </a:rPr>
              <a:t>травня</a:t>
            </a:r>
            <a:r>
              <a:rPr lang="ru-RU" sz="1100" dirty="0">
                <a:latin typeface="e-Ukraine Light" pitchFamily="50" charset="-52"/>
              </a:rPr>
              <a:t> 2017 року  </a:t>
            </a:r>
            <a:r>
              <a:rPr lang="ru-RU" sz="1100" dirty="0" smtClean="0">
                <a:latin typeface="e-Ukraine Light" pitchFamily="50" charset="-52"/>
              </a:rPr>
              <a:t>№ </a:t>
            </a:r>
            <a:r>
              <a:rPr lang="ru-RU" sz="1100" dirty="0">
                <a:latin typeface="e-Ukraine Light" pitchFamily="50" charset="-52"/>
              </a:rPr>
              <a:t>497.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Податковий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розрахунок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базовий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звітний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податковий</a:t>
            </a:r>
            <a:r>
              <a:rPr lang="ru-RU" sz="1100" dirty="0">
                <a:latin typeface="e-Ukraine Light" pitchFamily="50" charset="-52"/>
              </a:rPr>
              <a:t>) </a:t>
            </a:r>
            <a:r>
              <a:rPr lang="ru-RU" sz="1100" dirty="0" err="1">
                <a:latin typeface="e-Ukraine Light" pitchFamily="50" charset="-52"/>
              </a:rPr>
              <a:t>період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дорівнює</a:t>
            </a:r>
            <a:r>
              <a:rPr lang="ru-RU" sz="1100" dirty="0">
                <a:latin typeface="e-Ukraine Light" pitchFamily="50" charset="-52"/>
              </a:rPr>
              <a:t> календарному кварталу </a:t>
            </a:r>
            <a:r>
              <a:rPr lang="ru-RU" sz="1100" dirty="0" err="1">
                <a:latin typeface="e-Ukraine Light" pitchFamily="50" charset="-52"/>
              </a:rPr>
              <a:t>подається</a:t>
            </a:r>
            <a:r>
              <a:rPr lang="ru-RU" sz="1100" dirty="0">
                <a:latin typeface="e-Ukraine Light" pitchFamily="50" charset="-52"/>
              </a:rPr>
              <a:t>  </a:t>
            </a:r>
            <a:r>
              <a:rPr lang="ru-RU" sz="1100" dirty="0" err="1">
                <a:latin typeface="e-Ukraine Light" pitchFamily="50" charset="-52"/>
              </a:rPr>
              <a:t>протягом</a:t>
            </a:r>
            <a:r>
              <a:rPr lang="ru-RU" sz="1100" dirty="0">
                <a:latin typeface="e-Ukraine Light" pitchFamily="50" charset="-52"/>
              </a:rPr>
              <a:t> 40 </a:t>
            </a:r>
            <a:r>
              <a:rPr lang="ru-RU" sz="1100" dirty="0" err="1">
                <a:latin typeface="e-Ukraine Light" pitchFamily="50" charset="-52"/>
              </a:rPr>
              <a:t>календарних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днів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що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настають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останнім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календарним</a:t>
            </a:r>
            <a:r>
              <a:rPr lang="ru-RU" sz="1100" dirty="0">
                <a:latin typeface="e-Ukraine Light" pitchFamily="50" charset="-52"/>
              </a:rPr>
              <a:t> днем </a:t>
            </a:r>
            <a:r>
              <a:rPr lang="ru-RU" sz="1100" dirty="0" err="1">
                <a:latin typeface="e-Ukraine Light" pitchFamily="50" charset="-52"/>
              </a:rPr>
              <a:t>звітного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en-US" sz="1100" dirty="0" smtClean="0">
                <a:latin typeface="e-Ukraine Light" pitchFamily="50" charset="-52"/>
              </a:rPr>
              <a:t/>
            </a:r>
            <a:br>
              <a:rPr lang="en-US" sz="1100" dirty="0" smtClean="0">
                <a:latin typeface="e-Ukraine Light" pitchFamily="50" charset="-52"/>
              </a:rPr>
            </a:b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0625" y="335712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972048" y="200156"/>
            <a:ext cx="4714875" cy="5147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 smtClean="0">
                <a:latin typeface="e-Ukraine Light" pitchFamily="50" charset="-52"/>
              </a:rPr>
              <a:t>(</a:t>
            </a:r>
            <a:r>
              <a:rPr lang="ru-RU" sz="1100" dirty="0" err="1">
                <a:latin typeface="e-Ukraine Light" pitchFamily="50" charset="-52"/>
              </a:rPr>
              <a:t>податкового</a:t>
            </a:r>
            <a:r>
              <a:rPr lang="ru-RU" sz="1100" dirty="0">
                <a:latin typeface="e-Ukraine Light" pitchFamily="50" charset="-52"/>
              </a:rPr>
              <a:t>) кварталу (</a:t>
            </a:r>
            <a:r>
              <a:rPr lang="ru-RU" sz="1100" dirty="0" err="1">
                <a:latin typeface="e-Ukraine Light" pitchFamily="50" charset="-52"/>
              </a:rPr>
              <a:t>пп</a:t>
            </a:r>
            <a:r>
              <a:rPr lang="ru-RU" sz="1100" dirty="0">
                <a:latin typeface="e-Ukraine Light" pitchFamily="50" charset="-52"/>
              </a:rPr>
              <a:t>. 49.18.2 п. 49.18 ст. 49 ПКУ</a:t>
            </a:r>
            <a:r>
              <a:rPr lang="ru-RU" sz="1100" dirty="0" smtClean="0">
                <a:latin typeface="e-Ukraine Light" pitchFamily="50" charset="-52"/>
              </a:rPr>
              <a:t>).</a:t>
            </a:r>
            <a:endParaRPr lang="uk-UA" sz="110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 smtClean="0">
                <a:latin typeface="e-Ukraine Light" pitchFamily="50" charset="-52"/>
              </a:rPr>
              <a:t>	За </a:t>
            </a:r>
            <a:r>
              <a:rPr lang="ru-RU" sz="1100" dirty="0" err="1">
                <a:latin typeface="e-Ukraine Light" pitchFamily="50" charset="-52"/>
              </a:rPr>
              <a:t>порушення</a:t>
            </a:r>
            <a:r>
              <a:rPr lang="ru-RU" sz="1100" dirty="0">
                <a:latin typeface="e-Ukraine Light" pitchFamily="50" charset="-52"/>
              </a:rPr>
              <a:t> порядку та/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строків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подання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зазначеної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інформації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рієлтер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несе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відповідальність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передбачену</a:t>
            </a:r>
            <a:r>
              <a:rPr lang="ru-RU" sz="1100" dirty="0">
                <a:latin typeface="e-Ukraine Light" pitchFamily="50" charset="-52"/>
              </a:rPr>
              <a:t> ст. 119 прим. 1 ПКУ.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 smtClean="0">
                <a:latin typeface="e-Ukraine Light" pitchFamily="50" charset="-52"/>
              </a:rPr>
              <a:t>	Так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порушення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суб’єктом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господарювання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який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провадить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посередницьку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діяльність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пов’язану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наданням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послуг</a:t>
            </a:r>
            <a:r>
              <a:rPr lang="ru-RU" sz="1100" dirty="0">
                <a:latin typeface="e-Ukraine Light" pitchFamily="50" charset="-52"/>
              </a:rPr>
              <a:t> з </a:t>
            </a:r>
            <a:r>
              <a:rPr lang="ru-RU" sz="1100" dirty="0" err="1">
                <a:latin typeface="e-Ukraine Light" pitchFamily="50" charset="-52"/>
              </a:rPr>
              <a:t>оренди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нерухомості</a:t>
            </a:r>
            <a:r>
              <a:rPr lang="ru-RU" sz="1100" dirty="0">
                <a:latin typeface="e-Ukraine Light" pitchFamily="50" charset="-52"/>
              </a:rPr>
              <a:t> (</a:t>
            </a:r>
            <a:r>
              <a:rPr lang="ru-RU" sz="1100" dirty="0" err="1">
                <a:latin typeface="e-Ukraine Light" pitchFamily="50" charset="-52"/>
              </a:rPr>
              <a:t>рієлтером</a:t>
            </a:r>
            <a:r>
              <a:rPr lang="ru-RU" sz="1100" dirty="0">
                <a:latin typeface="e-Ukraine Light" pitchFamily="50" charset="-52"/>
              </a:rPr>
              <a:t>),  порядку  та/</a:t>
            </a:r>
            <a:r>
              <a:rPr lang="ru-RU" sz="1100" dirty="0" err="1">
                <a:latin typeface="e-Ukraine Light" pitchFamily="50" charset="-52"/>
              </a:rPr>
              <a:t>або</a:t>
            </a:r>
            <a:r>
              <a:rPr lang="ru-RU" sz="1100" dirty="0">
                <a:latin typeface="e-Ukraine Light" pitchFamily="50" charset="-52"/>
              </a:rPr>
              <a:t>  </a:t>
            </a:r>
            <a:r>
              <a:rPr lang="ru-RU" sz="1100" dirty="0" err="1">
                <a:latin typeface="e-Ukraine Light" pitchFamily="50" charset="-52"/>
              </a:rPr>
              <a:t>строків</a:t>
            </a:r>
            <a:r>
              <a:rPr lang="ru-RU" sz="1100" dirty="0">
                <a:latin typeface="e-Ukraine Light" pitchFamily="50" charset="-52"/>
              </a:rPr>
              <a:t>  </a:t>
            </a:r>
            <a:r>
              <a:rPr lang="ru-RU" sz="1100" dirty="0" err="1">
                <a:latin typeface="e-Ukraine Light" pitchFamily="50" charset="-52"/>
              </a:rPr>
              <a:t>подання</a:t>
            </a:r>
            <a:r>
              <a:rPr lang="ru-RU" sz="1100" dirty="0">
                <a:latin typeface="e-Ukraine Light" pitchFamily="50" charset="-52"/>
              </a:rPr>
              <a:t>  </a:t>
            </a:r>
            <a:r>
              <a:rPr lang="ru-RU" sz="1100" dirty="0" err="1">
                <a:latin typeface="e-Ukraine Light" pitchFamily="50" charset="-52"/>
              </a:rPr>
              <a:t>інформації</a:t>
            </a:r>
            <a:r>
              <a:rPr lang="ru-RU" sz="1100" dirty="0">
                <a:latin typeface="e-Ukraine Light" pitchFamily="50" charset="-52"/>
              </a:rPr>
              <a:t> про </a:t>
            </a:r>
            <a:r>
              <a:rPr lang="ru-RU" sz="1100" dirty="0" err="1">
                <a:latin typeface="e-Ukraine Light" pitchFamily="50" charset="-52"/>
              </a:rPr>
              <a:t>укладені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його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посередництвом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цивільно-правові</a:t>
            </a:r>
            <a:r>
              <a:rPr lang="ru-RU" sz="1100" dirty="0">
                <a:latin typeface="e-Ukraine Light" pitchFamily="50" charset="-52"/>
              </a:rPr>
              <a:t> договори (угоди) про </a:t>
            </a:r>
            <a:r>
              <a:rPr lang="ru-RU" sz="1100" dirty="0" err="1">
                <a:latin typeface="e-Ukraine Light" pitchFamily="50" charset="-52"/>
              </a:rPr>
              <a:t>оренду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нерухомості</a:t>
            </a:r>
            <a:r>
              <a:rPr lang="ru-RU" sz="1100" dirty="0">
                <a:latin typeface="e-Ukraine Light" pitchFamily="50" charset="-52"/>
              </a:rPr>
              <a:t> – </a:t>
            </a:r>
            <a:r>
              <a:rPr lang="ru-RU" sz="1100" dirty="0" err="1">
                <a:latin typeface="e-Ukraine Light" pitchFamily="50" charset="-52"/>
              </a:rPr>
              <a:t>тягне</a:t>
            </a:r>
            <a:r>
              <a:rPr lang="ru-RU" sz="1100" dirty="0">
                <a:latin typeface="e-Ukraine Light" pitchFamily="50" charset="-52"/>
              </a:rPr>
              <a:t> за собою </a:t>
            </a:r>
            <a:r>
              <a:rPr lang="ru-RU" sz="1100" dirty="0" err="1">
                <a:latin typeface="e-Ukraine Light" pitchFamily="50" charset="-52"/>
              </a:rPr>
              <a:t>накладення</a:t>
            </a:r>
            <a:r>
              <a:rPr lang="ru-RU" sz="1100" dirty="0">
                <a:latin typeface="e-Ukraine Light" pitchFamily="50" charset="-52"/>
              </a:rPr>
              <a:t> штрафу в </a:t>
            </a:r>
            <a:r>
              <a:rPr lang="ru-RU" sz="1100" dirty="0" err="1">
                <a:latin typeface="e-Ukraine Light" pitchFamily="50" charset="-52"/>
              </a:rPr>
              <a:t>розмірі</a:t>
            </a:r>
            <a:r>
              <a:rPr lang="ru-RU" sz="1100" dirty="0">
                <a:latin typeface="e-Ukraine Light" pitchFamily="50" charset="-52"/>
              </a:rPr>
              <a:t> 680 </a:t>
            </a:r>
            <a:r>
              <a:rPr lang="ru-RU" sz="1100" dirty="0" err="1">
                <a:latin typeface="e-Ukraine Light" pitchFamily="50" charset="-52"/>
              </a:rPr>
              <a:t>гривень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кожне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таке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порушення</a:t>
            </a:r>
            <a:r>
              <a:rPr lang="ru-RU" sz="1100" dirty="0">
                <a:latin typeface="e-Ukraine Light" pitchFamily="50" charset="-52"/>
              </a:rPr>
              <a:t> (п. 119 прим. 1.2 ст. 119 прим.1 ПКУ</a:t>
            </a:r>
            <a:r>
              <a:rPr lang="ru-RU" sz="1100" dirty="0" smtClean="0">
                <a:latin typeface="e-Ukraine Light" pitchFamily="50" charset="-52"/>
              </a:rPr>
              <a:t>).</a:t>
            </a:r>
            <a:endParaRPr lang="ru-RU" sz="11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Дії</a:t>
            </a:r>
            <a:r>
              <a:rPr lang="ru-RU" sz="1100" dirty="0">
                <a:latin typeface="e-Ukraine Light" pitchFamily="50" charset="-52"/>
              </a:rPr>
              <a:t>, </a:t>
            </a:r>
            <a:r>
              <a:rPr lang="ru-RU" sz="1100" dirty="0" err="1">
                <a:latin typeface="e-Ukraine Light" pitchFamily="50" charset="-52"/>
              </a:rPr>
              <a:t>передбачені</a:t>
            </a:r>
            <a:r>
              <a:rPr lang="ru-RU" sz="1100" dirty="0">
                <a:latin typeface="e-Ukraine Light" pitchFamily="50" charset="-52"/>
              </a:rPr>
              <a:t> п. 119 прим. 1.2 ст. 119 прим. 1, </a:t>
            </a:r>
            <a:r>
              <a:rPr lang="ru-RU" sz="1100" dirty="0" err="1">
                <a:latin typeface="e-Ukraine Light" pitchFamily="50" charset="-52"/>
              </a:rPr>
              <a:t>вчинені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суб’єктом</a:t>
            </a:r>
            <a:r>
              <a:rPr lang="ru-RU" sz="1100" dirty="0">
                <a:latin typeface="e-Ukraine Light" pitchFamily="50" charset="-52"/>
              </a:rPr>
              <a:t>, до </a:t>
            </a:r>
            <a:r>
              <a:rPr lang="ru-RU" sz="1100" dirty="0" err="1">
                <a:latin typeface="e-Ukraine Light" pitchFamily="50" charset="-52"/>
              </a:rPr>
              <a:t>якого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протягом</a:t>
            </a:r>
            <a:r>
              <a:rPr lang="ru-RU" sz="1100" dirty="0">
                <a:latin typeface="e-Ukraine Light" pitchFamily="50" charset="-52"/>
              </a:rPr>
              <a:t> року </a:t>
            </a:r>
            <a:r>
              <a:rPr lang="ru-RU" sz="1100" dirty="0" err="1">
                <a:latin typeface="e-Ukraine Light" pitchFamily="50" charset="-52"/>
              </a:rPr>
              <a:t>було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застосовано</a:t>
            </a:r>
            <a:r>
              <a:rPr lang="ru-RU" sz="1100" dirty="0">
                <a:latin typeface="e-Ukraine Light" pitchFamily="50" charset="-52"/>
              </a:rPr>
              <a:t> штраф за </a:t>
            </a:r>
            <a:r>
              <a:rPr lang="ru-RU" sz="1100" dirty="0" err="1">
                <a:latin typeface="e-Ukraine Light" pitchFamily="50" charset="-52"/>
              </a:rPr>
              <a:t>таке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порушення</a:t>
            </a:r>
            <a:r>
              <a:rPr lang="ru-RU" sz="1100" dirty="0">
                <a:latin typeface="e-Ukraine Light" pitchFamily="50" charset="-52"/>
              </a:rPr>
              <a:t>, – </a:t>
            </a:r>
            <a:r>
              <a:rPr lang="ru-RU" sz="1100" dirty="0" err="1">
                <a:latin typeface="e-Ukraine Light" pitchFamily="50" charset="-52"/>
              </a:rPr>
              <a:t>тягнуть</a:t>
            </a:r>
            <a:r>
              <a:rPr lang="ru-RU" sz="1100" dirty="0">
                <a:latin typeface="e-Ukraine Light" pitchFamily="50" charset="-52"/>
              </a:rPr>
              <a:t> за собою  </a:t>
            </a:r>
            <a:r>
              <a:rPr lang="ru-RU" sz="1100" dirty="0" err="1">
                <a:latin typeface="e-Ukraine Light" pitchFamily="50" charset="-52"/>
              </a:rPr>
              <a:t>накладення</a:t>
            </a:r>
            <a:r>
              <a:rPr lang="ru-RU" sz="1100" dirty="0">
                <a:latin typeface="e-Ukraine Light" pitchFamily="50" charset="-52"/>
              </a:rPr>
              <a:t>  штрафу в </a:t>
            </a:r>
            <a:r>
              <a:rPr lang="ru-RU" sz="1100" dirty="0" err="1">
                <a:latin typeface="e-Ukraine Light" pitchFamily="50" charset="-52"/>
              </a:rPr>
              <a:t>розмірі</a:t>
            </a:r>
            <a:r>
              <a:rPr lang="ru-RU" sz="1100" dirty="0">
                <a:latin typeface="e-Ukraine Light" pitchFamily="50" charset="-52"/>
              </a:rPr>
              <a:t> 1360 </a:t>
            </a:r>
            <a:r>
              <a:rPr lang="ru-RU" sz="1100" dirty="0" err="1">
                <a:latin typeface="e-Ukraine Light" pitchFamily="50" charset="-52"/>
              </a:rPr>
              <a:t>гривень</a:t>
            </a:r>
            <a:r>
              <a:rPr lang="ru-RU" sz="1100" dirty="0">
                <a:latin typeface="e-Ukraine Light" pitchFamily="50" charset="-52"/>
              </a:rPr>
              <a:t> за </a:t>
            </a:r>
            <a:r>
              <a:rPr lang="ru-RU" sz="1100" dirty="0" err="1">
                <a:latin typeface="e-Ukraine Light" pitchFamily="50" charset="-52"/>
              </a:rPr>
              <a:t>кожне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таке</a:t>
            </a:r>
            <a:r>
              <a:rPr lang="ru-RU" sz="1100" dirty="0">
                <a:latin typeface="e-Ukraine Light" pitchFamily="50" charset="-52"/>
              </a:rPr>
              <a:t> </a:t>
            </a:r>
            <a:r>
              <a:rPr lang="ru-RU" sz="1100" dirty="0" err="1">
                <a:latin typeface="e-Ukraine Light" pitchFamily="50" charset="-52"/>
              </a:rPr>
              <a:t>порушення</a:t>
            </a:r>
            <a:r>
              <a:rPr lang="ru-RU" sz="1100" dirty="0">
                <a:latin typeface="e-Ukraine Light" pitchFamily="50" charset="-52"/>
              </a:rPr>
              <a:t> (п. 119 прим. 1.3 ст. 119 прим.1 ПКУ).</a:t>
            </a: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1192</TotalTime>
  <Words>139</Words>
  <Application>Microsoft Office PowerPoint</Application>
  <PresentationFormat>Лист A4 (210x297 мм)</PresentationFormat>
  <Paragraphs>23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162</cp:revision>
  <dcterms:created xsi:type="dcterms:W3CDTF">2021-05-27T05:23:05Z</dcterms:created>
  <dcterms:modified xsi:type="dcterms:W3CDTF">2023-05-24T08:39:14Z</dcterms:modified>
</cp:coreProperties>
</file>