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131345"/>
            <a:ext cx="3600000" cy="10772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>
                <a:latin typeface="e-Ukraine Light" pitchFamily="50" charset="-52"/>
              </a:rPr>
              <a:t>Чи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може</a:t>
            </a:r>
            <a:r>
              <a:rPr lang="ru-RU" sz="1600" b="1" dirty="0">
                <a:latin typeface="e-Ukraine Light" pitchFamily="50" charset="-52"/>
              </a:rPr>
              <a:t> бюро </a:t>
            </a:r>
            <a:r>
              <a:rPr lang="ru-RU" sz="1600" b="1" dirty="0" err="1">
                <a:latin typeface="e-Ukraine Light" pitchFamily="50" charset="-52"/>
              </a:rPr>
              <a:t>адвокатів</a:t>
            </a:r>
            <a:r>
              <a:rPr lang="ru-RU" sz="1600" b="1" dirty="0">
                <a:latin typeface="e-Ukraine Light" pitchFamily="50" charset="-52"/>
              </a:rPr>
              <a:t> (</a:t>
            </a:r>
            <a:r>
              <a:rPr lang="ru-RU" sz="1600" b="1" dirty="0" err="1">
                <a:latin typeface="e-Ukraine Light" pitchFamily="50" charset="-52"/>
              </a:rPr>
              <a:t>юридична</a:t>
            </a:r>
            <a:r>
              <a:rPr lang="ru-RU" sz="1600" b="1" dirty="0">
                <a:latin typeface="e-Ukraine Light" pitchFamily="50" charset="-52"/>
              </a:rPr>
              <a:t> особа) бути </a:t>
            </a:r>
            <a:r>
              <a:rPr lang="ru-RU" sz="1600" b="1" dirty="0" err="1">
                <a:latin typeface="e-Ukraine Light" pitchFamily="50" charset="-52"/>
              </a:rPr>
              <a:t>платником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єдиного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податку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третьої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групи</a:t>
            </a:r>
            <a:r>
              <a:rPr lang="ru-RU" sz="1600" b="1" smtClean="0">
                <a:latin typeface="e-Ukraine Light" pitchFamily="50" charset="-52"/>
              </a:rPr>
              <a:t>?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Травень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68578" y="117828"/>
            <a:ext cx="4749165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450" y="206201"/>
            <a:ext cx="4552949" cy="6453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50" dirty="0" smtClean="0">
                <a:latin typeface="e-Ukraine Light" pitchFamily="50" charset="-52"/>
              </a:rPr>
              <a:t>	</a:t>
            </a:r>
            <a:r>
              <a:rPr lang="ru-RU" sz="950" dirty="0">
                <a:latin typeface="e-Ukraine Light" pitchFamily="50" charset="-52"/>
              </a:rPr>
              <a:t>   Головне    </a:t>
            </a:r>
            <a:r>
              <a:rPr lang="ru-RU" sz="950" dirty="0" err="1">
                <a:latin typeface="e-Ukraine Light" pitchFamily="50" charset="-52"/>
              </a:rPr>
              <a:t>управління</a:t>
            </a:r>
            <a:r>
              <a:rPr lang="ru-RU" sz="950" dirty="0">
                <a:latin typeface="e-Ukraine Light" pitchFamily="50" charset="-52"/>
              </a:rPr>
              <a:t>    ДПС   у  м.  </a:t>
            </a:r>
            <a:r>
              <a:rPr lang="ru-RU" sz="950" dirty="0" err="1">
                <a:latin typeface="e-Ukraine Light" pitchFamily="50" charset="-52"/>
              </a:rPr>
              <a:t>Києві</a:t>
            </a:r>
            <a:r>
              <a:rPr lang="ru-RU" sz="950" dirty="0">
                <a:latin typeface="e-Ukraine Light" pitchFamily="50" charset="-52"/>
              </a:rPr>
              <a:t>    </a:t>
            </a:r>
            <a:r>
              <a:rPr lang="ru-RU" sz="950" dirty="0" err="1">
                <a:latin typeface="e-Ukraine Light" pitchFamily="50" charset="-52"/>
              </a:rPr>
              <a:t>повідомляє</a:t>
            </a:r>
            <a:r>
              <a:rPr lang="ru-RU" sz="950" dirty="0">
                <a:latin typeface="e-Ukraine Light" pitchFamily="50" charset="-52"/>
              </a:rPr>
              <a:t>,  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 п. 291.3 ст. 291 </a:t>
            </a:r>
            <a:r>
              <a:rPr lang="ru-RU" sz="950" dirty="0" err="1">
                <a:latin typeface="e-Ukraine Light" pitchFamily="50" charset="-52"/>
              </a:rPr>
              <a:t>Податкового</a:t>
            </a:r>
            <a:r>
              <a:rPr lang="ru-RU" sz="950" dirty="0">
                <a:latin typeface="e-Ukraine Light" pitchFamily="50" charset="-52"/>
              </a:rPr>
              <a:t> кодексу </a:t>
            </a:r>
            <a:r>
              <a:rPr lang="ru-RU" sz="950" dirty="0" err="1">
                <a:latin typeface="e-Ukraine Light" pitchFamily="50" charset="-52"/>
              </a:rPr>
              <a:t>України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визначено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юридична</a:t>
            </a:r>
            <a:r>
              <a:rPr lang="ru-RU" sz="950" dirty="0">
                <a:latin typeface="e-Ukraine Light" pitchFamily="50" charset="-52"/>
              </a:rPr>
              <a:t> особа </a:t>
            </a:r>
            <a:r>
              <a:rPr lang="ru-RU" sz="950" dirty="0" err="1">
                <a:latin typeface="e-Ukraine Light" pitchFamily="50" charset="-52"/>
              </a:rPr>
              <a:t>може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самостійно</a:t>
            </a:r>
            <a:r>
              <a:rPr lang="ru-RU" sz="950" dirty="0">
                <a:latin typeface="e-Ukraine Light" pitchFamily="50" charset="-52"/>
              </a:rPr>
              <a:t> обрати </a:t>
            </a:r>
            <a:r>
              <a:rPr lang="ru-RU" sz="950" dirty="0" err="1">
                <a:latin typeface="e-Ukraine Light" pitchFamily="50" charset="-52"/>
              </a:rPr>
              <a:t>спрощену</a:t>
            </a:r>
            <a:r>
              <a:rPr lang="ru-RU" sz="950" dirty="0">
                <a:latin typeface="e-Ukraine Light" pitchFamily="50" charset="-52"/>
              </a:rPr>
              <a:t> систему </a:t>
            </a:r>
            <a:r>
              <a:rPr lang="ru-RU" sz="950" dirty="0" err="1">
                <a:latin typeface="e-Ukraine Light" pitchFamily="50" charset="-52"/>
              </a:rPr>
              <a:t>оподаткування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якщо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така</a:t>
            </a:r>
            <a:r>
              <a:rPr lang="ru-RU" sz="950" dirty="0">
                <a:latin typeface="e-Ukraine Light" pitchFamily="50" charset="-52"/>
              </a:rPr>
              <a:t> особа </a:t>
            </a:r>
            <a:r>
              <a:rPr lang="ru-RU" sz="950" dirty="0" err="1">
                <a:latin typeface="e-Ukraine Light" pitchFamily="50" charset="-52"/>
              </a:rPr>
              <a:t>відповідає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вимогам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встановленим</a:t>
            </a:r>
            <a:r>
              <a:rPr lang="ru-RU" sz="950" dirty="0">
                <a:latin typeface="e-Ukraine Light" pitchFamily="50" charset="-52"/>
              </a:rPr>
              <a:t> главою 1 «</a:t>
            </a:r>
            <a:r>
              <a:rPr lang="ru-RU" sz="950" dirty="0" err="1">
                <a:latin typeface="e-Ukraine Light" pitchFamily="50" charset="-52"/>
              </a:rPr>
              <a:t>Спрощена</a:t>
            </a:r>
            <a:r>
              <a:rPr lang="ru-RU" sz="950" dirty="0">
                <a:latin typeface="e-Ukraine Light" pitchFamily="50" charset="-52"/>
              </a:rPr>
              <a:t> система </a:t>
            </a:r>
            <a:r>
              <a:rPr lang="ru-RU" sz="950" dirty="0" err="1">
                <a:latin typeface="e-Ukraine Light" pitchFamily="50" charset="-52"/>
              </a:rPr>
              <a:t>оподаткування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обліку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звітності</a:t>
            </a:r>
            <a:r>
              <a:rPr lang="ru-RU" sz="950" dirty="0">
                <a:latin typeface="e-Ukraine Light" pitchFamily="50" charset="-52"/>
              </a:rPr>
              <a:t>» </a:t>
            </a:r>
            <a:r>
              <a:rPr lang="ru-RU" sz="950" dirty="0" err="1">
                <a:latin typeface="e-Ukraine Light" pitchFamily="50" charset="-52"/>
              </a:rPr>
              <a:t>розд</a:t>
            </a:r>
            <a:r>
              <a:rPr lang="ru-RU" sz="950" dirty="0">
                <a:latin typeface="e-Ukraine Light" pitchFamily="50" charset="-52"/>
              </a:rPr>
              <a:t>. ХІV ПКУ, та </a:t>
            </a:r>
            <a:r>
              <a:rPr lang="ru-RU" sz="950" dirty="0" err="1">
                <a:latin typeface="e-Ukraine Light" pitchFamily="50" charset="-52"/>
              </a:rPr>
              <a:t>реєструється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платником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єдиного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податку</a:t>
            </a:r>
            <a:r>
              <a:rPr lang="ru-RU" sz="950" dirty="0">
                <a:latin typeface="e-Ukraine Light" pitchFamily="50" charset="-52"/>
              </a:rPr>
              <a:t> в порядку, </a:t>
            </a:r>
            <a:r>
              <a:rPr lang="ru-RU" sz="950" dirty="0" err="1">
                <a:latin typeface="e-Ukraine Light" pitchFamily="50" charset="-52"/>
              </a:rPr>
              <a:t>визначеному</a:t>
            </a:r>
            <a:r>
              <a:rPr lang="ru-RU" sz="950" dirty="0">
                <a:latin typeface="e-Ukraine Light" pitchFamily="50" charset="-52"/>
              </a:rPr>
              <a:t> главою 1 «</a:t>
            </a:r>
            <a:r>
              <a:rPr lang="ru-RU" sz="950" dirty="0" err="1">
                <a:latin typeface="e-Ukraine Light" pitchFamily="50" charset="-52"/>
              </a:rPr>
              <a:t>Спрощена</a:t>
            </a:r>
            <a:r>
              <a:rPr lang="ru-RU" sz="950" dirty="0">
                <a:latin typeface="e-Ukraine Light" pitchFamily="50" charset="-52"/>
              </a:rPr>
              <a:t> система </a:t>
            </a:r>
            <a:r>
              <a:rPr lang="ru-RU" sz="950" dirty="0" err="1">
                <a:latin typeface="e-Ukraine Light" pitchFamily="50" charset="-52"/>
              </a:rPr>
              <a:t>оподаткування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обліку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звітності</a:t>
            </a:r>
            <a:r>
              <a:rPr lang="ru-RU" sz="950" dirty="0">
                <a:latin typeface="e-Ukraine Light" pitchFamily="50" charset="-52"/>
              </a:rPr>
              <a:t>» </a:t>
            </a:r>
            <a:r>
              <a:rPr lang="ru-RU" sz="950" dirty="0" err="1">
                <a:latin typeface="e-Ukraine Light" pitchFamily="50" charset="-52"/>
              </a:rPr>
              <a:t>розд</a:t>
            </a:r>
            <a:r>
              <a:rPr lang="ru-RU" sz="950" dirty="0">
                <a:latin typeface="e-Ukraine Light" pitchFamily="50" charset="-52"/>
              </a:rPr>
              <a:t>. ХІV ПКУ</a:t>
            </a:r>
            <a:r>
              <a:rPr lang="ru-RU" sz="950" dirty="0" smtClean="0">
                <a:latin typeface="e-Ukraine Light" pitchFamily="50" charset="-52"/>
              </a:rPr>
              <a:t>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Згідно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>
                <a:latin typeface="e-Ukraine Light" pitchFamily="50" charset="-52"/>
              </a:rPr>
              <a:t>з абзацами першим та другим </a:t>
            </a:r>
            <a:r>
              <a:rPr lang="ru-RU" sz="950" dirty="0" err="1">
                <a:latin typeface="e-Ukraine Light" pitchFamily="50" charset="-52"/>
              </a:rPr>
              <a:t>пп</a:t>
            </a:r>
            <a:r>
              <a:rPr lang="ru-RU" sz="950" dirty="0">
                <a:latin typeface="e-Ukraine Light" pitchFamily="50" charset="-52"/>
              </a:rPr>
              <a:t>. 298.1.4 </a:t>
            </a:r>
            <a:r>
              <a:rPr lang="ru-RU" sz="950" dirty="0" smtClean="0">
                <a:latin typeface="e-Ukraine Light" pitchFamily="50" charset="-52"/>
              </a:rPr>
              <a:t/>
            </a:r>
            <a:br>
              <a:rPr lang="ru-RU" sz="950" dirty="0" smtClean="0">
                <a:latin typeface="e-Ukraine Light" pitchFamily="50" charset="-52"/>
              </a:rPr>
            </a:br>
            <a:r>
              <a:rPr lang="ru-RU" sz="950" dirty="0" smtClean="0">
                <a:latin typeface="e-Ukraine Light" pitchFamily="50" charset="-52"/>
              </a:rPr>
              <a:t>п</a:t>
            </a:r>
            <a:r>
              <a:rPr lang="ru-RU" sz="950" dirty="0">
                <a:latin typeface="e-Ukraine Light" pitchFamily="50" charset="-52"/>
              </a:rPr>
              <a:t>. 298.1 ст. 298 ПКУ </a:t>
            </a:r>
            <a:r>
              <a:rPr lang="ru-RU" sz="950" dirty="0" err="1">
                <a:latin typeface="e-Ukraine Light" pitchFamily="50" charset="-52"/>
              </a:rPr>
              <a:t>суб’єкт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господарювання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який</a:t>
            </a:r>
            <a:r>
              <a:rPr lang="ru-RU" sz="950" dirty="0">
                <a:latin typeface="e-Ukraine Light" pitchFamily="50" charset="-52"/>
              </a:rPr>
              <a:t> є </a:t>
            </a:r>
            <a:r>
              <a:rPr lang="ru-RU" sz="950" dirty="0" err="1">
                <a:latin typeface="e-Ukraine Light" pitchFamily="50" charset="-52"/>
              </a:rPr>
              <a:t>платником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інших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податків</a:t>
            </a:r>
            <a:r>
              <a:rPr lang="ru-RU" sz="950" dirty="0">
                <a:latin typeface="e-Ukraine Light" pitchFamily="50" charset="-52"/>
              </a:rPr>
              <a:t> і </a:t>
            </a:r>
            <a:r>
              <a:rPr lang="ru-RU" sz="950" dirty="0" err="1">
                <a:latin typeface="e-Ukraine Light" pitchFamily="50" charset="-52"/>
              </a:rPr>
              <a:t>зборів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відповідно</a:t>
            </a:r>
            <a:r>
              <a:rPr lang="ru-RU" sz="950" dirty="0">
                <a:latin typeface="e-Ukraine Light" pitchFamily="50" charset="-52"/>
              </a:rPr>
              <a:t> до норм ПКУ, </a:t>
            </a:r>
            <a:r>
              <a:rPr lang="ru-RU" sz="950" dirty="0" err="1">
                <a:latin typeface="e-Ukraine Light" pitchFamily="50" charset="-52"/>
              </a:rPr>
              <a:t>може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прийняти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рішення</a:t>
            </a:r>
            <a:r>
              <a:rPr lang="ru-RU" sz="950" dirty="0">
                <a:latin typeface="e-Ukraine Light" pitchFamily="50" charset="-52"/>
              </a:rPr>
              <a:t> про </a:t>
            </a:r>
            <a:r>
              <a:rPr lang="ru-RU" sz="950" dirty="0" err="1">
                <a:latin typeface="e-Ukraine Light" pitchFamily="50" charset="-52"/>
              </a:rPr>
              <a:t>перехід</a:t>
            </a:r>
            <a:r>
              <a:rPr lang="ru-RU" sz="950" dirty="0">
                <a:latin typeface="e-Ukraine Light" pitchFamily="50" charset="-52"/>
              </a:rPr>
              <a:t> на </a:t>
            </a:r>
            <a:r>
              <a:rPr lang="ru-RU" sz="950" dirty="0" err="1">
                <a:latin typeface="e-Ukraine Light" pitchFamily="50" charset="-52"/>
              </a:rPr>
              <a:t>спрощену</a:t>
            </a:r>
            <a:r>
              <a:rPr lang="ru-RU" sz="950" dirty="0">
                <a:latin typeface="e-Ukraine Light" pitchFamily="50" charset="-52"/>
              </a:rPr>
              <a:t> систему </a:t>
            </a:r>
            <a:r>
              <a:rPr lang="ru-RU" sz="950" dirty="0" err="1">
                <a:latin typeface="e-Ukraine Light" pitchFamily="50" charset="-52"/>
              </a:rPr>
              <a:t>оподаткування</a:t>
            </a:r>
            <a:r>
              <a:rPr lang="ru-RU" sz="950" dirty="0">
                <a:latin typeface="e-Ukraine Light" pitchFamily="50" charset="-52"/>
              </a:rPr>
              <a:t> шляхом </a:t>
            </a:r>
            <a:r>
              <a:rPr lang="ru-RU" sz="950" dirty="0" err="1">
                <a:latin typeface="e-Ukraine Light" pitchFamily="50" charset="-52"/>
              </a:rPr>
              <a:t>подання</a:t>
            </a:r>
            <a:r>
              <a:rPr lang="ru-RU" sz="950" dirty="0">
                <a:latin typeface="e-Ukraine Light" pitchFamily="50" charset="-52"/>
              </a:rPr>
              <a:t> заяви до </a:t>
            </a:r>
            <a:r>
              <a:rPr lang="ru-RU" sz="950" dirty="0" err="1">
                <a:latin typeface="e-Ukraine Light" pitchFamily="50" charset="-52"/>
              </a:rPr>
              <a:t>контролюючого</a:t>
            </a:r>
            <a:r>
              <a:rPr lang="ru-RU" sz="950" dirty="0">
                <a:latin typeface="e-Ukraine Light" pitchFamily="50" charset="-52"/>
              </a:rPr>
              <a:t> органу не </a:t>
            </a:r>
            <a:r>
              <a:rPr lang="ru-RU" sz="950" dirty="0" err="1">
                <a:latin typeface="e-Ukraine Light" pitchFamily="50" charset="-52"/>
              </a:rPr>
              <a:t>пізніше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ніж</a:t>
            </a:r>
            <a:r>
              <a:rPr lang="ru-RU" sz="950" dirty="0">
                <a:latin typeface="e-Ukraine Light" pitchFamily="50" charset="-52"/>
              </a:rPr>
              <a:t> за 15 </a:t>
            </a:r>
            <a:r>
              <a:rPr lang="ru-RU" sz="950" dirty="0" err="1">
                <a:latin typeface="e-Ukraine Light" pitchFamily="50" charset="-52"/>
              </a:rPr>
              <a:t>календарних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днів</a:t>
            </a:r>
            <a:r>
              <a:rPr lang="ru-RU" sz="950" dirty="0">
                <a:latin typeface="e-Ukraine Light" pitchFamily="50" charset="-52"/>
              </a:rPr>
              <a:t> до початку </a:t>
            </a:r>
            <a:r>
              <a:rPr lang="ru-RU" sz="950" dirty="0" err="1">
                <a:latin typeface="e-Ukraine Light" pitchFamily="50" charset="-52"/>
              </a:rPr>
              <a:t>наступного</a:t>
            </a:r>
            <a:r>
              <a:rPr lang="ru-RU" sz="950" dirty="0">
                <a:latin typeface="e-Ukraine Light" pitchFamily="50" charset="-52"/>
              </a:rPr>
              <a:t> календарного кварталу. </a:t>
            </a:r>
            <a:r>
              <a:rPr lang="ru-RU" sz="950" dirty="0" err="1">
                <a:latin typeface="e-Ukraine Light" pitchFamily="50" charset="-52"/>
              </a:rPr>
              <a:t>Такий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суб’єкт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господарювання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може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здійснити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перехід</a:t>
            </a:r>
            <a:r>
              <a:rPr lang="ru-RU" sz="950" dirty="0">
                <a:latin typeface="e-Ukraine Light" pitchFamily="50" charset="-52"/>
              </a:rPr>
              <a:t> на </a:t>
            </a:r>
            <a:r>
              <a:rPr lang="ru-RU" sz="950" dirty="0" err="1">
                <a:latin typeface="e-Ukraine Light" pitchFamily="50" charset="-52"/>
              </a:rPr>
              <a:t>спрощену</a:t>
            </a:r>
            <a:r>
              <a:rPr lang="ru-RU" sz="950" dirty="0">
                <a:latin typeface="e-Ukraine Light" pitchFamily="50" charset="-52"/>
              </a:rPr>
              <a:t> систему </a:t>
            </a:r>
            <a:r>
              <a:rPr lang="ru-RU" sz="950" dirty="0" err="1">
                <a:latin typeface="e-Ukraine Light" pitchFamily="50" charset="-52"/>
              </a:rPr>
              <a:t>оподаткування</a:t>
            </a:r>
            <a:r>
              <a:rPr lang="ru-RU" sz="950" dirty="0">
                <a:latin typeface="e-Ukraine Light" pitchFamily="50" charset="-52"/>
              </a:rPr>
              <a:t> один раз </a:t>
            </a:r>
            <a:r>
              <a:rPr lang="ru-RU" sz="950" dirty="0" err="1">
                <a:latin typeface="e-Ukraine Light" pitchFamily="50" charset="-52"/>
              </a:rPr>
              <a:t>протягом</a:t>
            </a:r>
            <a:r>
              <a:rPr lang="ru-RU" sz="950" dirty="0">
                <a:latin typeface="e-Ukraine Light" pitchFamily="50" charset="-52"/>
              </a:rPr>
              <a:t> календарного року</a:t>
            </a:r>
            <a:r>
              <a:rPr lang="ru-RU" sz="950" dirty="0" smtClean="0">
                <a:latin typeface="e-Ukraine Light" pitchFamily="50" charset="-52"/>
              </a:rPr>
              <a:t>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Перехід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>
                <a:latin typeface="e-Ukraine Light" pitchFamily="50" charset="-52"/>
              </a:rPr>
              <a:t>на </a:t>
            </a:r>
            <a:r>
              <a:rPr lang="ru-RU" sz="950" dirty="0" err="1">
                <a:latin typeface="e-Ukraine Light" pitchFamily="50" charset="-52"/>
              </a:rPr>
              <a:t>спрощену</a:t>
            </a:r>
            <a:r>
              <a:rPr lang="ru-RU" sz="950" dirty="0">
                <a:latin typeface="e-Ukraine Light" pitchFamily="50" charset="-52"/>
              </a:rPr>
              <a:t> систему </a:t>
            </a:r>
            <a:r>
              <a:rPr lang="ru-RU" sz="950" dirty="0" err="1">
                <a:latin typeface="e-Ukraine Light" pitchFamily="50" charset="-52"/>
              </a:rPr>
              <a:t>оподаткування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суб’єкта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господарювання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зазначеного</a:t>
            </a:r>
            <a:r>
              <a:rPr lang="ru-RU" sz="950" dirty="0">
                <a:latin typeface="e-Ukraine Light" pitchFamily="50" charset="-52"/>
              </a:rPr>
              <a:t> в </a:t>
            </a:r>
            <a:r>
              <a:rPr lang="ru-RU" sz="950" dirty="0" err="1">
                <a:latin typeface="e-Ukraine Light" pitchFamily="50" charset="-52"/>
              </a:rPr>
              <a:t>абзаці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першому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пп</a:t>
            </a:r>
            <a:r>
              <a:rPr lang="ru-RU" sz="950" dirty="0">
                <a:latin typeface="e-Ukraine Light" pitchFamily="50" charset="-52"/>
              </a:rPr>
              <a:t>. 298.1.4 </a:t>
            </a:r>
            <a:r>
              <a:rPr lang="ru-RU" sz="950" dirty="0" smtClean="0">
                <a:latin typeface="e-Ukraine Light" pitchFamily="50" charset="-52"/>
              </a:rPr>
              <a:t/>
            </a:r>
            <a:br>
              <a:rPr lang="ru-RU" sz="950" dirty="0" smtClean="0">
                <a:latin typeface="e-Ukraine Light" pitchFamily="50" charset="-52"/>
              </a:rPr>
            </a:br>
            <a:r>
              <a:rPr lang="ru-RU" sz="950" dirty="0" smtClean="0">
                <a:latin typeface="e-Ukraine Light" pitchFamily="50" charset="-52"/>
              </a:rPr>
              <a:t>п</a:t>
            </a:r>
            <a:r>
              <a:rPr lang="ru-RU" sz="950" dirty="0">
                <a:latin typeface="e-Ukraine Light" pitchFamily="50" charset="-52"/>
              </a:rPr>
              <a:t>. 298.1 ст. 298 ПКУ, </a:t>
            </a:r>
            <a:r>
              <a:rPr lang="ru-RU" sz="950" dirty="0" err="1">
                <a:latin typeface="e-Ukraine Light" pitchFamily="50" charset="-52"/>
              </a:rPr>
              <a:t>може</a:t>
            </a:r>
            <a:r>
              <a:rPr lang="ru-RU" sz="950" dirty="0">
                <a:latin typeface="e-Ukraine Light" pitchFamily="50" charset="-52"/>
              </a:rPr>
              <a:t> бути </a:t>
            </a:r>
            <a:r>
              <a:rPr lang="ru-RU" sz="950" dirty="0" err="1">
                <a:latin typeface="e-Ukraine Light" pitchFamily="50" charset="-52"/>
              </a:rPr>
              <a:t>здійснений</a:t>
            </a:r>
            <a:r>
              <a:rPr lang="ru-RU" sz="950" dirty="0">
                <a:latin typeface="e-Ukraine Light" pitchFamily="50" charset="-52"/>
              </a:rPr>
              <a:t> за </a:t>
            </a:r>
            <a:r>
              <a:rPr lang="ru-RU" sz="950" dirty="0" err="1">
                <a:latin typeface="e-Ukraine Light" pitchFamily="50" charset="-52"/>
              </a:rPr>
              <a:t>умови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якщо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протягом</a:t>
            </a:r>
            <a:r>
              <a:rPr lang="ru-RU" sz="950" dirty="0">
                <a:latin typeface="e-Ukraine Light" pitchFamily="50" charset="-52"/>
              </a:rPr>
              <a:t> календарного року,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передує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періоду</a:t>
            </a:r>
            <a:r>
              <a:rPr lang="ru-RU" sz="950" dirty="0">
                <a:latin typeface="e-Ukraine Light" pitchFamily="50" charset="-52"/>
              </a:rPr>
              <a:t> переходу на </a:t>
            </a:r>
            <a:r>
              <a:rPr lang="ru-RU" sz="950" dirty="0" err="1">
                <a:latin typeface="e-Ukraine Light" pitchFamily="50" charset="-52"/>
              </a:rPr>
              <a:t>спрощену</a:t>
            </a:r>
            <a:r>
              <a:rPr lang="ru-RU" sz="950" dirty="0">
                <a:latin typeface="e-Ukraine Light" pitchFamily="50" charset="-52"/>
              </a:rPr>
              <a:t> систему </a:t>
            </a:r>
            <a:r>
              <a:rPr lang="ru-RU" sz="950" dirty="0" err="1">
                <a:latin typeface="e-Ukraine Light" pitchFamily="50" charset="-52"/>
              </a:rPr>
              <a:t>оподаткування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суб’єктом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господарювання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дотримано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вимоги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встановлені</a:t>
            </a:r>
            <a:r>
              <a:rPr lang="ru-RU" sz="950" dirty="0">
                <a:latin typeface="e-Ukraine Light" pitchFamily="50" charset="-52"/>
              </a:rPr>
              <a:t> в п. 291.4 ст. 291 ПКУ</a:t>
            </a:r>
            <a:r>
              <a:rPr lang="ru-RU" sz="950" dirty="0" smtClean="0">
                <a:latin typeface="e-Ukraine Light" pitchFamily="50" charset="-52"/>
              </a:rPr>
              <a:t>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Відповідно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>
                <a:latin typeface="e-Ukraine Light" pitchFamily="50" charset="-52"/>
              </a:rPr>
              <a:t>до п. 291.4 ст. 291 ПКУ </a:t>
            </a:r>
            <a:r>
              <a:rPr lang="ru-RU" sz="950" dirty="0" err="1">
                <a:latin typeface="e-Ukraine Light" pitchFamily="50" charset="-52"/>
              </a:rPr>
              <a:t>суб’єкти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господарювання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які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застосовують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спрощену</a:t>
            </a:r>
            <a:r>
              <a:rPr lang="ru-RU" sz="950" dirty="0">
                <a:latin typeface="e-Ukraine Light" pitchFamily="50" charset="-52"/>
              </a:rPr>
              <a:t> систему </a:t>
            </a:r>
            <a:r>
              <a:rPr lang="ru-RU" sz="950" dirty="0" err="1">
                <a:latin typeface="e-Ukraine Light" pitchFamily="50" charset="-52"/>
              </a:rPr>
              <a:t>оподаткування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обліку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звітності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поділяються</a:t>
            </a:r>
            <a:r>
              <a:rPr lang="ru-RU" sz="950" dirty="0">
                <a:latin typeface="e-Ukraine Light" pitchFamily="50" charset="-52"/>
              </a:rPr>
              <a:t> на </a:t>
            </a:r>
            <a:r>
              <a:rPr lang="ru-RU" sz="950" dirty="0" err="1">
                <a:latin typeface="e-Ukraine Light" pitchFamily="50" charset="-52"/>
              </a:rPr>
              <a:t>окремі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групи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платників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єдиного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. </a:t>
            </a:r>
            <a:r>
              <a:rPr lang="en-US" sz="1000" dirty="0" smtClean="0">
                <a:latin typeface="e-Ukraine Light" pitchFamily="50" charset="-52"/>
              </a:rPr>
              <a:t/>
            </a:r>
            <a:br>
              <a:rPr lang="en-US" sz="1000" dirty="0" smtClean="0">
                <a:latin typeface="e-Ukraine Light" pitchFamily="50" charset="-52"/>
              </a:rPr>
            </a:br>
            <a:endParaRPr lang="ru-RU" sz="10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5" y="335712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95488" y="142666"/>
            <a:ext cx="4559912" cy="6486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 	</a:t>
            </a:r>
            <a:r>
              <a:rPr lang="ru-RU" sz="950" dirty="0" smtClean="0">
                <a:latin typeface="e-Ukraine Light" pitchFamily="50" charset="-52"/>
              </a:rPr>
              <a:t>До </a:t>
            </a:r>
            <a:r>
              <a:rPr lang="ru-RU" sz="950" dirty="0" err="1" smtClean="0">
                <a:latin typeface="e-Ukraine Light" pitchFamily="50" charset="-52"/>
              </a:rPr>
              <a:t>третьої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групи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платників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єдиного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податку</a:t>
            </a:r>
            <a:r>
              <a:rPr lang="ru-RU" sz="950" dirty="0" smtClean="0">
                <a:latin typeface="e-Ukraine Light" pitchFamily="50" charset="-52"/>
              </a:rPr>
              <a:t>, </a:t>
            </a:r>
            <a:r>
              <a:rPr lang="ru-RU" sz="950" dirty="0" err="1" smtClean="0">
                <a:latin typeface="e-Ukraine Light" pitchFamily="50" charset="-52"/>
              </a:rPr>
              <a:t>зокрема</a:t>
            </a:r>
            <a:r>
              <a:rPr lang="ru-RU" sz="950" dirty="0" smtClean="0">
                <a:latin typeface="e-Ukraine Light" pitchFamily="50" charset="-52"/>
              </a:rPr>
              <a:t>, належать </a:t>
            </a:r>
            <a:r>
              <a:rPr lang="ru-RU" sz="950" dirty="0" err="1" smtClean="0">
                <a:latin typeface="e-Ukraine Light" pitchFamily="50" charset="-52"/>
              </a:rPr>
              <a:t>юридичні</a:t>
            </a:r>
            <a:r>
              <a:rPr lang="ru-RU" sz="950" dirty="0" smtClean="0">
                <a:latin typeface="e-Ukraine Light" pitchFamily="50" charset="-52"/>
              </a:rPr>
              <a:t> особи – </a:t>
            </a:r>
            <a:r>
              <a:rPr lang="ru-RU" sz="950" dirty="0" err="1" smtClean="0">
                <a:latin typeface="e-Ukraine Light" pitchFamily="50" charset="-52"/>
              </a:rPr>
              <a:t>суб’єкти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господарювання</a:t>
            </a:r>
            <a:r>
              <a:rPr lang="ru-RU" sz="950" dirty="0" smtClean="0">
                <a:latin typeface="e-Ukraine Light" pitchFamily="50" charset="-52"/>
              </a:rPr>
              <a:t> будь-</a:t>
            </a:r>
            <a:r>
              <a:rPr lang="ru-RU" sz="950" dirty="0" err="1" smtClean="0">
                <a:latin typeface="e-Ukraine Light" pitchFamily="50" charset="-52"/>
              </a:rPr>
              <a:t>якої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організаційно-правової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форми</a:t>
            </a:r>
            <a:r>
              <a:rPr lang="ru-RU" sz="950" dirty="0" smtClean="0">
                <a:latin typeface="e-Ukraine Light" pitchFamily="50" charset="-52"/>
              </a:rPr>
              <a:t>, у </a:t>
            </a:r>
            <a:r>
              <a:rPr lang="ru-RU" sz="950" dirty="0" err="1" smtClean="0">
                <a:latin typeface="e-Ukraine Light" pitchFamily="50" charset="-52"/>
              </a:rPr>
              <a:t>яких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протягом</a:t>
            </a:r>
            <a:r>
              <a:rPr lang="ru-RU" sz="950" dirty="0" smtClean="0">
                <a:latin typeface="e-Ukraine Light" pitchFamily="50" charset="-52"/>
              </a:rPr>
              <a:t> календарного року </a:t>
            </a:r>
            <a:r>
              <a:rPr lang="ru-RU" sz="950" dirty="0" err="1" smtClean="0">
                <a:latin typeface="e-Ukraine Light" pitchFamily="50" charset="-52"/>
              </a:rPr>
              <a:t>обсяг</a:t>
            </a:r>
            <a:r>
              <a:rPr lang="ru-RU" sz="950" dirty="0" smtClean="0">
                <a:latin typeface="e-Ukraine Light" pitchFamily="50" charset="-52"/>
              </a:rPr>
              <a:t> доходу не </a:t>
            </a:r>
            <a:r>
              <a:rPr lang="ru-RU" sz="950" dirty="0" err="1" smtClean="0">
                <a:latin typeface="e-Ukraine Light" pitchFamily="50" charset="-52"/>
              </a:rPr>
              <a:t>перевищує</a:t>
            </a:r>
            <a:r>
              <a:rPr lang="ru-RU" sz="950" dirty="0" smtClean="0">
                <a:latin typeface="e-Ukraine Light" pitchFamily="50" charset="-52"/>
              </a:rPr>
              <a:t> 1167 </a:t>
            </a:r>
            <a:r>
              <a:rPr lang="ru-RU" sz="950" dirty="0" err="1" smtClean="0">
                <a:latin typeface="e-Ukraine Light" pitchFamily="50" charset="-52"/>
              </a:rPr>
              <a:t>розмірів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мінімальної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заробітної</a:t>
            </a:r>
            <a:r>
              <a:rPr lang="ru-RU" sz="950" dirty="0" smtClean="0">
                <a:latin typeface="e-Ukraine Light" pitchFamily="50" charset="-52"/>
              </a:rPr>
              <a:t> плати, </a:t>
            </a:r>
            <a:r>
              <a:rPr lang="ru-RU" sz="950" dirty="0" err="1" smtClean="0">
                <a:latin typeface="e-Ukraine Light" pitchFamily="50" charset="-52"/>
              </a:rPr>
              <a:t>встановленої</a:t>
            </a:r>
            <a:r>
              <a:rPr lang="ru-RU" sz="950" dirty="0" smtClean="0">
                <a:latin typeface="e-Ukraine Light" pitchFamily="50" charset="-52"/>
              </a:rPr>
              <a:t> законом на 01 </a:t>
            </a:r>
            <a:r>
              <a:rPr lang="ru-RU" sz="950" dirty="0" err="1" smtClean="0">
                <a:latin typeface="e-Ukraine Light" pitchFamily="50" charset="-52"/>
              </a:rPr>
              <a:t>січня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податкового</a:t>
            </a:r>
            <a:r>
              <a:rPr lang="ru-RU" sz="950" dirty="0" smtClean="0">
                <a:latin typeface="e-Ukraine Light" pitchFamily="50" charset="-52"/>
              </a:rPr>
              <a:t> (</a:t>
            </a:r>
            <a:r>
              <a:rPr lang="ru-RU" sz="950" dirty="0" err="1" smtClean="0">
                <a:latin typeface="e-Ukraine Light" pitchFamily="50" charset="-52"/>
              </a:rPr>
              <a:t>звітного</a:t>
            </a:r>
            <a:r>
              <a:rPr lang="ru-RU" sz="950" dirty="0" smtClean="0">
                <a:latin typeface="e-Ukraine Light" pitchFamily="50" charset="-52"/>
              </a:rPr>
              <a:t>) року (</a:t>
            </a:r>
            <a:r>
              <a:rPr lang="ru-RU" sz="950" dirty="0" err="1" smtClean="0">
                <a:latin typeface="e-Ukraine Light" pitchFamily="50" charset="-52"/>
              </a:rPr>
              <a:t>пп</a:t>
            </a:r>
            <a:r>
              <a:rPr lang="ru-RU" sz="950" dirty="0" smtClean="0">
                <a:latin typeface="e-Ukraine Light" pitchFamily="50" charset="-52"/>
              </a:rPr>
              <a:t>. 3 п. 291.4 ст. 291 ПКУ).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 smtClean="0">
                <a:latin typeface="e-Ukraine Light" pitchFamily="50" charset="-52"/>
              </a:rPr>
              <a:t>	Нормами   </a:t>
            </a:r>
            <a:r>
              <a:rPr lang="ru-RU" sz="950" dirty="0">
                <a:latin typeface="e-Ukraine Light" pitchFamily="50" charset="-52"/>
              </a:rPr>
              <a:t>п. 291.5   ст. 291 ПКУ  </a:t>
            </a:r>
            <a:r>
              <a:rPr lang="ru-RU" sz="950" dirty="0" err="1">
                <a:latin typeface="e-Ukraine Light" pitchFamily="50" charset="-52"/>
              </a:rPr>
              <a:t>визначено</a:t>
            </a:r>
            <a:r>
              <a:rPr lang="ru-RU" sz="950" dirty="0">
                <a:latin typeface="e-Ukraine Light" pitchFamily="50" charset="-52"/>
              </a:rPr>
              <a:t>  </a:t>
            </a:r>
            <a:r>
              <a:rPr lang="ru-RU" sz="950" dirty="0" err="1">
                <a:latin typeface="e-Ukraine Light" pitchFamily="50" charset="-52"/>
              </a:rPr>
              <a:t>види</a:t>
            </a:r>
            <a:r>
              <a:rPr lang="ru-RU" sz="950" dirty="0">
                <a:latin typeface="e-Ukraine Light" pitchFamily="50" charset="-52"/>
              </a:rPr>
              <a:t>  </a:t>
            </a:r>
            <a:r>
              <a:rPr lang="ru-RU" sz="950" dirty="0" err="1">
                <a:latin typeface="e-Ukraine Light" pitchFamily="50" charset="-52"/>
              </a:rPr>
              <a:t>діяльності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не </a:t>
            </a:r>
            <a:r>
              <a:rPr lang="ru-RU" sz="950" dirty="0" err="1">
                <a:latin typeface="e-Ukraine Light" pitchFamily="50" charset="-52"/>
              </a:rPr>
              <a:t>дають</a:t>
            </a:r>
            <a:r>
              <a:rPr lang="ru-RU" sz="950" dirty="0">
                <a:latin typeface="e-Ukraine Light" pitchFamily="50" charset="-52"/>
              </a:rPr>
              <a:t> права </a:t>
            </a:r>
            <a:r>
              <a:rPr lang="ru-RU" sz="950" dirty="0" err="1">
                <a:latin typeface="e-Ukraine Light" pitchFamily="50" charset="-52"/>
              </a:rPr>
              <a:t>суб’єктам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господарювання</a:t>
            </a:r>
            <a:r>
              <a:rPr lang="ru-RU" sz="950" dirty="0">
                <a:latin typeface="e-Ukraine Light" pitchFamily="50" charset="-52"/>
              </a:rPr>
              <a:t> бути </a:t>
            </a:r>
            <a:r>
              <a:rPr lang="ru-RU" sz="950" dirty="0" err="1">
                <a:latin typeface="e-Ukraine Light" pitchFamily="50" charset="-52"/>
              </a:rPr>
              <a:t>платниками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єдиного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першої</a:t>
            </a:r>
            <a:r>
              <a:rPr lang="ru-RU" sz="950" dirty="0">
                <a:latin typeface="e-Ukraine Light" pitchFamily="50" charset="-52"/>
              </a:rPr>
              <a:t> – </a:t>
            </a:r>
            <a:r>
              <a:rPr lang="ru-RU" sz="950" dirty="0" err="1">
                <a:latin typeface="e-Ukraine Light" pitchFamily="50" charset="-52"/>
              </a:rPr>
              <a:t>третьої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груп</a:t>
            </a:r>
            <a:r>
              <a:rPr lang="ru-RU" sz="950" dirty="0">
                <a:latin typeface="e-Ukraine Light" pitchFamily="50" charset="-52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>
                <a:latin typeface="e-Ukraine Light" pitchFamily="50" charset="-52"/>
              </a:rPr>
              <a:t>На  </a:t>
            </a:r>
            <a:r>
              <a:rPr lang="ru-RU" sz="950" dirty="0" err="1">
                <a:latin typeface="e-Ukraine Light" pitchFamily="50" charset="-52"/>
              </a:rPr>
              <a:t>юридичну</a:t>
            </a:r>
            <a:r>
              <a:rPr lang="ru-RU" sz="950" dirty="0">
                <a:latin typeface="e-Ukraine Light" pitchFamily="50" charset="-52"/>
              </a:rPr>
              <a:t> особу – </a:t>
            </a:r>
            <a:r>
              <a:rPr lang="ru-RU" sz="950" dirty="0" err="1">
                <a:latin typeface="e-Ukraine Light" pitchFamily="50" charset="-52"/>
              </a:rPr>
              <a:t>адвокатське</a:t>
            </a:r>
            <a:r>
              <a:rPr lang="ru-RU" sz="950" dirty="0">
                <a:latin typeface="e-Ukraine Light" pitchFamily="50" charset="-52"/>
              </a:rPr>
              <a:t> бюро </a:t>
            </a:r>
            <a:r>
              <a:rPr lang="ru-RU" sz="950" dirty="0" err="1">
                <a:latin typeface="e-Ukraine Light" pitchFamily="50" charset="-52"/>
              </a:rPr>
              <a:t>чи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об’єднання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норми</a:t>
            </a:r>
            <a:r>
              <a:rPr lang="ru-RU" sz="950" dirty="0">
                <a:latin typeface="e-Ukraine Light" pitchFamily="50" charset="-52"/>
              </a:rPr>
              <a:t> п. 291.5 ст. 291 ПКУ не </a:t>
            </a:r>
            <a:r>
              <a:rPr lang="ru-RU" sz="950" dirty="0" err="1">
                <a:latin typeface="e-Ukraine Light" pitchFamily="50" charset="-52"/>
              </a:rPr>
              <a:t>поширюються</a:t>
            </a:r>
            <a:r>
              <a:rPr lang="ru-RU" sz="950" dirty="0" smtClean="0">
                <a:latin typeface="e-Ukraine Light" pitchFamily="50" charset="-52"/>
              </a:rPr>
              <a:t>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Враховуючи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вищенаведене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адвокатське</a:t>
            </a:r>
            <a:r>
              <a:rPr lang="ru-RU" sz="950" dirty="0">
                <a:latin typeface="e-Ukraine Light" pitchFamily="50" charset="-52"/>
              </a:rPr>
              <a:t> бюро </a:t>
            </a:r>
            <a:r>
              <a:rPr lang="ru-RU" sz="950" dirty="0" err="1">
                <a:latin typeface="e-Ukraine Light" pitchFamily="50" charset="-52"/>
              </a:rPr>
              <a:t>чи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об’єднання</a:t>
            </a:r>
            <a:r>
              <a:rPr lang="ru-RU" sz="950" dirty="0">
                <a:latin typeface="e-Ukraine Light" pitchFamily="50" charset="-52"/>
              </a:rPr>
              <a:t> як </a:t>
            </a:r>
            <a:r>
              <a:rPr lang="ru-RU" sz="950" dirty="0" err="1">
                <a:latin typeface="e-Ukraine Light" pitchFamily="50" charset="-52"/>
              </a:rPr>
              <a:t>юридична</a:t>
            </a:r>
            <a:r>
              <a:rPr lang="ru-RU" sz="950" dirty="0">
                <a:latin typeface="e-Ukraine Light" pitchFamily="50" charset="-52"/>
              </a:rPr>
              <a:t> особа </a:t>
            </a:r>
            <a:r>
              <a:rPr lang="ru-RU" sz="950" dirty="0" err="1">
                <a:latin typeface="e-Ukraine Light" pitchFamily="50" charset="-52"/>
              </a:rPr>
              <a:t>може</a:t>
            </a:r>
            <a:r>
              <a:rPr lang="ru-RU" sz="950" dirty="0">
                <a:latin typeface="e-Ukraine Light" pitchFamily="50" charset="-52"/>
              </a:rPr>
              <a:t> обрати 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перейти на </a:t>
            </a:r>
            <a:r>
              <a:rPr lang="ru-RU" sz="950" dirty="0" err="1">
                <a:latin typeface="e-Ukraine Light" pitchFamily="50" charset="-52"/>
              </a:rPr>
              <a:t>спрощену</a:t>
            </a:r>
            <a:r>
              <a:rPr lang="ru-RU" sz="950" dirty="0">
                <a:latin typeface="e-Ukraine Light" pitchFamily="50" charset="-52"/>
              </a:rPr>
              <a:t> систему </a:t>
            </a:r>
            <a:r>
              <a:rPr lang="ru-RU" sz="950" dirty="0" err="1">
                <a:latin typeface="e-Ukraine Light" pitchFamily="50" charset="-52"/>
              </a:rPr>
              <a:t>оподаткування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сплатою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єдиного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податку</a:t>
            </a:r>
            <a:r>
              <a:rPr lang="ru-RU" sz="950" dirty="0">
                <a:latin typeface="e-Ukraine Light" pitchFamily="50" charset="-52"/>
              </a:rPr>
              <a:t> за </a:t>
            </a:r>
            <a:r>
              <a:rPr lang="ru-RU" sz="950" dirty="0" err="1" smtClean="0">
                <a:latin typeface="e-Ukraine Light" pitchFamily="50" charset="-52"/>
              </a:rPr>
              <a:t>умови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відповідності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вимогам</a:t>
            </a:r>
            <a:r>
              <a:rPr lang="ru-RU" sz="950" dirty="0" smtClean="0">
                <a:latin typeface="e-Ukraine Light" pitchFamily="50" charset="-52"/>
              </a:rPr>
              <a:t>, </a:t>
            </a:r>
            <a:r>
              <a:rPr lang="ru-RU" sz="950" dirty="0" err="1" smtClean="0">
                <a:latin typeface="e-Ukraine Light" pitchFamily="50" charset="-52"/>
              </a:rPr>
              <a:t>встановленим</a:t>
            </a:r>
            <a:r>
              <a:rPr lang="ru-RU" sz="950" dirty="0" smtClean="0">
                <a:latin typeface="e-Ukraine Light" pitchFamily="50" charset="-52"/>
              </a:rPr>
              <a:t> главою 1 «</a:t>
            </a:r>
            <a:r>
              <a:rPr lang="ru-RU" sz="950" dirty="0" err="1" smtClean="0">
                <a:latin typeface="e-Ukraine Light" pitchFamily="50" charset="-52"/>
              </a:rPr>
              <a:t>Спрощена</a:t>
            </a:r>
            <a:r>
              <a:rPr lang="ru-RU" sz="950" dirty="0" smtClean="0">
                <a:latin typeface="e-Ukraine Light" pitchFamily="50" charset="-52"/>
              </a:rPr>
              <a:t> система </a:t>
            </a:r>
            <a:r>
              <a:rPr lang="ru-RU" sz="950" dirty="0" err="1" smtClean="0">
                <a:latin typeface="e-Ukraine Light" pitchFamily="50" charset="-52"/>
              </a:rPr>
              <a:t>оподаткування</a:t>
            </a:r>
            <a:r>
              <a:rPr lang="ru-RU" sz="950" dirty="0" smtClean="0">
                <a:latin typeface="e-Ukraine Light" pitchFamily="50" charset="-52"/>
              </a:rPr>
              <a:t>, </a:t>
            </a:r>
            <a:r>
              <a:rPr lang="ru-RU" sz="950" dirty="0" err="1" smtClean="0">
                <a:latin typeface="e-Ukraine Light" pitchFamily="50" charset="-52"/>
              </a:rPr>
              <a:t>обліку</a:t>
            </a:r>
            <a:r>
              <a:rPr lang="ru-RU" sz="950" dirty="0" smtClean="0">
                <a:latin typeface="e-Ukraine Light" pitchFamily="50" charset="-52"/>
              </a:rPr>
              <a:t> та </a:t>
            </a:r>
            <a:r>
              <a:rPr lang="ru-RU" sz="950" dirty="0" err="1" smtClean="0">
                <a:latin typeface="e-Ukraine Light" pitchFamily="50" charset="-52"/>
              </a:rPr>
              <a:t>звітності</a:t>
            </a:r>
            <a:r>
              <a:rPr lang="ru-RU" sz="950" dirty="0" smtClean="0">
                <a:latin typeface="e-Ukraine Light" pitchFamily="50" charset="-52"/>
              </a:rPr>
              <a:t>» </a:t>
            </a:r>
            <a:r>
              <a:rPr lang="ru-RU" sz="950" dirty="0" err="1" smtClean="0">
                <a:latin typeface="e-Ukraine Light" pitchFamily="50" charset="-52"/>
              </a:rPr>
              <a:t>розд</a:t>
            </a:r>
            <a:r>
              <a:rPr lang="ru-RU" sz="950" dirty="0" smtClean="0">
                <a:latin typeface="e-Ukraine Light" pitchFamily="50" charset="-52"/>
              </a:rPr>
              <a:t>. ХІ</a:t>
            </a:r>
            <a:r>
              <a:rPr lang="en-US" sz="950" dirty="0" smtClean="0">
                <a:latin typeface="e-Ukraine Light" pitchFamily="50" charset="-52"/>
              </a:rPr>
              <a:t>V </a:t>
            </a:r>
            <a:r>
              <a:rPr lang="ru-RU" sz="950" dirty="0" smtClean="0">
                <a:latin typeface="e-Ukraine Light" pitchFamily="50" charset="-52"/>
              </a:rPr>
              <a:t>ПКУ.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Довідково</a:t>
            </a:r>
            <a:r>
              <a:rPr lang="ru-RU" sz="950" dirty="0" smtClean="0">
                <a:latin typeface="e-Ukraine Light" pitchFamily="50" charset="-52"/>
              </a:rPr>
              <a:t>:  </a:t>
            </a:r>
            <a:r>
              <a:rPr lang="ru-RU" sz="950" dirty="0" err="1" smtClean="0">
                <a:latin typeface="e-Ukraine Light" pitchFamily="50" charset="-52"/>
              </a:rPr>
              <a:t>адвокатська</a:t>
            </a:r>
            <a:r>
              <a:rPr lang="ru-RU" sz="950" dirty="0" smtClean="0">
                <a:latin typeface="e-Ukraine Light" pitchFamily="50" charset="-52"/>
              </a:rPr>
              <a:t>  </a:t>
            </a:r>
            <a:r>
              <a:rPr lang="ru-RU" sz="950" dirty="0" err="1" smtClean="0">
                <a:latin typeface="e-Ukraine Light" pitchFamily="50" charset="-52"/>
              </a:rPr>
              <a:t>діяльність</a:t>
            </a:r>
            <a:r>
              <a:rPr lang="ru-RU" sz="950" dirty="0" smtClean="0">
                <a:latin typeface="e-Ukraine Light" pitchFamily="50" charset="-52"/>
              </a:rPr>
              <a:t>  </a:t>
            </a:r>
            <a:r>
              <a:rPr lang="ru-RU" sz="950" dirty="0" err="1" smtClean="0">
                <a:latin typeface="e-Ukraine Light" pitchFamily="50" charset="-52"/>
              </a:rPr>
              <a:t>регулюється</a:t>
            </a:r>
            <a:r>
              <a:rPr lang="ru-RU" sz="950" dirty="0" smtClean="0">
                <a:latin typeface="e-Ukraine Light" pitchFamily="50" charset="-52"/>
              </a:rPr>
              <a:t>  Законом </a:t>
            </a:r>
            <a:r>
              <a:rPr lang="ru-RU" sz="950" dirty="0" err="1" smtClean="0">
                <a:latin typeface="e-Ukraine Light" pitchFamily="50" charset="-52"/>
              </a:rPr>
              <a:t>України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від</a:t>
            </a:r>
            <a:r>
              <a:rPr lang="ru-RU" sz="950" dirty="0" smtClean="0">
                <a:latin typeface="e-Ukraine Light" pitchFamily="50" charset="-52"/>
              </a:rPr>
              <a:t> 05 </a:t>
            </a:r>
            <a:r>
              <a:rPr lang="ru-RU" sz="950" dirty="0" err="1" smtClean="0">
                <a:latin typeface="e-Ukraine Light" pitchFamily="50" charset="-52"/>
              </a:rPr>
              <a:t>липня</a:t>
            </a:r>
            <a:r>
              <a:rPr lang="ru-RU" sz="950" dirty="0" smtClean="0">
                <a:latin typeface="e-Ukraine Light" pitchFamily="50" charset="-52"/>
              </a:rPr>
              <a:t> 2012 року № 5076-</a:t>
            </a:r>
            <a:r>
              <a:rPr lang="en-US" sz="950" dirty="0" smtClean="0">
                <a:latin typeface="e-Ukraine Light" pitchFamily="50" charset="-52"/>
              </a:rPr>
              <a:t>VI «</a:t>
            </a:r>
            <a:r>
              <a:rPr lang="ru-RU" sz="950" dirty="0" smtClean="0">
                <a:latin typeface="e-Ukraine Light" pitchFamily="50" charset="-52"/>
              </a:rPr>
              <a:t>Про адвокатуру та </a:t>
            </a:r>
            <a:r>
              <a:rPr lang="ru-RU" sz="950" dirty="0" err="1" smtClean="0">
                <a:latin typeface="e-Ukraine Light" pitchFamily="50" charset="-52"/>
              </a:rPr>
              <a:t>адвокатську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діяльність</a:t>
            </a:r>
            <a:r>
              <a:rPr lang="ru-RU" sz="950" dirty="0" smtClean="0">
                <a:latin typeface="e-Ukraine Light" pitchFamily="50" charset="-52"/>
              </a:rPr>
              <a:t>».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Адвокатське</a:t>
            </a:r>
            <a:r>
              <a:rPr lang="ru-RU" sz="950" dirty="0" smtClean="0">
                <a:latin typeface="e-Ukraine Light" pitchFamily="50" charset="-52"/>
              </a:rPr>
              <a:t> бюро є </a:t>
            </a:r>
            <a:r>
              <a:rPr lang="ru-RU" sz="950" dirty="0" err="1" smtClean="0">
                <a:latin typeface="e-Ukraine Light" pitchFamily="50" charset="-52"/>
              </a:rPr>
              <a:t>юридичною</a:t>
            </a:r>
            <a:r>
              <a:rPr lang="ru-RU" sz="950" dirty="0" smtClean="0">
                <a:latin typeface="e-Ukraine Light" pitchFamily="50" charset="-52"/>
              </a:rPr>
              <a:t> особою, </a:t>
            </a:r>
            <a:r>
              <a:rPr lang="ru-RU" sz="950" dirty="0" err="1" smtClean="0">
                <a:latin typeface="e-Ukraine Light" pitchFamily="50" charset="-52"/>
              </a:rPr>
              <a:t>створеною</a:t>
            </a:r>
            <a:r>
              <a:rPr lang="ru-RU" sz="950" dirty="0" smtClean="0">
                <a:latin typeface="e-Ukraine Light" pitchFamily="50" charset="-52"/>
              </a:rPr>
              <a:t> одним адвокатом, і </a:t>
            </a:r>
            <a:r>
              <a:rPr lang="ru-RU" sz="950" dirty="0" err="1" smtClean="0">
                <a:latin typeface="e-Ukraine Light" pitchFamily="50" charset="-52"/>
              </a:rPr>
              <a:t>діє</a:t>
            </a:r>
            <a:r>
              <a:rPr lang="ru-RU" sz="950" dirty="0" smtClean="0">
                <a:latin typeface="e-Ukraine Light" pitchFamily="50" charset="-52"/>
              </a:rPr>
              <a:t> на </a:t>
            </a:r>
            <a:r>
              <a:rPr lang="ru-RU" sz="950" dirty="0" err="1" smtClean="0">
                <a:latin typeface="e-Ukraine Light" pitchFamily="50" charset="-52"/>
              </a:rPr>
              <a:t>підставі</a:t>
            </a:r>
            <a:r>
              <a:rPr lang="ru-RU" sz="950" dirty="0" smtClean="0">
                <a:latin typeface="e-Ukraine Light" pitchFamily="50" charset="-52"/>
              </a:rPr>
              <a:t> статуту (</a:t>
            </a:r>
            <a:r>
              <a:rPr lang="ru-RU" sz="950" dirty="0" err="1" smtClean="0">
                <a:latin typeface="e-Ukraine Light" pitchFamily="50" charset="-52"/>
              </a:rPr>
              <a:t>частина</a:t>
            </a:r>
            <a:r>
              <a:rPr lang="ru-RU" sz="950" dirty="0" smtClean="0">
                <a:latin typeface="e-Ukraine Light" pitchFamily="50" charset="-52"/>
              </a:rPr>
              <a:t> перша ст. 14 Закону № 5076).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Адвокатське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об’єднання</a:t>
            </a:r>
            <a:r>
              <a:rPr lang="ru-RU" sz="950" dirty="0" smtClean="0">
                <a:latin typeface="e-Ukraine Light" pitchFamily="50" charset="-52"/>
              </a:rPr>
              <a:t> є </a:t>
            </a:r>
            <a:r>
              <a:rPr lang="ru-RU" sz="950" dirty="0" err="1" smtClean="0">
                <a:latin typeface="e-Ukraine Light" pitchFamily="50" charset="-52"/>
              </a:rPr>
              <a:t>юридичною</a:t>
            </a:r>
            <a:r>
              <a:rPr lang="ru-RU" sz="950" dirty="0" smtClean="0">
                <a:latin typeface="e-Ukraine Light" pitchFamily="50" charset="-52"/>
              </a:rPr>
              <a:t> особою, </a:t>
            </a:r>
            <a:r>
              <a:rPr lang="ru-RU" sz="950" dirty="0" err="1" smtClean="0">
                <a:latin typeface="e-Ukraine Light" pitchFamily="50" charset="-52"/>
              </a:rPr>
              <a:t>створеною</a:t>
            </a:r>
            <a:r>
              <a:rPr lang="ru-RU" sz="950" dirty="0" smtClean="0">
                <a:latin typeface="e-Ukraine Light" pitchFamily="50" charset="-52"/>
              </a:rPr>
              <a:t> шляхом </a:t>
            </a:r>
            <a:r>
              <a:rPr lang="ru-RU" sz="950" dirty="0" err="1" smtClean="0">
                <a:latin typeface="e-Ukraine Light" pitchFamily="50" charset="-52"/>
              </a:rPr>
              <a:t>об’єднання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двох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або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більше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адвокатів</a:t>
            </a:r>
            <a:r>
              <a:rPr lang="ru-RU" sz="950" dirty="0" smtClean="0">
                <a:latin typeface="e-Ukraine Light" pitchFamily="50" charset="-52"/>
              </a:rPr>
              <a:t> (</a:t>
            </a:r>
            <a:r>
              <a:rPr lang="ru-RU" sz="950" dirty="0" err="1" smtClean="0">
                <a:latin typeface="e-Ukraine Light" pitchFamily="50" charset="-52"/>
              </a:rPr>
              <a:t>учасників</a:t>
            </a:r>
            <a:r>
              <a:rPr lang="ru-RU" sz="950" dirty="0" smtClean="0">
                <a:latin typeface="e-Ukraine Light" pitchFamily="50" charset="-52"/>
              </a:rPr>
              <a:t>), і </a:t>
            </a:r>
            <a:r>
              <a:rPr lang="ru-RU" sz="950" dirty="0" err="1" smtClean="0">
                <a:latin typeface="e-Ukraine Light" pitchFamily="50" charset="-52"/>
              </a:rPr>
              <a:t>діє</a:t>
            </a:r>
            <a:r>
              <a:rPr lang="ru-RU" sz="950" dirty="0" smtClean="0">
                <a:latin typeface="e-Ukraine Light" pitchFamily="50" charset="-52"/>
              </a:rPr>
              <a:t> на </a:t>
            </a:r>
            <a:r>
              <a:rPr lang="ru-RU" sz="950" dirty="0" err="1" smtClean="0">
                <a:latin typeface="e-Ukraine Light" pitchFamily="50" charset="-52"/>
              </a:rPr>
              <a:t>підставі</a:t>
            </a:r>
            <a:r>
              <a:rPr lang="ru-RU" sz="950" dirty="0" smtClean="0">
                <a:latin typeface="e-Ukraine Light" pitchFamily="50" charset="-52"/>
              </a:rPr>
              <a:t> статуту (</a:t>
            </a:r>
            <a:r>
              <a:rPr lang="ru-RU" sz="950" dirty="0" err="1" smtClean="0">
                <a:latin typeface="e-Ukraine Light" pitchFamily="50" charset="-52"/>
              </a:rPr>
              <a:t>частина</a:t>
            </a:r>
            <a:r>
              <a:rPr lang="ru-RU" sz="950" dirty="0" smtClean="0">
                <a:latin typeface="e-Ukraine Light" pitchFamily="50" charset="-52"/>
              </a:rPr>
              <a:t> перша ст. 15 Закону № 5076). </a:t>
            </a:r>
            <a:endParaRPr lang="ru-RU" sz="9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1234</TotalTime>
  <Words>118</Words>
  <Application>Microsoft Office PowerPoint</Application>
  <PresentationFormat>Лист A4 (210x297 мм)</PresentationFormat>
  <Paragraphs>27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166</cp:revision>
  <dcterms:created xsi:type="dcterms:W3CDTF">2021-05-27T05:23:05Z</dcterms:created>
  <dcterms:modified xsi:type="dcterms:W3CDTF">2023-05-30T08:01:53Z</dcterms:modified>
</cp:coreProperties>
</file>