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470" y="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843801"/>
            <a:ext cx="3600000" cy="2308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>
                <a:latin typeface="e-Ukraine Light" pitchFamily="50" charset="-52"/>
              </a:rPr>
              <a:t>Чи</a:t>
            </a:r>
            <a:r>
              <a:rPr lang="ru-RU" sz="1600" b="1" dirty="0">
                <a:latin typeface="e-Ukraine Light" pitchFamily="50" charset="-52"/>
              </a:rPr>
              <a:t> є </a:t>
            </a:r>
            <a:r>
              <a:rPr lang="ru-RU" sz="1600" b="1" dirty="0" err="1">
                <a:latin typeface="e-Ukraine Light" pitchFamily="50" charset="-52"/>
              </a:rPr>
              <a:t>підставою</a:t>
            </a:r>
            <a:r>
              <a:rPr lang="ru-RU" sz="1600" b="1" dirty="0">
                <a:latin typeface="e-Ukraine Light" pitchFamily="50" charset="-52"/>
              </a:rPr>
              <a:t> для переходу на </a:t>
            </a:r>
            <a:r>
              <a:rPr lang="ru-RU" sz="1600" b="1" dirty="0" err="1">
                <a:latin typeface="e-Ukraine Light" pitchFamily="50" charset="-52"/>
              </a:rPr>
              <a:t>загальну</a:t>
            </a:r>
            <a:r>
              <a:rPr lang="ru-RU" sz="1600" b="1" dirty="0">
                <a:latin typeface="e-Ukraine Light" pitchFamily="50" charset="-52"/>
              </a:rPr>
              <a:t> систему </a:t>
            </a:r>
            <a:r>
              <a:rPr lang="ru-RU" sz="1600" b="1" dirty="0" err="1">
                <a:latin typeface="e-Ukraine Light" pitchFamily="50" charset="-52"/>
              </a:rPr>
              <a:t>оподаткування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здійснення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юридичною</a:t>
            </a:r>
            <a:r>
              <a:rPr lang="ru-RU" sz="1600" b="1" dirty="0">
                <a:latin typeface="e-Ukraine Light" pitchFamily="50" charset="-52"/>
              </a:rPr>
              <a:t> особою – </a:t>
            </a:r>
            <a:r>
              <a:rPr lang="ru-RU" sz="1600" b="1" dirty="0" err="1">
                <a:latin typeface="e-Ukraine Light" pitchFamily="50" charset="-52"/>
              </a:rPr>
              <a:t>платником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єдиного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податку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третьої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групи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операцій</a:t>
            </a:r>
            <a:r>
              <a:rPr lang="ru-RU" sz="1600" b="1" dirty="0">
                <a:latin typeface="e-Ukraine Light" pitchFamily="50" charset="-52"/>
              </a:rPr>
              <a:t> з продажу </a:t>
            </a:r>
            <a:r>
              <a:rPr lang="ru-RU" sz="1600" b="1" dirty="0" err="1">
                <a:latin typeface="e-Ukraine Light" pitchFamily="50" charset="-52"/>
              </a:rPr>
              <a:t>цінних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паперів</a:t>
            </a:r>
            <a:r>
              <a:rPr lang="ru-RU" sz="1600" b="1" dirty="0">
                <a:latin typeface="e-Ukraine Light" pitchFamily="50" charset="-52"/>
              </a:rPr>
              <a:t> та </a:t>
            </a:r>
            <a:r>
              <a:rPr lang="ru-RU" sz="1600" b="1" dirty="0" err="1">
                <a:latin typeface="e-Ukraine Light" pitchFamily="50" charset="-52"/>
              </a:rPr>
              <a:t>корпоративних</a:t>
            </a:r>
            <a:r>
              <a:rPr lang="ru-RU" sz="1600" b="1" dirty="0">
                <a:latin typeface="e-Ukraine Light" pitchFamily="50" charset="-52"/>
              </a:rPr>
              <a:t> прав?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Травень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68578" y="117828"/>
            <a:ext cx="4749165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5260" y="317738"/>
            <a:ext cx="4495800" cy="5984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50" dirty="0" smtClean="0">
                <a:latin typeface="e-Ukraine Light" pitchFamily="50" charset="-52"/>
              </a:rPr>
              <a:t>	</a:t>
            </a:r>
            <a:r>
              <a:rPr lang="ru-RU" sz="950" dirty="0">
                <a:latin typeface="e-Ukraine Light" pitchFamily="50" charset="-52"/>
              </a:rPr>
              <a:t>   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Головне   </a:t>
            </a:r>
            <a:r>
              <a:rPr lang="ru-RU" sz="1000" dirty="0" err="1">
                <a:latin typeface="e-Ukraine Light" pitchFamily="50" charset="-52"/>
              </a:rPr>
              <a:t>управління</a:t>
            </a:r>
            <a:r>
              <a:rPr lang="ru-RU" sz="1000" dirty="0">
                <a:latin typeface="e-Ukraine Light" pitchFamily="50" charset="-52"/>
              </a:rPr>
              <a:t>   ДПС  у  м.  </a:t>
            </a:r>
            <a:r>
              <a:rPr lang="ru-RU" sz="1000" dirty="0" err="1">
                <a:latin typeface="e-Ukraine Light" pitchFamily="50" charset="-52"/>
              </a:rPr>
              <a:t>Києві</a:t>
            </a:r>
            <a:r>
              <a:rPr lang="ru-RU" sz="1000" dirty="0">
                <a:latin typeface="e-Ukraine Light" pitchFamily="50" charset="-52"/>
              </a:rPr>
              <a:t>    </a:t>
            </a:r>
            <a:r>
              <a:rPr lang="ru-RU" sz="1000" dirty="0" err="1">
                <a:latin typeface="e-Ukraine Light" pitchFamily="50" charset="-52"/>
              </a:rPr>
              <a:t>повідомляє</a:t>
            </a:r>
            <a:r>
              <a:rPr lang="ru-RU" sz="1000" dirty="0">
                <a:latin typeface="e-Ukraine Light" pitchFamily="50" charset="-52"/>
              </a:rPr>
              <a:t>,  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291.5.1 п. 291.5 ст. 291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кодексу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визначені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види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діяльності</a:t>
            </a:r>
            <a:r>
              <a:rPr lang="ru-RU" sz="1000" dirty="0">
                <a:latin typeface="e-Ukraine Light" pitchFamily="50" charset="-52"/>
              </a:rPr>
              <a:t>, при </a:t>
            </a:r>
            <a:r>
              <a:rPr lang="ru-RU" sz="1000" dirty="0" err="1">
                <a:latin typeface="e-Ukraine Light" pitchFamily="50" charset="-52"/>
              </a:rPr>
              <a:t>здійсненні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яких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суб’єкти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господарювання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юридичні</a:t>
            </a:r>
            <a:r>
              <a:rPr lang="ru-RU" sz="1000" dirty="0">
                <a:latin typeface="e-Ukraine Light" pitchFamily="50" charset="-52"/>
              </a:rPr>
              <a:t> особи та </a:t>
            </a:r>
            <a:r>
              <a:rPr lang="ru-RU" sz="1000" dirty="0" err="1">
                <a:latin typeface="e-Ukraine Light" pitchFamily="50" charset="-52"/>
              </a:rPr>
              <a:t>фізичні</a:t>
            </a:r>
            <a:r>
              <a:rPr lang="ru-RU" sz="1000" dirty="0">
                <a:latin typeface="e-Ukraine Light" pitchFamily="50" charset="-52"/>
              </a:rPr>
              <a:t> особи – </a:t>
            </a:r>
            <a:r>
              <a:rPr lang="ru-RU" sz="1000" dirty="0" err="1">
                <a:latin typeface="e-Ukraine Light" pitchFamily="50" charset="-52"/>
              </a:rPr>
              <a:t>підприємці</a:t>
            </a:r>
            <a:r>
              <a:rPr lang="ru-RU" sz="1000" dirty="0">
                <a:latin typeface="e-Ukraine Light" pitchFamily="50" charset="-52"/>
              </a:rPr>
              <a:t>) не </a:t>
            </a:r>
            <a:r>
              <a:rPr lang="ru-RU" sz="1000" dirty="0" err="1">
                <a:latin typeface="e-Ukraine Light" pitchFamily="50" charset="-52"/>
              </a:rPr>
              <a:t>можуть</a:t>
            </a:r>
            <a:r>
              <a:rPr lang="ru-RU" sz="1000" dirty="0">
                <a:latin typeface="e-Ukraine Light" pitchFamily="50" charset="-52"/>
              </a:rPr>
              <a:t> бути </a:t>
            </a:r>
            <a:r>
              <a:rPr lang="ru-RU" sz="1000" dirty="0" err="1">
                <a:latin typeface="e-Ukraine Light" pitchFamily="50" charset="-52"/>
              </a:rPr>
              <a:t>платниками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єдиного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першої</a:t>
            </a:r>
            <a:r>
              <a:rPr lang="ru-RU" sz="1000" dirty="0">
                <a:latin typeface="e-Ukraine Light" pitchFamily="50" charset="-52"/>
              </a:rPr>
              <a:t> – </a:t>
            </a:r>
            <a:r>
              <a:rPr lang="ru-RU" sz="1000" dirty="0" err="1">
                <a:latin typeface="e-Ukraine Light" pitchFamily="50" charset="-52"/>
              </a:rPr>
              <a:t>третьої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груп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це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зокрема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діяльність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сфері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фінансового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посередництва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Так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відповідно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частини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третьої</a:t>
            </a:r>
            <a:r>
              <a:rPr lang="ru-RU" sz="1000" dirty="0">
                <a:latin typeface="e-Ukraine Light" pitchFamily="50" charset="-52"/>
              </a:rPr>
              <a:t> ст. 333 </a:t>
            </a:r>
            <a:r>
              <a:rPr lang="ru-RU" sz="1000" dirty="0" err="1">
                <a:latin typeface="e-Ukraine Light" pitchFamily="50" charset="-52"/>
              </a:rPr>
              <a:t>Господарського</a:t>
            </a:r>
            <a:r>
              <a:rPr lang="ru-RU" sz="1000" dirty="0">
                <a:latin typeface="e-Ukraine Light" pitchFamily="50" charset="-52"/>
              </a:rPr>
              <a:t> кодексу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16 </a:t>
            </a:r>
            <a:r>
              <a:rPr lang="ru-RU" sz="1000" dirty="0" err="1">
                <a:latin typeface="e-Ukraine Light" pitchFamily="50" charset="-52"/>
              </a:rPr>
              <a:t>січня</a:t>
            </a:r>
            <a:r>
              <a:rPr lang="ru-RU" sz="1000" dirty="0">
                <a:latin typeface="e-Ukraine Light" pitchFamily="50" charset="-52"/>
              </a:rPr>
              <a:t> 2003 року </a:t>
            </a:r>
            <a:r>
              <a:rPr lang="ru-RU" sz="1000" dirty="0" smtClean="0">
                <a:latin typeface="e-Ukraine Light" pitchFamily="50" charset="-52"/>
              </a:rPr>
              <a:t/>
            </a:r>
            <a:br>
              <a:rPr lang="ru-RU" sz="1000" dirty="0" smtClean="0">
                <a:latin typeface="e-Ukraine Light" pitchFamily="50" charset="-52"/>
              </a:rPr>
            </a:br>
            <a:r>
              <a:rPr lang="ru-RU" sz="1000" dirty="0" smtClean="0">
                <a:latin typeface="e-Ukraine Light" pitchFamily="50" charset="-52"/>
              </a:rPr>
              <a:t>№ </a:t>
            </a:r>
            <a:r>
              <a:rPr lang="ru-RU" sz="1000" dirty="0">
                <a:latin typeface="e-Ukraine Light" pitchFamily="50" charset="-52"/>
              </a:rPr>
              <a:t>436-</a:t>
            </a:r>
            <a:r>
              <a:rPr lang="en-US" sz="1000" dirty="0">
                <a:latin typeface="e-Ukraine Light" pitchFamily="50" charset="-52"/>
              </a:rPr>
              <a:t>IV </a:t>
            </a:r>
            <a:r>
              <a:rPr lang="ru-RU" sz="1000" dirty="0" err="1">
                <a:latin typeface="e-Ukraine Light" pitchFamily="50" charset="-52"/>
              </a:rPr>
              <a:t>зі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змінами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доповненнями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фінансовим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посередництвом</a:t>
            </a:r>
            <a:r>
              <a:rPr lang="ru-RU" sz="1000" dirty="0">
                <a:latin typeface="e-Ukraine Light" pitchFamily="50" charset="-52"/>
              </a:rPr>
              <a:t> є </a:t>
            </a:r>
            <a:r>
              <a:rPr lang="ru-RU" sz="1000" dirty="0" err="1">
                <a:latin typeface="e-Ukraine Light" pitchFamily="50" charset="-52"/>
              </a:rPr>
              <a:t>діяльність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пов’язана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отриманням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перерозподілом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коштів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крім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випадків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передбачених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законодавством</a:t>
            </a:r>
            <a:r>
              <a:rPr lang="ru-RU" sz="1000" dirty="0">
                <a:latin typeface="e-Ukraine Light" pitchFamily="50" charset="-52"/>
              </a:rPr>
              <a:t>. </a:t>
            </a:r>
            <a:r>
              <a:rPr lang="ru-RU" sz="1000" dirty="0" err="1">
                <a:latin typeface="e-Ukraine Light" pitchFamily="50" charset="-52"/>
              </a:rPr>
              <a:t>Фінансове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посередництво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здійснюється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установами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банків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іншими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фінансово-кредитними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організаціями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Цінним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папером</a:t>
            </a:r>
            <a:r>
              <a:rPr lang="ru-RU" sz="1000" dirty="0">
                <a:latin typeface="e-Ukraine Light" pitchFamily="50" charset="-52"/>
              </a:rPr>
              <a:t> є документ </a:t>
            </a:r>
            <a:r>
              <a:rPr lang="ru-RU" sz="1000" dirty="0" err="1">
                <a:latin typeface="e-Ukraine Light" pitchFamily="50" charset="-52"/>
              </a:rPr>
              <a:t>установленої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форми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відповідними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реквізитами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посвідчує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грошове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інше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майнове</a:t>
            </a:r>
            <a:r>
              <a:rPr lang="ru-RU" sz="1000" dirty="0">
                <a:latin typeface="e-Ukraine Light" pitchFamily="50" charset="-52"/>
              </a:rPr>
              <a:t> право, </a:t>
            </a:r>
            <a:r>
              <a:rPr lang="ru-RU" sz="1000" dirty="0" err="1">
                <a:latin typeface="e-Ukraine Light" pitchFamily="50" charset="-52"/>
              </a:rPr>
              <a:t>визначає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взаємовідносини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емітента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цінного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папера</a:t>
            </a:r>
            <a:r>
              <a:rPr lang="ru-RU" sz="1000" dirty="0">
                <a:latin typeface="e-Ukraine Light" pitchFamily="50" charset="-52"/>
              </a:rPr>
              <a:t> (особи, яка видала </a:t>
            </a:r>
            <a:r>
              <a:rPr lang="ru-RU" sz="1000" dirty="0" err="1">
                <a:latin typeface="e-Ukraine Light" pitchFamily="50" charset="-52"/>
              </a:rPr>
              <a:t>цінний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папір</a:t>
            </a:r>
            <a:r>
              <a:rPr lang="ru-RU" sz="1000" dirty="0">
                <a:latin typeface="e-Ukraine Light" pitchFamily="50" charset="-52"/>
              </a:rPr>
              <a:t>) і особи, яка </a:t>
            </a:r>
            <a:r>
              <a:rPr lang="ru-RU" sz="1000" dirty="0" err="1">
                <a:latin typeface="e-Ukraine Light" pitchFamily="50" charset="-52"/>
              </a:rPr>
              <a:t>має</a:t>
            </a:r>
            <a:r>
              <a:rPr lang="ru-RU" sz="1000" dirty="0">
                <a:latin typeface="e-Ukraine Light" pitchFamily="50" charset="-52"/>
              </a:rPr>
              <a:t> права на </a:t>
            </a:r>
            <a:r>
              <a:rPr lang="ru-RU" sz="1000" dirty="0" err="1">
                <a:latin typeface="e-Ukraine Light" pitchFamily="50" charset="-52"/>
              </a:rPr>
              <a:t>цінний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папір</a:t>
            </a:r>
            <a:r>
              <a:rPr lang="ru-RU" sz="1000" dirty="0">
                <a:latin typeface="e-Ukraine Light" pitchFamily="50" charset="-52"/>
              </a:rPr>
              <a:t>, та </a:t>
            </a:r>
            <a:r>
              <a:rPr lang="ru-RU" sz="1000" dirty="0" err="1">
                <a:latin typeface="e-Ukraine Light" pitchFamily="50" charset="-52"/>
              </a:rPr>
              <a:t>передбачає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виконання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зобов’язань</a:t>
            </a:r>
            <a:r>
              <a:rPr lang="ru-RU" sz="1000" dirty="0">
                <a:latin typeface="e-Ukraine Light" pitchFamily="50" charset="-52"/>
              </a:rPr>
              <a:t> за таким </a:t>
            </a:r>
            <a:r>
              <a:rPr lang="ru-RU" sz="1000" dirty="0" err="1">
                <a:latin typeface="e-Ukraine Light" pitchFamily="50" charset="-52"/>
              </a:rPr>
              <a:t>цінним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папером</a:t>
            </a:r>
            <a:r>
              <a:rPr lang="ru-RU" sz="1000" dirty="0">
                <a:latin typeface="e-Ukraine Light" pitchFamily="50" charset="-52"/>
              </a:rPr>
              <a:t>, а </a:t>
            </a:r>
            <a:r>
              <a:rPr lang="ru-RU" sz="1000" dirty="0" err="1">
                <a:latin typeface="e-Ukraine Light" pitchFamily="50" charset="-52"/>
              </a:rPr>
              <a:t>також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можливість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передачі</a:t>
            </a:r>
            <a:r>
              <a:rPr lang="ru-RU" sz="1000" dirty="0">
                <a:latin typeface="e-Ukraine Light" pitchFamily="50" charset="-52"/>
              </a:rPr>
              <a:t> прав на </a:t>
            </a:r>
            <a:r>
              <a:rPr lang="ru-RU" sz="1000" dirty="0" err="1">
                <a:latin typeface="e-Ukraine Light" pitchFamily="50" charset="-52"/>
              </a:rPr>
              <a:t>цінний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папір</a:t>
            </a:r>
            <a:r>
              <a:rPr lang="ru-RU" sz="1000" dirty="0">
                <a:latin typeface="e-Ukraine Light" pitchFamily="50" charset="-52"/>
              </a:rPr>
              <a:t> та прав за </a:t>
            </a:r>
            <a:r>
              <a:rPr lang="ru-RU" sz="1000" dirty="0" err="1">
                <a:latin typeface="e-Ukraine Light" pitchFamily="50" charset="-52"/>
              </a:rPr>
              <a:t>цінним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папером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іншим</a:t>
            </a:r>
            <a:r>
              <a:rPr lang="ru-RU" sz="1000" dirty="0">
                <a:latin typeface="e-Ukraine Light" pitchFamily="50" charset="-52"/>
              </a:rPr>
              <a:t> особам (</a:t>
            </a:r>
            <a:r>
              <a:rPr lang="ru-RU" sz="1000" dirty="0" err="1">
                <a:latin typeface="e-Ukraine Light" pitchFamily="50" charset="-52"/>
              </a:rPr>
              <a:t>частина</a:t>
            </a:r>
            <a:r>
              <a:rPr lang="ru-RU" sz="1000" dirty="0">
                <a:latin typeface="e-Ukraine Light" pitchFamily="50" charset="-52"/>
              </a:rPr>
              <a:t> перша ст. 8 Закону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23 лютого 2006 року № 3480-</a:t>
            </a:r>
            <a:r>
              <a:rPr lang="en-US" sz="1000" dirty="0">
                <a:latin typeface="e-Ukraine Light" pitchFamily="50" charset="-52"/>
              </a:rPr>
              <a:t>IV «</a:t>
            </a:r>
            <a:r>
              <a:rPr lang="ru-RU" sz="1000" dirty="0">
                <a:latin typeface="e-Ukraine Light" pitchFamily="50" charset="-52"/>
              </a:rPr>
              <a:t>Про ринки </a:t>
            </a:r>
            <a:r>
              <a:rPr lang="ru-RU" sz="1000" dirty="0" err="1">
                <a:latin typeface="e-Ukraine Light" pitchFamily="50" charset="-52"/>
              </a:rPr>
              <a:t>капіталу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організовані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товарні</a:t>
            </a:r>
            <a:r>
              <a:rPr lang="ru-RU" sz="1000" dirty="0">
                <a:latin typeface="e-Ukraine Light" pitchFamily="50" charset="-52"/>
              </a:rPr>
              <a:t> ринки»). </a:t>
            </a:r>
            <a:endParaRPr lang="ru-RU" sz="105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5" y="335712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95488" y="317738"/>
            <a:ext cx="4559912" cy="461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 	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Корпоративними</a:t>
            </a:r>
            <a:r>
              <a:rPr lang="ru-RU" sz="1000" dirty="0">
                <a:latin typeface="e-Ukraine Light" pitchFamily="50" charset="-52"/>
              </a:rPr>
              <a:t> правами є права особи, </a:t>
            </a:r>
            <a:r>
              <a:rPr lang="ru-RU" sz="1000" dirty="0" err="1">
                <a:latin typeface="e-Ukraine Light" pitchFamily="50" charset="-52"/>
              </a:rPr>
              <a:t>частка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якої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визначається</a:t>
            </a:r>
            <a:r>
              <a:rPr lang="ru-RU" sz="1000" dirty="0">
                <a:latin typeface="e-Ukraine Light" pitchFamily="50" charset="-52"/>
              </a:rPr>
              <a:t> у статутному </a:t>
            </a:r>
            <a:r>
              <a:rPr lang="ru-RU" sz="1000" dirty="0" err="1">
                <a:latin typeface="e-Ukraine Light" pitchFamily="50" charset="-52"/>
              </a:rPr>
              <a:t>капіталі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майні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господарської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організації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включають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правомочності</a:t>
            </a:r>
            <a:r>
              <a:rPr lang="ru-RU" sz="1000" dirty="0">
                <a:latin typeface="e-Ukraine Light" pitchFamily="50" charset="-52"/>
              </a:rPr>
              <a:t> на участь </a:t>
            </a:r>
            <a:r>
              <a:rPr lang="ru-RU" sz="1000" dirty="0" err="1">
                <a:latin typeface="e-Ukraine Light" pitchFamily="50" charset="-52"/>
              </a:rPr>
              <a:t>цієї</a:t>
            </a:r>
            <a:r>
              <a:rPr lang="ru-RU" sz="1000" dirty="0">
                <a:latin typeface="e-Ukraine Light" pitchFamily="50" charset="-52"/>
              </a:rPr>
              <a:t> особи в </a:t>
            </a:r>
            <a:r>
              <a:rPr lang="ru-RU" sz="1000" dirty="0" err="1">
                <a:latin typeface="e-Ukraine Light" pitchFamily="50" charset="-52"/>
              </a:rPr>
              <a:t>управлінні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господарською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організацією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отримання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певної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частки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прибутку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дивідендів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даної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організації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активів</a:t>
            </a:r>
            <a:r>
              <a:rPr lang="ru-RU" sz="1000" dirty="0">
                <a:latin typeface="e-Ukraine Light" pitchFamily="50" charset="-52"/>
              </a:rPr>
              <a:t> у  </a:t>
            </a:r>
            <a:r>
              <a:rPr lang="ru-RU" sz="1000" dirty="0" err="1">
                <a:latin typeface="e-Ukraine Light" pitchFamily="50" charset="-52"/>
              </a:rPr>
              <a:t>разі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ліквідації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останньої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відповідно</a:t>
            </a:r>
            <a:r>
              <a:rPr lang="ru-RU" sz="1000" dirty="0">
                <a:latin typeface="e-Ukraine Light" pitchFamily="50" charset="-52"/>
              </a:rPr>
              <a:t>  до закону, а </a:t>
            </a:r>
            <a:r>
              <a:rPr lang="ru-RU" sz="1000" dirty="0" err="1">
                <a:latin typeface="e-Ukraine Light" pitchFamily="50" charset="-52"/>
              </a:rPr>
              <a:t>також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інші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правомочності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передбачені</a:t>
            </a:r>
            <a:r>
              <a:rPr lang="ru-RU" sz="1000" dirty="0">
                <a:latin typeface="e-Ukraine Light" pitchFamily="50" charset="-52"/>
              </a:rPr>
              <a:t> законом та </a:t>
            </a:r>
            <a:r>
              <a:rPr lang="ru-RU" sz="1000" dirty="0" err="1">
                <a:latin typeface="e-Ukraine Light" pitchFamily="50" charset="-52"/>
              </a:rPr>
              <a:t>статутними</a:t>
            </a:r>
            <a:r>
              <a:rPr lang="ru-RU" sz="1000" dirty="0">
                <a:latin typeface="e-Ukraine Light" pitchFamily="50" charset="-52"/>
              </a:rPr>
              <a:t> документами (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14.1.90 п. 14.1 ст. 14 ПКУ</a:t>
            </a:r>
            <a:r>
              <a:rPr lang="ru-RU" sz="1000" dirty="0" smtClean="0">
                <a:latin typeface="e-Ukraine Light" pitchFamily="50" charset="-52"/>
              </a:rPr>
              <a:t>).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Умовою</a:t>
            </a:r>
            <a:r>
              <a:rPr lang="ru-RU" sz="1000" dirty="0">
                <a:latin typeface="e-Ukraine Light" pitchFamily="50" charset="-52"/>
              </a:rPr>
              <a:t>, за </a:t>
            </a:r>
            <a:r>
              <a:rPr lang="ru-RU" sz="1000" dirty="0" err="1">
                <a:latin typeface="e-Ukraine Light" pitchFamily="50" charset="-52"/>
              </a:rPr>
              <a:t>якою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суб’єкт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господарювання</a:t>
            </a:r>
            <a:r>
              <a:rPr lang="ru-RU" sz="1000" dirty="0">
                <a:latin typeface="e-Ukraine Light" pitchFamily="50" charset="-52"/>
              </a:rPr>
              <a:t> не </a:t>
            </a:r>
            <a:r>
              <a:rPr lang="ru-RU" sz="1000" dirty="0" err="1">
                <a:latin typeface="e-Ukraine Light" pitchFamily="50" charset="-52"/>
              </a:rPr>
              <a:t>може</a:t>
            </a:r>
            <a:r>
              <a:rPr lang="ru-RU" sz="1000" dirty="0">
                <a:latin typeface="e-Ukraine Light" pitchFamily="50" charset="-52"/>
              </a:rPr>
              <a:t> бути на </a:t>
            </a:r>
            <a:r>
              <a:rPr lang="ru-RU" sz="1000" dirty="0" err="1">
                <a:latin typeface="e-Ukraine Light" pitchFamily="50" charset="-52"/>
              </a:rPr>
              <a:t>спрощеній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системі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, є </a:t>
            </a:r>
            <a:r>
              <a:rPr lang="ru-RU" sz="1000" dirty="0" err="1">
                <a:latin typeface="e-Ukraine Light" pitchFamily="50" charset="-52"/>
              </a:rPr>
              <a:t>обрані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цим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суб’єктом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види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діяльності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зазначені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291.5.1 п. 291.5 </a:t>
            </a:r>
            <a:r>
              <a:rPr lang="ru-RU" sz="1000" dirty="0" smtClean="0">
                <a:latin typeface="e-Ukraine Light" pitchFamily="50" charset="-52"/>
              </a:rPr>
              <a:t/>
            </a:r>
            <a:br>
              <a:rPr lang="ru-RU" sz="1000" dirty="0" smtClean="0">
                <a:latin typeface="e-Ukraine Light" pitchFamily="50" charset="-52"/>
              </a:rPr>
            </a:br>
            <a:r>
              <a:rPr lang="ru-RU" sz="1000" dirty="0" smtClean="0">
                <a:latin typeface="e-Ukraine Light" pitchFamily="50" charset="-52"/>
              </a:rPr>
              <a:t>ст</a:t>
            </a:r>
            <a:r>
              <a:rPr lang="ru-RU" sz="1000" dirty="0">
                <a:latin typeface="e-Ukraine Light" pitchFamily="50" charset="-52"/>
              </a:rPr>
              <a:t>. 291 ПКУ та </a:t>
            </a:r>
            <a:r>
              <a:rPr lang="ru-RU" sz="1000" dirty="0" err="1">
                <a:latin typeface="e-Ukraine Light" pitchFamily="50" charset="-52"/>
              </a:rPr>
              <a:t>заявлені</a:t>
            </a:r>
            <a:r>
              <a:rPr lang="ru-RU" sz="1000" dirty="0">
                <a:latin typeface="e-Ukraine Light" pitchFamily="50" charset="-52"/>
              </a:rPr>
              <a:t> ним при </a:t>
            </a:r>
            <a:r>
              <a:rPr lang="ru-RU" sz="1000" dirty="0" err="1">
                <a:latin typeface="e-Ukraine Light" pitchFamily="50" charset="-52"/>
              </a:rPr>
              <a:t>державній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реєстрації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зокрема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діяльність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сфері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фінансового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посередництва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Не </a:t>
            </a:r>
            <a:r>
              <a:rPr lang="ru-RU" sz="1000" dirty="0">
                <a:latin typeface="e-Ukraine Light" pitchFamily="50" charset="-52"/>
              </a:rPr>
              <a:t>є </a:t>
            </a:r>
            <a:r>
              <a:rPr lang="ru-RU" sz="1000" dirty="0" err="1">
                <a:latin typeface="e-Ukraine Light" pitchFamily="50" charset="-52"/>
              </a:rPr>
              <a:t>підставою</a:t>
            </a:r>
            <a:r>
              <a:rPr lang="ru-RU" sz="1000" dirty="0">
                <a:latin typeface="e-Ukraine Light" pitchFamily="50" charset="-52"/>
              </a:rPr>
              <a:t> для переходу на </a:t>
            </a:r>
            <a:r>
              <a:rPr lang="ru-RU" sz="1000" dirty="0" err="1">
                <a:latin typeface="e-Ukraine Light" pitchFamily="50" charset="-52"/>
              </a:rPr>
              <a:t>сплату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інших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 і </a:t>
            </a:r>
            <a:r>
              <a:rPr lang="ru-RU" sz="1000" dirty="0" err="1">
                <a:latin typeface="e-Ukraine Light" pitchFamily="50" charset="-52"/>
              </a:rPr>
              <a:t>зборів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юридичною</a:t>
            </a:r>
            <a:r>
              <a:rPr lang="ru-RU" sz="1000" dirty="0">
                <a:latin typeface="e-Ukraine Light" pitchFamily="50" charset="-52"/>
              </a:rPr>
              <a:t> особою – </a:t>
            </a:r>
            <a:r>
              <a:rPr lang="ru-RU" sz="1000" dirty="0" err="1">
                <a:latin typeface="e-Ukraine Light" pitchFamily="50" charset="-52"/>
              </a:rPr>
              <a:t>платником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єдиного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третьої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групи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операцій</a:t>
            </a:r>
            <a:r>
              <a:rPr lang="ru-RU" sz="1000" dirty="0">
                <a:latin typeface="e-Ukraine Light" pitchFamily="50" charset="-52"/>
              </a:rPr>
              <a:t> з продажу </a:t>
            </a:r>
            <a:r>
              <a:rPr lang="ru-RU" sz="1000" dirty="0" err="1">
                <a:latin typeface="e-Ukraine Light" pitchFamily="50" charset="-52"/>
              </a:rPr>
              <a:t>цінних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паперів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корпоративних</a:t>
            </a:r>
            <a:r>
              <a:rPr lang="ru-RU" sz="1000" dirty="0">
                <a:latin typeface="e-Ukraine Light" pitchFamily="50" charset="-52"/>
              </a:rPr>
              <a:t> прав, </a:t>
            </a:r>
            <a:r>
              <a:rPr lang="ru-RU" sz="1000" dirty="0" err="1">
                <a:latin typeface="e-Ukraine Light" pitchFamily="50" charset="-52"/>
              </a:rPr>
              <a:t>якщо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такі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операції</a:t>
            </a:r>
            <a:r>
              <a:rPr lang="ru-RU" sz="1000" dirty="0">
                <a:latin typeface="e-Ukraine Light" pitchFamily="50" charset="-52"/>
              </a:rPr>
              <a:t> не </a:t>
            </a:r>
            <a:r>
              <a:rPr lang="ru-RU" sz="1000" dirty="0" err="1">
                <a:latin typeface="e-Ukraine Light" pitchFamily="50" charset="-52"/>
              </a:rPr>
              <a:t>здійснюються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постійній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основі</a:t>
            </a:r>
            <a:r>
              <a:rPr lang="ru-RU" sz="1000" dirty="0">
                <a:latin typeface="e-Ukraine Light" pitchFamily="50" charset="-52"/>
              </a:rPr>
              <a:t> та не </a:t>
            </a:r>
            <a:r>
              <a:rPr lang="ru-RU" sz="1000" dirty="0" err="1">
                <a:latin typeface="e-Ukraine Light" pitchFamily="50" charset="-52"/>
              </a:rPr>
              <a:t>відносяться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обраного</a:t>
            </a:r>
            <a:r>
              <a:rPr lang="ru-RU" sz="1000" dirty="0">
                <a:latin typeface="e-Ukraine Light" pitchFamily="50" charset="-52"/>
              </a:rPr>
              <a:t> виду </a:t>
            </a:r>
            <a:r>
              <a:rPr lang="ru-RU" sz="1000" dirty="0" err="1">
                <a:latin typeface="e-Ukraine Light" pitchFamily="50" charset="-52"/>
              </a:rPr>
              <a:t>діяльності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даного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. </a:t>
            </a:r>
            <a:endParaRPr lang="ru-RU" sz="10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1238</TotalTime>
  <Words>130</Words>
  <Application>Microsoft Office PowerPoint</Application>
  <PresentationFormat>Лист A4 (210x297 мм)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167</cp:revision>
  <dcterms:created xsi:type="dcterms:W3CDTF">2021-05-27T05:23:05Z</dcterms:created>
  <dcterms:modified xsi:type="dcterms:W3CDTF">2023-05-26T10:28:53Z</dcterms:modified>
</cp:coreProperties>
</file>