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213133"/>
            <a:ext cx="360000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Щодо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розподілу</a:t>
            </a:r>
            <a:r>
              <a:rPr lang="ru-RU" sz="1600" b="1" dirty="0">
                <a:latin typeface="e-Ukraine Light" pitchFamily="50" charset="-52"/>
              </a:rPr>
              <a:t> акцизного </a:t>
            </a:r>
            <a:r>
              <a:rPr lang="ru-RU" sz="1600" b="1" dirty="0" err="1">
                <a:latin typeface="e-Ukraine Light" pitchFamily="50" charset="-52"/>
              </a:rPr>
              <a:t>податку</a:t>
            </a:r>
            <a:r>
              <a:rPr lang="ru-RU" sz="1600" b="1" dirty="0">
                <a:latin typeface="e-Ukraine Light" pitchFamily="50" charset="-52"/>
              </a:rPr>
              <a:t> з </a:t>
            </a:r>
            <a:r>
              <a:rPr lang="ru-RU" sz="1600" b="1" dirty="0" err="1">
                <a:latin typeface="e-Ukraine Light" pitchFamily="50" charset="-52"/>
              </a:rPr>
              <a:t>роздрібного</a:t>
            </a:r>
            <a:r>
              <a:rPr lang="ru-RU" sz="1600" b="1" dirty="0">
                <a:latin typeface="e-Ukraine Light" pitchFamily="50" charset="-52"/>
              </a:rPr>
              <a:t> продажу </a:t>
            </a:r>
            <a:r>
              <a:rPr lang="ru-RU" sz="1600" b="1" dirty="0" err="1">
                <a:latin typeface="e-Ukraine Light" pitchFamily="50" charset="-52"/>
              </a:rPr>
              <a:t>тютюнових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виробів</a:t>
            </a:r>
            <a:r>
              <a:rPr lang="ru-RU" sz="1600" b="1" dirty="0">
                <a:latin typeface="e-Ukraine Light" pitchFamily="50" charset="-52"/>
              </a:rPr>
              <a:t> для </a:t>
            </a:r>
            <a:r>
              <a:rPr lang="ru-RU" sz="1600" b="1" dirty="0" err="1">
                <a:latin typeface="e-Ukraine Light" pitchFamily="50" charset="-52"/>
              </a:rPr>
              <a:t>зарахування</a:t>
            </a:r>
            <a:r>
              <a:rPr lang="ru-RU" sz="1600" b="1" dirty="0">
                <a:latin typeface="e-Ukraine Light" pitchFamily="50" charset="-52"/>
              </a:rPr>
              <a:t> до </a:t>
            </a:r>
            <a:r>
              <a:rPr lang="ru-RU" sz="1600" b="1" dirty="0" err="1">
                <a:latin typeface="e-Ukraine Light" pitchFamily="50" charset="-52"/>
              </a:rPr>
              <a:t>відповідного</a:t>
            </a:r>
            <a:r>
              <a:rPr lang="ru-RU" sz="1600" b="1" dirty="0">
                <a:latin typeface="e-Ukraine Light" pitchFamily="50" charset="-52"/>
              </a:rPr>
              <a:t> бюджету </a:t>
            </a:r>
            <a:r>
              <a:rPr lang="ru-RU" sz="1600" b="1" dirty="0" err="1">
                <a:latin typeface="e-Ukraine Light" pitchFamily="50" charset="-52"/>
              </a:rPr>
              <a:t>місцевого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самоврядування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260" y="317738"/>
            <a:ext cx="44958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   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податкова</a:t>
            </a:r>
            <a:r>
              <a:rPr lang="ru-RU" sz="1000" dirty="0">
                <a:latin typeface="e-Ukraine Light" pitchFamily="50" charset="-52"/>
              </a:rPr>
              <a:t> служба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починаючи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травня</a:t>
            </a:r>
            <a:r>
              <a:rPr lang="ru-RU" sz="1000" dirty="0">
                <a:latin typeface="e-Ukraine Light" pitchFamily="50" charset="-52"/>
              </a:rPr>
              <a:t> 2022 року) </a:t>
            </a:r>
            <a:r>
              <a:rPr lang="ru-RU" sz="1000" dirty="0" err="1">
                <a:latin typeface="e-Ukraine Light" pitchFamily="50" charset="-52"/>
              </a:rPr>
              <a:t>щомісячно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розраховує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частки</a:t>
            </a:r>
            <a:r>
              <a:rPr lang="ru-RU" sz="1000" dirty="0">
                <a:latin typeface="e-Ukraine Light" pitchFamily="50" charset="-52"/>
              </a:rPr>
              <a:t> акцизного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роздрібного</a:t>
            </a:r>
            <a:r>
              <a:rPr lang="ru-RU" sz="1000" dirty="0">
                <a:latin typeface="e-Ukraine Light" pitchFamily="50" charset="-52"/>
              </a:rPr>
              <a:t> продажу </a:t>
            </a:r>
            <a:r>
              <a:rPr lang="ru-RU" sz="1000" dirty="0" err="1">
                <a:latin typeface="e-Ukraine Light" pitchFamily="50" charset="-52"/>
              </a:rPr>
              <a:t>тютюнових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зарахування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бюджету </a:t>
            </a:r>
            <a:r>
              <a:rPr lang="ru-RU" sz="1000" dirty="0" err="1">
                <a:latin typeface="e-Ukraine Light" pitchFamily="50" charset="-52"/>
              </a:rPr>
              <a:t>місцевого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самоврядування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Це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передбачено</a:t>
            </a:r>
            <a:r>
              <a:rPr lang="ru-RU" sz="1000" dirty="0">
                <a:latin typeface="e-Ukraine Light" pitchFamily="50" charset="-52"/>
              </a:rPr>
              <a:t> Законом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15 лютого 2022 року № 2042-ІХ «Про </a:t>
            </a:r>
            <a:r>
              <a:rPr lang="ru-RU" sz="1000" dirty="0" err="1">
                <a:latin typeface="e-Ukraine Light" pitchFamily="50" charset="-52"/>
              </a:rPr>
              <a:t>внесення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</a:t>
            </a:r>
            <a:r>
              <a:rPr lang="ru-RU" sz="1000" dirty="0">
                <a:latin typeface="e-Ukraine Light" pitchFamily="50" charset="-52"/>
              </a:rPr>
              <a:t> до Бюджетного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» та </a:t>
            </a:r>
            <a:r>
              <a:rPr lang="ru-RU" sz="1000" dirty="0" err="1">
                <a:latin typeface="e-Ukraine Light" pitchFamily="50" charset="-52"/>
              </a:rPr>
              <a:t>постановою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Міністрів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03 </a:t>
            </a:r>
            <a:r>
              <a:rPr lang="ru-RU" sz="1000" dirty="0" err="1">
                <a:latin typeface="e-Ukraine Light" pitchFamily="50" charset="-52"/>
              </a:rPr>
              <a:t>травня</a:t>
            </a:r>
            <a:r>
              <a:rPr lang="ru-RU" sz="1000" dirty="0">
                <a:latin typeface="e-Ukraine Light" pitchFamily="50" charset="-52"/>
              </a:rPr>
              <a:t> 2022 року № 515 «</a:t>
            </a:r>
            <a:r>
              <a:rPr lang="ru-RU" sz="1000" dirty="0" err="1">
                <a:latin typeface="e-Ukraine Light" pitchFamily="50" charset="-52"/>
              </a:rPr>
              <a:t>Деякі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питання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зарахування</a:t>
            </a:r>
            <a:r>
              <a:rPr lang="ru-RU" sz="1000" dirty="0">
                <a:latin typeface="e-Ukraine Light" pitchFamily="50" charset="-52"/>
              </a:rPr>
              <a:t> акцизного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реалізації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роздрібної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тютюнових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, тютюну та </a:t>
            </a:r>
            <a:r>
              <a:rPr lang="ru-RU" sz="1000" dirty="0" err="1">
                <a:latin typeface="e-Ukraine Light" pitchFamily="50" charset="-52"/>
              </a:rPr>
              <a:t>промислових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замінників</a:t>
            </a:r>
            <a:r>
              <a:rPr lang="ru-RU" sz="1000" dirty="0">
                <a:latin typeface="e-Ukraine Light" pitchFamily="50" charset="-52"/>
              </a:rPr>
              <a:t> тютюну, </a:t>
            </a:r>
            <a:r>
              <a:rPr lang="ru-RU" sz="1000" dirty="0" err="1">
                <a:latin typeface="e-Ukraine Light" pitchFamily="50" charset="-52"/>
              </a:rPr>
              <a:t>рідин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використовуються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електронних</a:t>
            </a:r>
            <a:r>
              <a:rPr lang="ru-RU" sz="1000" dirty="0">
                <a:latin typeface="e-Ukraine Light" pitchFamily="50" charset="-52"/>
              </a:rPr>
              <a:t> сигаретах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тютюнові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вироби</a:t>
            </a:r>
            <a:r>
              <a:rPr lang="ru-RU" sz="1000" dirty="0" smtClean="0">
                <a:latin typeface="e-Ukraine Light" pitchFamily="50" charset="-52"/>
              </a:rPr>
              <a:t>)».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Розрахунок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основі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реєстраторів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РРО) та </a:t>
            </a:r>
            <a:r>
              <a:rPr lang="ru-RU" sz="1000" dirty="0" err="1">
                <a:latin typeface="e-Ukraine Light" pitchFamily="50" charset="-52"/>
              </a:rPr>
              <a:t>програмних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реєстраторів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ПРРО) про </a:t>
            </a:r>
            <a:r>
              <a:rPr lang="ru-RU" sz="1000" dirty="0" err="1">
                <a:latin typeface="e-Ukraine Light" pitchFamily="50" charset="-52"/>
              </a:rPr>
              <a:t>загальну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роздрібної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тютюновими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виробами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звітний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місяць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>
                <a:latin typeface="e-Ukraine Light" pitchFamily="50" charset="-52"/>
              </a:rPr>
              <a:t>ДПС </a:t>
            </a:r>
            <a:r>
              <a:rPr lang="ru-RU" sz="1000" dirty="0" err="1">
                <a:latin typeface="e-Ukraine Light" pitchFamily="50" charset="-52"/>
              </a:rPr>
              <a:t>запроваджено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виключно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ризикоорієнтовні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механізми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фактичних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перевірок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ru-RU" sz="1000" dirty="0" smtClean="0">
                <a:latin typeface="e-Ukraine Light" pitchFamily="50" charset="-52"/>
              </a:rPr>
              <a:t>Для </a:t>
            </a:r>
            <a:r>
              <a:rPr lang="ru-RU" sz="1000" dirty="0">
                <a:latin typeface="e-Ukraine Light" pitchFamily="50" charset="-52"/>
              </a:rPr>
              <a:t>актуального </a:t>
            </a:r>
            <a:r>
              <a:rPr lang="ru-RU" sz="1000" dirty="0" err="1">
                <a:latin typeface="e-Ukraine Light" pitchFamily="50" charset="-52"/>
              </a:rPr>
              <a:t>розподілу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територіальними</a:t>
            </a:r>
            <a:r>
              <a:rPr lang="ru-RU" sz="1000" dirty="0">
                <a:latin typeface="e-Ukraine Light" pitchFamily="50" charset="-52"/>
              </a:rPr>
              <a:t> громадами акцизного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реалізації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роздрібної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тютюнових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, тютюну та </a:t>
            </a:r>
            <a:r>
              <a:rPr lang="ru-RU" sz="1000" dirty="0" err="1">
                <a:latin typeface="e-Ukraine Light" pitchFamily="50" charset="-52"/>
              </a:rPr>
              <a:t>промислових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замінників</a:t>
            </a:r>
            <a:r>
              <a:rPr lang="ru-RU" sz="1000" dirty="0">
                <a:latin typeface="e-Ukraine Light" pitchFamily="50" charset="-52"/>
              </a:rPr>
              <a:t> тютюну, </a:t>
            </a:r>
            <a:r>
              <a:rPr lang="ru-RU" sz="1000" dirty="0" err="1">
                <a:latin typeface="e-Ukraine Light" pitchFamily="50" charset="-52"/>
              </a:rPr>
              <a:t>рідин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використовуються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електронних</a:t>
            </a:r>
            <a:r>
              <a:rPr lang="ru-RU" sz="1000" dirty="0">
                <a:latin typeface="e-Ukraine Light" pitchFamily="50" charset="-52"/>
              </a:rPr>
              <a:t> сигаретах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тютюнові</a:t>
            </a:r>
            <a:r>
              <a:rPr lang="ru-RU" sz="1000" dirty="0">
                <a:latin typeface="e-Ukraine Light" pitchFamily="50" charset="-52"/>
              </a:rPr>
              <a:t> 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95488" y="317738"/>
            <a:ext cx="4559912" cy="4599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вироби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територіальними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підрозділами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аудиту </a:t>
            </a:r>
            <a:r>
              <a:rPr lang="ru-RU" sz="1000" dirty="0" err="1">
                <a:latin typeface="e-Ukraine Light" pitchFamily="50" charset="-52"/>
              </a:rPr>
              <a:t>зосереджено</a:t>
            </a:r>
            <a:r>
              <a:rPr lang="ru-RU" sz="1000" dirty="0">
                <a:latin typeface="e-Ukraine Light" pitchFamily="50" charset="-52"/>
              </a:rPr>
              <a:t> контрольно-</a:t>
            </a:r>
            <a:r>
              <a:rPr lang="ru-RU" sz="1000" dirty="0" err="1">
                <a:latin typeface="e-Ukraine Light" pitchFamily="50" charset="-52"/>
              </a:rPr>
              <a:t>перевірочну</a:t>
            </a:r>
            <a:r>
              <a:rPr lang="ru-RU" sz="1000" dirty="0">
                <a:latin typeface="e-Ukraine Light" pitchFamily="50" charset="-52"/>
              </a:rPr>
              <a:t> роботу на </a:t>
            </a:r>
            <a:r>
              <a:rPr lang="ru-RU" sz="1000" dirty="0" err="1">
                <a:latin typeface="e-Ukraine Light" pitchFamily="50" charset="-52"/>
              </a:rPr>
              <a:t>суб’єктах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отримали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ліцензії</a:t>
            </a:r>
            <a:r>
              <a:rPr lang="ru-RU" sz="1000" dirty="0">
                <a:latin typeface="e-Ukraine Light" pitchFamily="50" charset="-52"/>
              </a:rPr>
              <a:t> на право </a:t>
            </a:r>
            <a:r>
              <a:rPr lang="ru-RU" sz="1000" dirty="0" err="1">
                <a:latin typeface="e-Ukraine Light" pitchFamily="50" charset="-52"/>
              </a:rPr>
              <a:t>роздрібної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тютюновими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виробами</a:t>
            </a:r>
            <a:r>
              <a:rPr lang="ru-RU" sz="1000" dirty="0">
                <a:latin typeface="e-Ukraine Light" pitchFamily="50" charset="-52"/>
              </a:rPr>
              <a:t>, але при </a:t>
            </a:r>
            <a:r>
              <a:rPr lang="ru-RU" sz="1000" dirty="0" err="1">
                <a:latin typeface="e-Ukraine Light" pitchFamily="50" charset="-52"/>
              </a:rPr>
              <a:t>цьому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декларують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незначні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обсяги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проведених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через РРО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деяких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випадках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обсяги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реалізованих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тютюнових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продажів</a:t>
            </a:r>
            <a:r>
              <a:rPr lang="ru-RU" sz="1000" dirty="0">
                <a:latin typeface="e-Ukraine Light" pitchFamily="50" charset="-52"/>
              </a:rPr>
              <a:t>) на </a:t>
            </a:r>
            <a:r>
              <a:rPr lang="ru-RU" sz="1000" dirty="0" err="1">
                <a:latin typeface="e-Ukraine Light" pitchFamily="50" charset="-52"/>
              </a:rPr>
              <a:t>господарських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одиницях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навіть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від’ємним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значенням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ru-RU" sz="1000" dirty="0" smtClean="0">
                <a:latin typeface="e-Ukraine Light" pitchFamily="50" charset="-52"/>
              </a:rPr>
              <a:t>Як </a:t>
            </a:r>
            <a:r>
              <a:rPr lang="ru-RU" sz="1000" dirty="0" err="1">
                <a:latin typeface="e-Ukraine Light" pitchFamily="50" charset="-52"/>
              </a:rPr>
              <a:t>наслідок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злагодженої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послідовної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роботи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служби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кількість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територіальних</a:t>
            </a:r>
            <a:r>
              <a:rPr lang="ru-RU" sz="1000" dirty="0">
                <a:latin typeface="e-Ukraine Light" pitchFamily="50" charset="-52"/>
              </a:rPr>
              <a:t> громад (КАТОТТГ </a:t>
            </a:r>
            <a:r>
              <a:rPr lang="ru-RU" sz="1000" dirty="0" err="1">
                <a:latin typeface="e-Ukraine Light" pitchFamily="50" charset="-52"/>
              </a:rPr>
              <a:t>третього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рівня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отримують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надходження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</a:t>
            </a:r>
            <a:r>
              <a:rPr lang="ru-RU" sz="1000" dirty="0">
                <a:latin typeface="e-Ukraine Light" pitchFamily="50" charset="-52"/>
              </a:rPr>
              <a:t> акцизного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реалізації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роздрібної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тютюнових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відповідних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бюджетів</a:t>
            </a:r>
            <a:r>
              <a:rPr lang="ru-RU" sz="1000" dirty="0">
                <a:latin typeface="e-Ukraine Light" pitchFamily="50" charset="-52"/>
              </a:rPr>
              <a:t>, з </a:t>
            </a:r>
            <a:r>
              <a:rPr lang="ru-RU" sz="1000" dirty="0" err="1">
                <a:latin typeface="e-Ukraine Light" pitchFamily="50" charset="-52"/>
              </a:rPr>
              <a:t>травня</a:t>
            </a:r>
            <a:r>
              <a:rPr lang="ru-RU" sz="1000" dirty="0">
                <a:latin typeface="e-Ukraine Light" pitchFamily="50" charset="-52"/>
              </a:rPr>
              <a:t> 2022 по </a:t>
            </a:r>
            <a:r>
              <a:rPr lang="ru-RU" sz="1000" dirty="0" err="1">
                <a:latin typeface="e-Ukraine Light" pitchFamily="50" charset="-52"/>
              </a:rPr>
              <a:t>березень</a:t>
            </a:r>
            <a:r>
              <a:rPr lang="ru-RU" sz="1000" dirty="0">
                <a:latin typeface="e-Ukraine Light" pitchFamily="50" charset="-52"/>
              </a:rPr>
              <a:t> 2023 року </a:t>
            </a:r>
            <a:r>
              <a:rPr lang="ru-RU" sz="1000" dirty="0" err="1">
                <a:latin typeface="e-Ukraine Light" pitchFamily="50" charset="-52"/>
              </a:rPr>
              <a:t>зросла</a:t>
            </a:r>
            <a:r>
              <a:rPr lang="ru-RU" sz="1000" dirty="0">
                <a:latin typeface="e-Ukraine Light" pitchFamily="50" charset="-52"/>
              </a:rPr>
              <a:t> з 1196 до 1263 громад.  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Крім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того,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зросла</a:t>
            </a:r>
            <a:r>
              <a:rPr lang="ru-RU" sz="1000" dirty="0">
                <a:latin typeface="e-Ukraine Light" pitchFamily="50" charset="-52"/>
              </a:rPr>
              <a:t> з 3,4 млрд </a:t>
            </a:r>
            <a:r>
              <a:rPr lang="ru-RU" sz="1000" dirty="0" err="1">
                <a:latin typeface="e-Ukraine Light" pitchFamily="50" charset="-52"/>
              </a:rPr>
              <a:t>грн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місяць</a:t>
            </a:r>
            <a:r>
              <a:rPr lang="ru-RU" sz="1000" dirty="0">
                <a:latin typeface="e-Ukraine Light" pitchFamily="50" charset="-52"/>
              </a:rPr>
              <a:t> до 9,1 млрд </a:t>
            </a:r>
            <a:r>
              <a:rPr lang="ru-RU" sz="1000" dirty="0" err="1">
                <a:latin typeface="e-Ukraine Light" pitchFamily="50" charset="-52"/>
              </a:rPr>
              <a:t>грн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реалізованих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тютюнових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виробів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даними</a:t>
            </a:r>
            <a:r>
              <a:rPr lang="ru-RU" sz="1000" dirty="0">
                <a:latin typeface="e-Ukraine Light" pitchFamily="50" charset="-52"/>
              </a:rPr>
              <a:t> РРО/ПРРО в </a:t>
            </a:r>
            <a:r>
              <a:rPr lang="ru-RU" sz="1000" dirty="0" err="1">
                <a:latin typeface="e-Ukraine Light" pitchFamily="50" charset="-52"/>
              </a:rPr>
              <a:t>цілому</a:t>
            </a:r>
            <a:r>
              <a:rPr lang="ru-RU" sz="1000" dirty="0">
                <a:latin typeface="e-Ukraine Light" pitchFamily="50" charset="-52"/>
              </a:rPr>
              <a:t> по </a:t>
            </a:r>
            <a:r>
              <a:rPr lang="ru-RU" sz="1000" dirty="0" err="1">
                <a:latin typeface="e-Ukraine Light" pitchFamily="50" charset="-52"/>
              </a:rPr>
              <a:t>Україні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травня</a:t>
            </a:r>
            <a:r>
              <a:rPr lang="ru-RU" sz="1000" dirty="0">
                <a:latin typeface="e-Ukraine Light" pitchFamily="50" charset="-52"/>
              </a:rPr>
              <a:t> 2022 по </a:t>
            </a:r>
            <a:r>
              <a:rPr lang="ru-RU" sz="1000" dirty="0" err="1">
                <a:latin typeface="e-Ukraine Light" pitchFamily="50" charset="-52"/>
              </a:rPr>
              <a:t>березень</a:t>
            </a:r>
            <a:r>
              <a:rPr lang="ru-RU" sz="1000" dirty="0">
                <a:latin typeface="e-Ukraine Light" pitchFamily="50" charset="-52"/>
              </a:rPr>
              <a:t> 2023 року.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1242</TotalTime>
  <Words>173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168</cp:revision>
  <dcterms:created xsi:type="dcterms:W3CDTF">2021-05-27T05:23:05Z</dcterms:created>
  <dcterms:modified xsi:type="dcterms:W3CDTF">2023-05-29T06:17:31Z</dcterms:modified>
</cp:coreProperties>
</file>