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470" y="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114300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608398"/>
            <a:ext cx="3600000" cy="6463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b="1" dirty="0" err="1">
                <a:latin typeface="e-Ukraine Light" pitchFamily="50" charset="-52"/>
              </a:rPr>
              <a:t>Чи</a:t>
            </a:r>
            <a:r>
              <a:rPr lang="ru-RU" b="1" dirty="0">
                <a:latin typeface="e-Ukraine Light" pitchFamily="50" charset="-52"/>
              </a:rPr>
              <a:t> </a:t>
            </a:r>
            <a:r>
              <a:rPr lang="ru-RU" b="1" dirty="0" err="1">
                <a:latin typeface="e-Ukraine Light" pitchFamily="50" charset="-52"/>
              </a:rPr>
              <a:t>має</a:t>
            </a:r>
            <a:r>
              <a:rPr lang="ru-RU" b="1" dirty="0">
                <a:latin typeface="e-Ukraine Light" pitchFamily="50" charset="-52"/>
              </a:rPr>
              <a:t> право на </a:t>
            </a:r>
            <a:r>
              <a:rPr lang="ru-RU" b="1" dirty="0" err="1">
                <a:latin typeface="e-Ukraine Light" pitchFamily="50" charset="-52"/>
              </a:rPr>
              <a:t>податкову</a:t>
            </a:r>
            <a:r>
              <a:rPr lang="ru-RU" b="1" dirty="0">
                <a:latin typeface="e-Ukraine Light" pitchFamily="50" charset="-52"/>
              </a:rPr>
              <a:t> </a:t>
            </a:r>
            <a:r>
              <a:rPr lang="ru-RU" b="1" dirty="0" err="1">
                <a:latin typeface="e-Ukraine Light" pitchFamily="50" charset="-52"/>
              </a:rPr>
              <a:t>знижку</a:t>
            </a:r>
            <a:r>
              <a:rPr lang="ru-RU" b="1" dirty="0">
                <a:latin typeface="e-Ukraine Light" pitchFamily="50" charset="-52"/>
              </a:rPr>
              <a:t> ФОП?</a:t>
            </a:r>
            <a:endParaRPr lang="ru-RU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Травень </a:t>
            </a: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68578" y="117828"/>
            <a:ext cx="4749165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1450" y="209549"/>
            <a:ext cx="4552949" cy="660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1100" dirty="0" smtClean="0">
                <a:latin typeface="e-Ukraine Light" pitchFamily="50" charset="-52"/>
              </a:rPr>
              <a:t>	</a:t>
            </a:r>
            <a:r>
              <a:rPr lang="ru-RU" sz="1100" dirty="0">
                <a:latin typeface="e-Ukraine Light" pitchFamily="50" charset="-52"/>
              </a:rPr>
              <a:t>  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000" dirty="0">
                <a:latin typeface="e-Ukraine Light" pitchFamily="50" charset="-52"/>
              </a:rPr>
              <a:t>Головне  </a:t>
            </a:r>
            <a:r>
              <a:rPr lang="ru-RU" sz="1000" dirty="0" err="1">
                <a:latin typeface="e-Ukraine Light" pitchFamily="50" charset="-52"/>
              </a:rPr>
              <a:t>управління</a:t>
            </a:r>
            <a:r>
              <a:rPr lang="ru-RU" sz="1000" dirty="0">
                <a:latin typeface="e-Ukraine Light" pitchFamily="50" charset="-52"/>
              </a:rPr>
              <a:t> ДПС у м. </a:t>
            </a:r>
            <a:r>
              <a:rPr lang="ru-RU" sz="1000" dirty="0" err="1">
                <a:latin typeface="e-Ukraine Light" pitchFamily="50" charset="-52"/>
              </a:rPr>
              <a:t>Києві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інформує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знижка</a:t>
            </a:r>
            <a:r>
              <a:rPr lang="ru-RU" sz="1000" dirty="0">
                <a:latin typeface="e-Ukraine Light" pitchFamily="50" charset="-52"/>
              </a:rPr>
              <a:t> для </a:t>
            </a:r>
            <a:r>
              <a:rPr lang="ru-RU" sz="1000" dirty="0" err="1">
                <a:latin typeface="e-Ukraine Light" pitchFamily="50" charset="-52"/>
              </a:rPr>
              <a:t>фізичних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осіб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які</a:t>
            </a:r>
            <a:r>
              <a:rPr lang="ru-RU" sz="1000" dirty="0">
                <a:latin typeface="e-Ukraine Light" pitchFamily="50" charset="-52"/>
              </a:rPr>
              <a:t> не є </a:t>
            </a:r>
            <a:r>
              <a:rPr lang="ru-RU" sz="1000" dirty="0" err="1">
                <a:latin typeface="e-Ukraine Light" pitchFamily="50" charset="-52"/>
              </a:rPr>
              <a:t>суб’єктами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господарювання</a:t>
            </a:r>
            <a:r>
              <a:rPr lang="ru-RU" sz="1000" dirty="0">
                <a:latin typeface="e-Ukraine Light" pitchFamily="50" charset="-52"/>
              </a:rPr>
              <a:t>, – </a:t>
            </a:r>
            <a:r>
              <a:rPr lang="ru-RU" sz="1000" dirty="0" err="1">
                <a:latin typeface="e-Ukraine Light" pitchFamily="50" charset="-52"/>
              </a:rPr>
              <a:t>це</a:t>
            </a:r>
            <a:r>
              <a:rPr lang="ru-RU" sz="1000" dirty="0">
                <a:latin typeface="e-Ukraine Light" pitchFamily="50" charset="-52"/>
              </a:rPr>
              <a:t> документально </a:t>
            </a:r>
            <a:r>
              <a:rPr lang="ru-RU" sz="1000" dirty="0" err="1">
                <a:latin typeface="e-Ukraine Light" pitchFamily="50" charset="-52"/>
              </a:rPr>
              <a:t>підтверджена</a:t>
            </a:r>
            <a:r>
              <a:rPr lang="ru-RU" sz="1000" dirty="0">
                <a:latin typeface="e-Ukraine Light" pitchFamily="50" charset="-52"/>
              </a:rPr>
              <a:t> сума (</a:t>
            </a:r>
            <a:r>
              <a:rPr lang="ru-RU" sz="1000" dirty="0" err="1">
                <a:latin typeface="e-Ukraine Light" pitchFamily="50" charset="-52"/>
              </a:rPr>
              <a:t>вартість</a:t>
            </a:r>
            <a:r>
              <a:rPr lang="ru-RU" sz="1000" dirty="0">
                <a:latin typeface="e-Ukraine Light" pitchFamily="50" charset="-52"/>
              </a:rPr>
              <a:t>) </a:t>
            </a:r>
            <a:r>
              <a:rPr lang="ru-RU" sz="1000" dirty="0" err="1">
                <a:latin typeface="e-Ukraine Light" pitchFamily="50" charset="-52"/>
              </a:rPr>
              <a:t>витрат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платника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 – резидента у </a:t>
            </a:r>
            <a:r>
              <a:rPr lang="ru-RU" sz="1000" dirty="0" err="1">
                <a:latin typeface="e-Ukraine Light" pitchFamily="50" charset="-52"/>
              </a:rPr>
              <a:t>зв’язку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придбанням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товарів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робіт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послуг</a:t>
            </a:r>
            <a:r>
              <a:rPr lang="ru-RU" sz="1000" dirty="0">
                <a:latin typeface="e-Ukraine Light" pitchFamily="50" charset="-52"/>
              </a:rPr>
              <a:t>) у </a:t>
            </a:r>
            <a:r>
              <a:rPr lang="ru-RU" sz="1000" dirty="0" err="1">
                <a:latin typeface="e-Ukraine Light" pitchFamily="50" charset="-52"/>
              </a:rPr>
              <a:t>резидентів</a:t>
            </a:r>
            <a:r>
              <a:rPr lang="ru-RU" sz="1000" dirty="0">
                <a:latin typeface="e-Ukraine Light" pitchFamily="50" charset="-52"/>
              </a:rPr>
              <a:t> – </a:t>
            </a:r>
            <a:r>
              <a:rPr lang="ru-RU" sz="1000" dirty="0" err="1">
                <a:latin typeface="e-Ukraine Light" pitchFamily="50" charset="-52"/>
              </a:rPr>
              <a:t>фізичних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юридичних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осіб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протягом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звітного</a:t>
            </a:r>
            <a:r>
              <a:rPr lang="ru-RU" sz="1000" dirty="0">
                <a:latin typeface="e-Ukraine Light" pitchFamily="50" charset="-52"/>
              </a:rPr>
              <a:t> року, на яку </a:t>
            </a:r>
            <a:r>
              <a:rPr lang="ru-RU" sz="1000" dirty="0" err="1">
                <a:latin typeface="e-Ukraine Light" pitchFamily="50" charset="-52"/>
              </a:rPr>
              <a:t>дозволяється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зменшення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його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загального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річного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оподатковуваного</a:t>
            </a:r>
            <a:r>
              <a:rPr lang="ru-RU" sz="1000" dirty="0">
                <a:latin typeface="e-Ukraine Light" pitchFamily="50" charset="-52"/>
              </a:rPr>
              <a:t> доходу, </a:t>
            </a:r>
            <a:r>
              <a:rPr lang="ru-RU" sz="1000" dirty="0" err="1">
                <a:latin typeface="e-Ukraine Light" pitchFamily="50" charset="-52"/>
              </a:rPr>
              <a:t>одержаного</a:t>
            </a:r>
            <a:r>
              <a:rPr lang="ru-RU" sz="1000" dirty="0">
                <a:latin typeface="e-Ukraine Light" pitchFamily="50" charset="-52"/>
              </a:rPr>
              <a:t> за </a:t>
            </a:r>
            <a:r>
              <a:rPr lang="ru-RU" sz="1000" dirty="0" err="1">
                <a:latin typeface="e-Ukraine Light" pitchFamily="50" charset="-52"/>
              </a:rPr>
              <a:t>наслідками</a:t>
            </a:r>
            <a:r>
              <a:rPr lang="ru-RU" sz="1000" dirty="0">
                <a:latin typeface="e-Ukraine Light" pitchFamily="50" charset="-52"/>
              </a:rPr>
              <a:t> такого </a:t>
            </a:r>
            <a:r>
              <a:rPr lang="ru-RU" sz="1000" dirty="0" err="1">
                <a:latin typeface="e-Ukraine Light" pitchFamily="50" charset="-52"/>
              </a:rPr>
              <a:t>звітного</a:t>
            </a:r>
            <a:r>
              <a:rPr lang="ru-RU" sz="1000" dirty="0">
                <a:latin typeface="e-Ukraine Light" pitchFamily="50" charset="-52"/>
              </a:rPr>
              <a:t> року у </a:t>
            </a:r>
            <a:r>
              <a:rPr lang="ru-RU" sz="1000" dirty="0" err="1">
                <a:latin typeface="e-Ukraine Light" pitchFamily="50" charset="-52"/>
              </a:rPr>
              <a:t>вигляді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заробітної</a:t>
            </a:r>
            <a:r>
              <a:rPr lang="ru-RU" sz="1000" dirty="0">
                <a:latin typeface="e-Ukraine Light" pitchFamily="50" charset="-52"/>
              </a:rPr>
              <a:t> плати та/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вигляді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дивідендів</a:t>
            </a:r>
            <a:r>
              <a:rPr lang="ru-RU" sz="1000" dirty="0">
                <a:latin typeface="e-Ukraine Light" pitchFamily="50" charset="-52"/>
              </a:rPr>
              <a:t>, у </a:t>
            </a:r>
            <a:r>
              <a:rPr lang="ru-RU" sz="1000" dirty="0" err="1">
                <a:latin typeface="e-Ukraine Light" pitchFamily="50" charset="-52"/>
              </a:rPr>
              <a:t>випадках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визначених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Податковим</a:t>
            </a:r>
            <a:r>
              <a:rPr lang="ru-RU" sz="1000" dirty="0">
                <a:latin typeface="e-Ukraine Light" pitchFamily="50" charset="-52"/>
              </a:rPr>
              <a:t> кодексом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пп</a:t>
            </a:r>
            <a:r>
              <a:rPr lang="ru-RU" sz="1000" dirty="0">
                <a:latin typeface="e-Ukraine Light" pitchFamily="50" charset="-52"/>
              </a:rPr>
              <a:t>. 14.1.170 п. 14.1 ст. 14 ПКУ</a:t>
            </a:r>
            <a:r>
              <a:rPr lang="ru-RU" sz="1000" dirty="0" smtClean="0">
                <a:latin typeface="e-Ukraine Light" pitchFamily="50" charset="-52"/>
              </a:rPr>
              <a:t>).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Порядок </a:t>
            </a:r>
            <a:r>
              <a:rPr lang="ru-RU" sz="1000" dirty="0" err="1">
                <a:latin typeface="e-Ukraine Light" pitchFamily="50" charset="-52"/>
              </a:rPr>
              <a:t>застосування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знижки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передбачений</a:t>
            </a:r>
            <a:r>
              <a:rPr lang="ru-RU" sz="1000" dirty="0">
                <a:latin typeface="e-Ukraine Light" pitchFamily="50" charset="-52"/>
              </a:rPr>
              <a:t> ст. 166 ПКУ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Підпунктом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>
                <a:latin typeface="e-Ukraine Light" pitchFamily="50" charset="-52"/>
              </a:rPr>
              <a:t>166.4.2 п. 166.4 ст. 166 ПКУ </a:t>
            </a:r>
            <a:r>
              <a:rPr lang="ru-RU" sz="1000" dirty="0" err="1">
                <a:latin typeface="e-Ukraine Light" pitchFamily="50" charset="-52"/>
              </a:rPr>
              <a:t>передбачено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загальна</a:t>
            </a:r>
            <a:r>
              <a:rPr lang="ru-RU" sz="1000" dirty="0">
                <a:latin typeface="e-Ukraine Light" pitchFamily="50" charset="-52"/>
              </a:rPr>
              <a:t> сума </a:t>
            </a:r>
            <a:r>
              <a:rPr lang="ru-RU" sz="1000" dirty="0" err="1">
                <a:latin typeface="e-Ukraine Light" pitchFamily="50" charset="-52"/>
              </a:rPr>
              <a:t>податкової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знижки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нарахована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платнику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 в </a:t>
            </a:r>
            <a:r>
              <a:rPr lang="ru-RU" sz="1000" dirty="0" err="1">
                <a:latin typeface="e-Ukraine Light" pitchFamily="50" charset="-52"/>
              </a:rPr>
              <a:t>звітному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податковому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році</a:t>
            </a:r>
            <a:r>
              <a:rPr lang="ru-RU" sz="1000" dirty="0">
                <a:latin typeface="e-Ukraine Light" pitchFamily="50" charset="-52"/>
              </a:rPr>
              <a:t>, не </a:t>
            </a:r>
            <a:r>
              <a:rPr lang="ru-RU" sz="1000" dirty="0" err="1">
                <a:latin typeface="e-Ukraine Light" pitchFamily="50" charset="-52"/>
              </a:rPr>
              <a:t>може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перевищувати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суми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річного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загального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оподатковуваного</a:t>
            </a:r>
            <a:r>
              <a:rPr lang="ru-RU" sz="1000" dirty="0">
                <a:latin typeface="e-Ukraine Light" pitchFamily="50" charset="-52"/>
              </a:rPr>
              <a:t> доходу </a:t>
            </a:r>
            <a:r>
              <a:rPr lang="ru-RU" sz="1000" dirty="0" err="1">
                <a:latin typeface="e-Ukraine Light" pitchFamily="50" charset="-52"/>
              </a:rPr>
              <a:t>платника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нарахованого</a:t>
            </a:r>
            <a:r>
              <a:rPr lang="ru-RU" sz="1000" dirty="0">
                <a:latin typeface="e-Ukraine Light" pitchFamily="50" charset="-52"/>
              </a:rPr>
              <a:t> як </a:t>
            </a:r>
            <a:r>
              <a:rPr lang="ru-RU" sz="1000" dirty="0" err="1">
                <a:latin typeface="e-Ukraine Light" pitchFamily="50" charset="-52"/>
              </a:rPr>
              <a:t>заробітна</a:t>
            </a:r>
            <a:r>
              <a:rPr lang="ru-RU" sz="1000" dirty="0">
                <a:latin typeface="e-Ukraine Light" pitchFamily="50" charset="-52"/>
              </a:rPr>
              <a:t> плата, </a:t>
            </a:r>
            <a:r>
              <a:rPr lang="ru-RU" sz="1000" dirty="0" err="1">
                <a:latin typeface="e-Ukraine Light" pitchFamily="50" charset="-52"/>
              </a:rPr>
              <a:t>зменшена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урахуванням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положень</a:t>
            </a:r>
            <a:r>
              <a:rPr lang="ru-RU" sz="1000" dirty="0">
                <a:latin typeface="e-Ukraine Light" pitchFamily="50" charset="-52"/>
              </a:rPr>
              <a:t> п. 164.6 ст. 164 ПКУ, </a:t>
            </a:r>
            <a:r>
              <a:rPr lang="ru-RU" sz="1000" dirty="0" err="1">
                <a:latin typeface="e-Ukraine Light" pitchFamily="50" charset="-52"/>
              </a:rPr>
              <a:t>крім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випадку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визначеного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пп</a:t>
            </a:r>
            <a:r>
              <a:rPr lang="ru-RU" sz="1000" dirty="0">
                <a:latin typeface="e-Ukraine Light" pitchFamily="50" charset="-52"/>
              </a:rPr>
              <a:t>. 166.4.4 п. 166.4 ст. 166 ПКУ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Згідно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>
                <a:latin typeface="e-Ukraine Light" pitchFamily="50" charset="-52"/>
              </a:rPr>
              <a:t>з </a:t>
            </a:r>
            <a:r>
              <a:rPr lang="ru-RU" sz="1000" dirty="0" err="1">
                <a:latin typeface="e-Ukraine Light" pitchFamily="50" charset="-52"/>
              </a:rPr>
              <a:t>абзацом</a:t>
            </a:r>
            <a:r>
              <a:rPr lang="ru-RU" sz="1000" dirty="0">
                <a:latin typeface="e-Ukraine Light" pitchFamily="50" charset="-52"/>
              </a:rPr>
              <a:t> першим </a:t>
            </a:r>
            <a:r>
              <a:rPr lang="ru-RU" sz="1000" dirty="0" err="1">
                <a:latin typeface="e-Ukraine Light" pitchFamily="50" charset="-52"/>
              </a:rPr>
              <a:t>пп</a:t>
            </a:r>
            <a:r>
              <a:rPr lang="ru-RU" sz="1000" dirty="0">
                <a:latin typeface="e-Ukraine Light" pitchFamily="50" charset="-52"/>
              </a:rPr>
              <a:t>. 166.4.4 п. 166.4 ст. 166 ПКУ сума </a:t>
            </a:r>
            <a:r>
              <a:rPr lang="ru-RU" sz="1000" dirty="0" err="1">
                <a:latin typeface="e-Ukraine Light" pitchFamily="50" charset="-52"/>
              </a:rPr>
              <a:t>податкової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знижки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нарахована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платнику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звітному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податковому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році</a:t>
            </a:r>
            <a:r>
              <a:rPr lang="ru-RU" sz="1000" dirty="0">
                <a:latin typeface="e-Ukraine Light" pitchFamily="50" charset="-52"/>
              </a:rPr>
              <a:t>, у </a:t>
            </a:r>
            <a:r>
              <a:rPr lang="ru-RU" sz="1000" dirty="0" err="1">
                <a:latin typeface="e-Ukraine Light" pitchFamily="50" charset="-52"/>
              </a:rPr>
              <a:t>разі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включення</a:t>
            </a:r>
            <a:r>
              <a:rPr lang="ru-RU" sz="1000" dirty="0">
                <a:latin typeface="e-Ukraine Light" pitchFamily="50" charset="-52"/>
              </a:rPr>
              <a:t> до </a:t>
            </a:r>
            <a:r>
              <a:rPr lang="ru-RU" sz="1000" dirty="0" err="1">
                <a:latin typeface="e-Ukraine Light" pitchFamily="50" charset="-52"/>
              </a:rPr>
              <a:t>податкової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знижки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витрат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передбачених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пп</a:t>
            </a:r>
            <a:r>
              <a:rPr lang="ru-RU" sz="1000" dirty="0">
                <a:latin typeface="e-Ukraine Light" pitchFamily="50" charset="-52"/>
              </a:rPr>
              <a:t>. 166.3.10 п. 166.3 </a:t>
            </a:r>
            <a:r>
              <a:rPr lang="ru-RU" sz="1000" dirty="0" smtClean="0">
                <a:latin typeface="e-Ukraine Light" pitchFamily="50" charset="-52"/>
              </a:rPr>
              <a:t>ст</a:t>
            </a:r>
            <a:r>
              <a:rPr lang="ru-RU" sz="1000" dirty="0">
                <a:latin typeface="e-Ukraine Light" pitchFamily="50" charset="-52"/>
              </a:rPr>
              <a:t>. 166 ПКУ, </a:t>
            </a:r>
            <a:r>
              <a:rPr lang="ru-RU" sz="1000" dirty="0" err="1">
                <a:latin typeface="e-Ukraine Light" pitchFamily="50" charset="-52"/>
              </a:rPr>
              <a:t>розраховується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окремо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інших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витрат</a:t>
            </a:r>
            <a:r>
              <a:rPr lang="ru-RU" sz="1000" dirty="0">
                <a:latin typeface="e-Ukraine Light" pitchFamily="50" charset="-52"/>
              </a:rPr>
              <a:t> та не </a:t>
            </a:r>
            <a:r>
              <a:rPr lang="ru-RU" sz="1000" dirty="0" err="1">
                <a:latin typeface="e-Ukraine Light" pitchFamily="50" charset="-52"/>
              </a:rPr>
              <a:t>може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перевищувати</a:t>
            </a:r>
            <a:r>
              <a:rPr lang="ru-RU" sz="1000" dirty="0">
                <a:latin typeface="e-Ukraine Light" pitchFamily="50" charset="-52"/>
              </a:rPr>
              <a:t> суму </a:t>
            </a:r>
            <a:r>
              <a:rPr lang="ru-RU" sz="1000" dirty="0" err="1">
                <a:latin typeface="e-Ukraine Light" pitchFamily="50" charset="-52"/>
              </a:rPr>
              <a:t>річного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загального</a:t>
            </a:r>
            <a:r>
              <a:rPr lang="en-US" sz="1100" dirty="0" smtClean="0">
                <a:latin typeface="e-Ukraine Light" pitchFamily="50" charset="-52"/>
              </a:rPr>
              <a:t/>
            </a:r>
            <a:br>
              <a:rPr lang="en-US" sz="1100" dirty="0" smtClean="0">
                <a:latin typeface="e-Ukraine Light" pitchFamily="50" charset="-52"/>
              </a:rPr>
            </a:b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00625" y="335712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8124" y="27700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972048" y="200156"/>
            <a:ext cx="4714875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оподатковуваного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>
                <a:latin typeface="e-Ukraine Light" pitchFamily="50" charset="-52"/>
              </a:rPr>
              <a:t>доходу </a:t>
            </a:r>
            <a:r>
              <a:rPr lang="ru-RU" sz="1000" dirty="0" err="1">
                <a:latin typeface="e-Ukraine Light" pitchFamily="50" charset="-52"/>
              </a:rPr>
              <a:t>платника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отриманого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вигляді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дивідендів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крім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сум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дивідендів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не </a:t>
            </a:r>
            <a:r>
              <a:rPr lang="ru-RU" sz="1000" dirty="0" err="1">
                <a:latin typeface="e-Ukraine Light" pitchFamily="50" charset="-52"/>
              </a:rPr>
              <a:t>включаються</a:t>
            </a:r>
            <a:r>
              <a:rPr lang="ru-RU" sz="1000" dirty="0">
                <a:latin typeface="e-Ukraine Light" pitchFamily="50" charset="-52"/>
              </a:rPr>
              <a:t> до </a:t>
            </a:r>
            <a:r>
              <a:rPr lang="ru-RU" sz="1000" dirty="0" err="1">
                <a:latin typeface="e-Ukraine Light" pitchFamily="50" charset="-52"/>
              </a:rPr>
              <a:t>розрахунку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загального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місячного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річного</a:t>
            </a:r>
            <a:r>
              <a:rPr lang="ru-RU" sz="1000" dirty="0">
                <a:latin typeface="e-Ukraine Light" pitchFamily="50" charset="-52"/>
              </a:rPr>
              <a:t>) </a:t>
            </a:r>
            <a:r>
              <a:rPr lang="ru-RU" sz="1000" dirty="0" err="1">
                <a:latin typeface="e-Ukraine Light" pitchFamily="50" charset="-52"/>
              </a:rPr>
              <a:t>оподатковуваного</a:t>
            </a:r>
            <a:r>
              <a:rPr lang="ru-RU" sz="1000" dirty="0">
                <a:latin typeface="e-Ukraine Light" pitchFamily="50" charset="-52"/>
              </a:rPr>
              <a:t> доходу</a:t>
            </a:r>
            <a:r>
              <a:rPr lang="ru-RU" sz="1100" dirty="0">
                <a:latin typeface="e-Ukraine Light" pitchFamily="50" charset="-52"/>
              </a:rPr>
              <a:t>. </a:t>
            </a:r>
            <a:endParaRPr lang="ru-RU" sz="1100" dirty="0" smtClean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Водночас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пп</a:t>
            </a:r>
            <a:r>
              <a:rPr lang="ru-RU" sz="1000" dirty="0">
                <a:latin typeface="e-Ukraine Light" pitchFamily="50" charset="-52"/>
              </a:rPr>
              <a:t>. 166.3.10 п. 166.3 ст. 166 ПКУ </a:t>
            </a:r>
            <a:r>
              <a:rPr lang="ru-RU" sz="1000" dirty="0" err="1">
                <a:latin typeface="e-Ukraine Light" pitchFamily="50" charset="-52"/>
              </a:rPr>
              <a:t>передбачено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платник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має</a:t>
            </a:r>
            <a:r>
              <a:rPr lang="ru-RU" sz="1000" dirty="0">
                <a:latin typeface="e-Ukraine Light" pitchFamily="50" charset="-52"/>
              </a:rPr>
              <a:t> право </a:t>
            </a:r>
            <a:r>
              <a:rPr lang="ru-RU" sz="1000" dirty="0" err="1">
                <a:latin typeface="e-Ukraine Light" pitchFamily="50" charset="-52"/>
              </a:rPr>
              <a:t>включити</a:t>
            </a:r>
            <a:r>
              <a:rPr lang="ru-RU" sz="1000" dirty="0">
                <a:latin typeface="e-Ukraine Light" pitchFamily="50" charset="-52"/>
              </a:rPr>
              <a:t> до </a:t>
            </a:r>
            <a:r>
              <a:rPr lang="ru-RU" sz="1000" dirty="0" err="1">
                <a:latin typeface="e-Ukraine Light" pitchFamily="50" charset="-52"/>
              </a:rPr>
              <a:t>податкової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знижки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зменшення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оподатковуваного</a:t>
            </a:r>
            <a:r>
              <a:rPr lang="ru-RU" sz="1000" dirty="0">
                <a:latin typeface="e-Ukraine Light" pitchFamily="50" charset="-52"/>
              </a:rPr>
              <a:t> доходу у </a:t>
            </a:r>
            <a:r>
              <a:rPr lang="ru-RU" sz="1000" dirty="0" err="1">
                <a:latin typeface="e-Ukraine Light" pitchFamily="50" charset="-52"/>
              </a:rPr>
              <a:t>вигляді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дивідендів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крім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сум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дивідендів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які</a:t>
            </a:r>
            <a:r>
              <a:rPr lang="ru-RU" sz="1000" dirty="0">
                <a:latin typeface="e-Ukraine Light" pitchFamily="50" charset="-52"/>
              </a:rPr>
              <a:t> не </a:t>
            </a:r>
            <a:r>
              <a:rPr lang="ru-RU" sz="1000" dirty="0" err="1">
                <a:latin typeface="e-Ukraine Light" pitchFamily="50" charset="-52"/>
              </a:rPr>
              <a:t>включаються</a:t>
            </a:r>
            <a:r>
              <a:rPr lang="ru-RU" sz="1000" dirty="0">
                <a:latin typeface="e-Ukraine Light" pitchFamily="50" charset="-52"/>
              </a:rPr>
              <a:t> до </a:t>
            </a:r>
            <a:r>
              <a:rPr lang="ru-RU" sz="1000" dirty="0" err="1">
                <a:latin typeface="e-Ukraine Light" pitchFamily="50" charset="-52"/>
              </a:rPr>
              <a:t>розрахунку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загального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місячного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річного</a:t>
            </a:r>
            <a:r>
              <a:rPr lang="ru-RU" sz="1000" dirty="0">
                <a:latin typeface="e-Ukraine Light" pitchFamily="50" charset="-52"/>
              </a:rPr>
              <a:t>) </a:t>
            </a:r>
            <a:r>
              <a:rPr lang="ru-RU" sz="1000" dirty="0" err="1">
                <a:latin typeface="e-Ukraine Light" pitchFamily="50" charset="-52"/>
              </a:rPr>
              <a:t>оподатковуваного</a:t>
            </a:r>
            <a:r>
              <a:rPr lang="ru-RU" sz="1000" dirty="0">
                <a:latin typeface="e-Ukraine Light" pitchFamily="50" charset="-52"/>
              </a:rPr>
              <a:t> доходу, </a:t>
            </a:r>
            <a:r>
              <a:rPr lang="ru-RU" sz="1000" dirty="0" err="1">
                <a:latin typeface="e-Ukraine Light" pitchFamily="50" charset="-52"/>
              </a:rPr>
              <a:t>фактично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здійснені</a:t>
            </a:r>
            <a:r>
              <a:rPr lang="ru-RU" sz="1000" dirty="0">
                <a:latin typeface="e-Ukraine Light" pitchFamily="50" charset="-52"/>
              </a:rPr>
              <a:t> ним </a:t>
            </a:r>
            <a:r>
              <a:rPr lang="ru-RU" sz="1000" dirty="0" err="1">
                <a:latin typeface="e-Ukraine Light" pitchFamily="50" charset="-52"/>
              </a:rPr>
              <a:t>протягом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звітного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податкового</a:t>
            </a:r>
            <a:r>
              <a:rPr lang="ru-RU" sz="1000" dirty="0">
                <a:latin typeface="e-Ukraine Light" pitchFamily="50" charset="-52"/>
              </a:rPr>
              <a:t> року </a:t>
            </a:r>
            <a:r>
              <a:rPr lang="ru-RU" sz="1000" dirty="0" err="1">
                <a:latin typeface="e-Ukraine Light" pitchFamily="50" charset="-52"/>
              </a:rPr>
              <a:t>витрати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придбання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акцій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інших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корпоративних</a:t>
            </a:r>
            <a:r>
              <a:rPr lang="ru-RU" sz="1000" dirty="0">
                <a:latin typeface="e-Ukraine Light" pitchFamily="50" charset="-52"/>
              </a:rPr>
              <a:t> прав), </a:t>
            </a:r>
            <a:r>
              <a:rPr lang="ru-RU" sz="1000" dirty="0" err="1">
                <a:latin typeface="e-Ukraine Light" pitchFamily="50" charset="-52"/>
              </a:rPr>
              <a:t>емітентом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яких</a:t>
            </a:r>
            <a:r>
              <a:rPr lang="ru-RU" sz="1000" dirty="0">
                <a:latin typeface="e-Ukraine Light" pitchFamily="50" charset="-52"/>
              </a:rPr>
              <a:t> є </a:t>
            </a:r>
            <a:r>
              <a:rPr lang="ru-RU" sz="1000" dirty="0" err="1">
                <a:latin typeface="e-Ukraine Light" pitchFamily="50" charset="-52"/>
              </a:rPr>
              <a:t>юридична</a:t>
            </a:r>
            <a:r>
              <a:rPr lang="ru-RU" sz="1000" dirty="0">
                <a:latin typeface="e-Ukraine Light" pitchFamily="50" charset="-52"/>
              </a:rPr>
              <a:t> особа, яка </a:t>
            </a:r>
            <a:r>
              <a:rPr lang="ru-RU" sz="1000" dirty="0" err="1">
                <a:latin typeface="e-Ukraine Light" pitchFamily="50" charset="-52"/>
              </a:rPr>
              <a:t>набула</a:t>
            </a:r>
            <a:r>
              <a:rPr lang="ru-RU" sz="1000" dirty="0">
                <a:latin typeface="e-Ukraine Light" pitchFamily="50" charset="-52"/>
              </a:rPr>
              <a:t> статус резидента </a:t>
            </a:r>
            <a:r>
              <a:rPr lang="ru-RU" sz="1000" dirty="0" err="1">
                <a:latin typeface="e-Ukraine Light" pitchFamily="50" charset="-52"/>
              </a:rPr>
              <a:t>Дія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Сіті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згідно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частиною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третьою</a:t>
            </a:r>
            <a:r>
              <a:rPr lang="ru-RU" sz="1000" dirty="0">
                <a:latin typeface="e-Ukraine Light" pitchFamily="50" charset="-52"/>
              </a:rPr>
              <a:t> ст. 5 Закону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15 </a:t>
            </a:r>
            <a:r>
              <a:rPr lang="ru-RU" sz="1000" dirty="0" err="1">
                <a:latin typeface="e-Ukraine Light" pitchFamily="50" charset="-52"/>
              </a:rPr>
              <a:t>липня</a:t>
            </a:r>
            <a:r>
              <a:rPr lang="ru-RU" sz="1000" dirty="0">
                <a:latin typeface="e-Ukraine Light" pitchFamily="50" charset="-52"/>
              </a:rPr>
              <a:t> 2021 року № 1667-ІХ «Про </a:t>
            </a:r>
            <a:r>
              <a:rPr lang="ru-RU" sz="1000" dirty="0" err="1">
                <a:latin typeface="e-Ukraine Light" pitchFamily="50" charset="-52"/>
              </a:rPr>
              <a:t>стимулювання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розвитку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цифрової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економіки</a:t>
            </a:r>
            <a:r>
              <a:rPr lang="ru-RU" sz="1000" dirty="0">
                <a:latin typeface="e-Ukraine Light" pitchFamily="50" charset="-52"/>
              </a:rPr>
              <a:t> в </a:t>
            </a:r>
            <a:r>
              <a:rPr lang="ru-RU" sz="1000" dirty="0" err="1">
                <a:latin typeface="e-Ukraine Light" pitchFamily="50" charset="-52"/>
              </a:rPr>
              <a:t>Україні</a:t>
            </a:r>
            <a:r>
              <a:rPr lang="ru-RU" sz="1000" dirty="0">
                <a:latin typeface="e-Ukraine Light" pitchFamily="50" charset="-52"/>
              </a:rPr>
              <a:t>», за </a:t>
            </a:r>
            <a:r>
              <a:rPr lang="ru-RU" sz="1000" dirty="0" err="1">
                <a:latin typeface="e-Ukraine Light" pitchFamily="50" charset="-52"/>
              </a:rPr>
              <a:t>умови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такі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витрати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були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понесені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платником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 до </a:t>
            </a:r>
            <a:r>
              <a:rPr lang="ru-RU" sz="1000" dirty="0" err="1">
                <a:latin typeface="e-Ukraine Light" pitchFamily="50" charset="-52"/>
              </a:rPr>
              <a:t>набуття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емітентом</a:t>
            </a:r>
            <a:r>
              <a:rPr lang="ru-RU" sz="1000" dirty="0">
                <a:latin typeface="e-Ukraine Light" pitchFamily="50" charset="-52"/>
              </a:rPr>
              <a:t> статусу резидента </a:t>
            </a:r>
            <a:r>
              <a:rPr lang="ru-RU" sz="1000" dirty="0" err="1">
                <a:latin typeface="e-Ukraine Light" pitchFamily="50" charset="-52"/>
              </a:rPr>
              <a:t>Дія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Сіті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впродовж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періоду</a:t>
            </a:r>
            <a:r>
              <a:rPr lang="ru-RU" sz="1000" dirty="0">
                <a:latin typeface="e-Ukraine Light" pitchFamily="50" charset="-52"/>
              </a:rPr>
              <a:t>, коли </a:t>
            </a:r>
            <a:r>
              <a:rPr lang="ru-RU" sz="1000" dirty="0" err="1">
                <a:latin typeface="e-Ukraine Light" pitchFamily="50" charset="-52"/>
              </a:rPr>
              <a:t>такий</a:t>
            </a:r>
            <a:r>
              <a:rPr lang="ru-RU" sz="1000" dirty="0">
                <a:latin typeface="e-Ukraine Light" pitchFamily="50" charset="-52"/>
              </a:rPr>
              <a:t> резидент </a:t>
            </a:r>
            <a:r>
              <a:rPr lang="ru-RU" sz="1000" dirty="0" err="1">
                <a:latin typeface="e-Ukraine Light" pitchFamily="50" charset="-52"/>
              </a:rPr>
              <a:t>Дія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Сіті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відповідав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вимозі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встановленій</a:t>
            </a:r>
            <a:r>
              <a:rPr lang="ru-RU" sz="1000" dirty="0">
                <a:latin typeface="e-Ukraine Light" pitchFamily="50" charset="-52"/>
              </a:rPr>
              <a:t> п. 3 </a:t>
            </a:r>
            <a:r>
              <a:rPr lang="ru-RU" sz="1000" dirty="0" err="1">
                <a:latin typeface="e-Ukraine Light" pitchFamily="50" charset="-52"/>
              </a:rPr>
              <a:t>частини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третьої</a:t>
            </a:r>
            <a:r>
              <a:rPr lang="ru-RU" sz="1000" dirty="0">
                <a:latin typeface="e-Ukraine Light" pitchFamily="50" charset="-52"/>
              </a:rPr>
              <a:t> ст. 5 Закону № 1667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Враховуючи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викладене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фізична</a:t>
            </a:r>
            <a:r>
              <a:rPr lang="ru-RU" sz="1000" dirty="0">
                <a:latin typeface="e-Ukraine Light" pitchFamily="50" charset="-52"/>
              </a:rPr>
              <a:t> особа – </a:t>
            </a:r>
            <a:r>
              <a:rPr lang="ru-RU" sz="1000" dirty="0" err="1">
                <a:latin typeface="e-Ukraine Light" pitchFamily="50" charset="-52"/>
              </a:rPr>
              <a:t>підприємець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має</a:t>
            </a:r>
            <a:r>
              <a:rPr lang="ru-RU" sz="1000" dirty="0">
                <a:latin typeface="e-Ukraine Light" pitchFamily="50" charset="-52"/>
              </a:rPr>
              <a:t> право на </a:t>
            </a:r>
            <a:r>
              <a:rPr lang="ru-RU" sz="1000" dirty="0" err="1">
                <a:latin typeface="e-Ukraine Light" pitchFamily="50" charset="-52"/>
              </a:rPr>
              <a:t>податкову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знижку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виключно</a:t>
            </a:r>
            <a:r>
              <a:rPr lang="ru-RU" sz="1000" dirty="0">
                <a:latin typeface="e-Ukraine Light" pitchFamily="50" charset="-52"/>
              </a:rPr>
              <a:t> як </a:t>
            </a:r>
            <a:r>
              <a:rPr lang="ru-RU" sz="1000" dirty="0" err="1">
                <a:latin typeface="e-Ukraine Light" pitchFamily="50" charset="-52"/>
              </a:rPr>
              <a:t>фізична</a:t>
            </a:r>
            <a:r>
              <a:rPr lang="ru-RU" sz="1000" dirty="0">
                <a:latin typeface="e-Ukraine Light" pitchFamily="50" charset="-52"/>
              </a:rPr>
              <a:t> особа у </a:t>
            </a:r>
            <a:r>
              <a:rPr lang="ru-RU" sz="1000" dirty="0" err="1">
                <a:latin typeface="e-Ukraine Light" pitchFamily="50" charset="-52"/>
              </a:rPr>
              <a:t>разі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якщо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така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фізична</a:t>
            </a:r>
            <a:r>
              <a:rPr lang="ru-RU" sz="1000" dirty="0">
                <a:latin typeface="e-Ukraine Light" pitchFamily="50" charset="-52"/>
              </a:rPr>
              <a:t> особа є </a:t>
            </a:r>
            <a:r>
              <a:rPr lang="ru-RU" sz="1000" dirty="0" err="1">
                <a:latin typeface="e-Ukraine Light" pitchFamily="50" charset="-52"/>
              </a:rPr>
              <a:t>найманою</a:t>
            </a:r>
            <a:r>
              <a:rPr lang="ru-RU" sz="1000" dirty="0">
                <a:latin typeface="e-Ukraine Light" pitchFamily="50" charset="-52"/>
              </a:rPr>
              <a:t> особою та </a:t>
            </a:r>
            <a:r>
              <a:rPr lang="ru-RU" sz="1000" dirty="0" err="1">
                <a:latin typeface="e-Ukraine Light" pitchFamily="50" charset="-52"/>
              </a:rPr>
              <a:t>отримує</a:t>
            </a:r>
            <a:r>
              <a:rPr lang="ru-RU" sz="1000" dirty="0">
                <a:latin typeface="e-Ukraine Light" pitchFamily="50" charset="-52"/>
              </a:rPr>
              <a:t> доходи у </a:t>
            </a:r>
            <a:r>
              <a:rPr lang="ru-RU" sz="1000" dirty="0" err="1">
                <a:latin typeface="e-Ukraine Light" pitchFamily="50" charset="-52"/>
              </a:rPr>
              <a:t>вигляді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заробітної</a:t>
            </a:r>
            <a:r>
              <a:rPr lang="ru-RU" sz="1000" dirty="0">
                <a:latin typeface="e-Ukraine Light" pitchFamily="50" charset="-52"/>
              </a:rPr>
              <a:t> плати та/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отримує</a:t>
            </a:r>
            <a:r>
              <a:rPr lang="ru-RU" sz="1000" dirty="0">
                <a:latin typeface="e-Ukraine Light" pitchFamily="50" charset="-52"/>
              </a:rPr>
              <a:t> доходи у </a:t>
            </a:r>
            <a:r>
              <a:rPr lang="ru-RU" sz="1000" dirty="0" err="1">
                <a:latin typeface="e-Ukraine Light" pitchFamily="50" charset="-52"/>
              </a:rPr>
              <a:t>вигляді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дивідендів</a:t>
            </a:r>
            <a:r>
              <a:rPr lang="ru-RU" sz="1000" dirty="0">
                <a:latin typeface="e-Ukraine Light" pitchFamily="50" charset="-52"/>
              </a:rPr>
              <a:t> по </a:t>
            </a:r>
            <a:r>
              <a:rPr lang="ru-RU" sz="1000" dirty="0" err="1">
                <a:latin typeface="e-Ukraine Light" pitchFamily="50" charset="-52"/>
              </a:rPr>
              <a:t>акціях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інших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корпоративних</a:t>
            </a:r>
            <a:r>
              <a:rPr lang="ru-RU" sz="1000" dirty="0">
                <a:latin typeface="e-Ukraine Light" pitchFamily="50" charset="-52"/>
              </a:rPr>
              <a:t> правах), </a:t>
            </a:r>
            <a:r>
              <a:rPr lang="ru-RU" sz="1000" dirty="0" err="1">
                <a:latin typeface="e-Ukraine Light" pitchFamily="50" charset="-52"/>
              </a:rPr>
              <a:t>емітентом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яких</a:t>
            </a:r>
            <a:r>
              <a:rPr lang="ru-RU" sz="1000" dirty="0">
                <a:latin typeface="e-Ukraine Light" pitchFamily="50" charset="-52"/>
              </a:rPr>
              <a:t> є </a:t>
            </a:r>
            <a:r>
              <a:rPr lang="ru-RU" sz="1000" dirty="0" err="1">
                <a:latin typeface="e-Ukraine Light" pitchFamily="50" charset="-52"/>
              </a:rPr>
              <a:t>юридична</a:t>
            </a:r>
            <a:r>
              <a:rPr lang="ru-RU" sz="1000" dirty="0">
                <a:latin typeface="e-Ukraine Light" pitchFamily="50" charset="-52"/>
              </a:rPr>
              <a:t> особа,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має</a:t>
            </a:r>
            <a:r>
              <a:rPr lang="ru-RU" sz="1000" dirty="0">
                <a:latin typeface="e-Ukraine Light" pitchFamily="50" charset="-52"/>
              </a:rPr>
              <a:t> статус резидента </a:t>
            </a:r>
            <a:r>
              <a:rPr lang="ru-RU" sz="1000" dirty="0" err="1">
                <a:latin typeface="e-Ukraine Light" pitchFamily="50" charset="-52"/>
              </a:rPr>
              <a:t>Дія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Сіті</a:t>
            </a:r>
            <a:r>
              <a:rPr lang="ru-RU" sz="1000" dirty="0">
                <a:latin typeface="e-Ukraine Light" pitchFamily="50" charset="-52"/>
              </a:rPr>
              <a:t>. </a:t>
            </a:r>
            <a:endParaRPr lang="ru-RU" sz="10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1197</TotalTime>
  <Words>138</Words>
  <Application>Microsoft Office PowerPoint</Application>
  <PresentationFormat>Лист A4 (210x297 мм)</PresentationFormat>
  <Paragraphs>23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163</cp:revision>
  <dcterms:created xsi:type="dcterms:W3CDTF">2021-05-27T05:23:05Z</dcterms:created>
  <dcterms:modified xsi:type="dcterms:W3CDTF">2023-05-29T07:05:47Z</dcterms:modified>
</cp:coreProperties>
</file>