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966912"/>
            <a:ext cx="3600000" cy="20621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>
                <a:latin typeface="e-Ukraine Light" pitchFamily="50" charset="-52"/>
              </a:rPr>
              <a:t>В </a:t>
            </a:r>
            <a:r>
              <a:rPr lang="ru-RU" sz="1600" b="1" dirty="0" err="1">
                <a:latin typeface="e-Ukraine Light" pitchFamily="50" charset="-52"/>
              </a:rPr>
              <a:t>якому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розмірі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встановлюється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єдиний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внесок</a:t>
            </a:r>
            <a:r>
              <a:rPr lang="ru-RU" sz="1600" b="1" dirty="0">
                <a:latin typeface="e-Ukraine Light" pitchFamily="50" charset="-52"/>
              </a:rPr>
              <a:t> для </a:t>
            </a:r>
            <a:r>
              <a:rPr lang="ru-RU" sz="1600" b="1" dirty="0" err="1">
                <a:latin typeface="e-Ukraine Light" pitchFamily="50" charset="-52"/>
              </a:rPr>
              <a:t>платника</a:t>
            </a:r>
            <a:r>
              <a:rPr lang="ru-RU" sz="1600" b="1" dirty="0">
                <a:latin typeface="e-Ukraine Light" pitchFamily="50" charset="-52"/>
              </a:rPr>
              <a:t> – резидента </a:t>
            </a:r>
            <a:r>
              <a:rPr lang="ru-RU" sz="1600" b="1" dirty="0" err="1">
                <a:latin typeface="e-Ukraine Light" pitchFamily="50" charset="-52"/>
              </a:rPr>
              <a:t>Дія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Сіті</a:t>
            </a:r>
            <a:r>
              <a:rPr lang="ru-RU" sz="1600" b="1" dirty="0">
                <a:latin typeface="e-Ukraine Light" pitchFamily="50" charset="-52"/>
              </a:rPr>
              <a:t> при </a:t>
            </a:r>
            <a:r>
              <a:rPr lang="ru-RU" sz="1600" b="1" dirty="0" err="1">
                <a:latin typeface="e-Ukraine Light" pitchFamily="50" charset="-52"/>
              </a:rPr>
              <a:t>нарахуванні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заробітної</a:t>
            </a:r>
            <a:r>
              <a:rPr lang="ru-RU" sz="1600" b="1" dirty="0">
                <a:latin typeface="e-Ukraine Light" pitchFamily="50" charset="-52"/>
              </a:rPr>
              <a:t> плати та </a:t>
            </a:r>
            <a:r>
              <a:rPr lang="ru-RU" sz="1600" b="1" dirty="0" err="1">
                <a:latin typeface="e-Ukraine Light" pitchFamily="50" charset="-52"/>
              </a:rPr>
              <a:t>винагороди</a:t>
            </a:r>
            <a:r>
              <a:rPr lang="ru-RU" sz="1600" b="1" dirty="0">
                <a:latin typeface="e-Ukraine Light" pitchFamily="50" charset="-52"/>
              </a:rPr>
              <a:t> за </a:t>
            </a:r>
            <a:r>
              <a:rPr lang="ru-RU" sz="1600" b="1" dirty="0" err="1">
                <a:latin typeface="e-Ukraine Light" pitchFamily="50" charset="-52"/>
              </a:rPr>
              <a:t>виконання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робіт</a:t>
            </a:r>
            <a:r>
              <a:rPr lang="ru-RU" sz="1600" b="1" dirty="0">
                <a:latin typeface="e-Ukraine Light" pitchFamily="50" charset="-52"/>
              </a:rPr>
              <a:t> (</a:t>
            </a:r>
            <a:r>
              <a:rPr lang="ru-RU" sz="1600" b="1" dirty="0" err="1">
                <a:latin typeface="e-Ukraine Light" pitchFamily="50" charset="-52"/>
              </a:rPr>
              <a:t>надання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послуг</a:t>
            </a:r>
            <a:r>
              <a:rPr lang="ru-RU" sz="1600" b="1" dirty="0">
                <a:latin typeface="e-Ukraine Light" pitchFamily="50" charset="-52"/>
              </a:rPr>
              <a:t>)?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Травень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301" y="138186"/>
            <a:ext cx="4569018" cy="6682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50" dirty="0" smtClean="0">
                <a:latin typeface="e-Ukraine Light" pitchFamily="50" charset="-52"/>
              </a:rPr>
              <a:t>	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50" dirty="0">
                <a:latin typeface="e-Ukraine Light" pitchFamily="50" charset="-52"/>
              </a:rPr>
              <a:t>Головне  </a:t>
            </a:r>
            <a:r>
              <a:rPr lang="ru-RU" sz="950" dirty="0" err="1">
                <a:latin typeface="e-Ukraine Light" pitchFamily="50" charset="-52"/>
              </a:rPr>
              <a:t>управління</a:t>
            </a:r>
            <a:r>
              <a:rPr lang="ru-RU" sz="950" dirty="0">
                <a:latin typeface="e-Ukraine Light" pitchFamily="50" charset="-52"/>
              </a:rPr>
              <a:t> ДПС у м. </a:t>
            </a:r>
            <a:r>
              <a:rPr lang="ru-RU" sz="950" dirty="0" err="1">
                <a:latin typeface="e-Ukraine Light" pitchFamily="50" charset="-52"/>
              </a:rPr>
              <a:t>Києві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повідомляє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відповідно</a:t>
            </a:r>
            <a:r>
              <a:rPr lang="ru-RU" sz="950" dirty="0">
                <a:latin typeface="e-Ukraine Light" pitchFamily="50" charset="-52"/>
              </a:rPr>
              <a:t> до </a:t>
            </a:r>
            <a:r>
              <a:rPr lang="ru-RU" sz="950" dirty="0" err="1">
                <a:latin typeface="e-Ukraine Light" pitchFamily="50" charset="-52"/>
              </a:rPr>
              <a:t>частини</a:t>
            </a:r>
            <a:r>
              <a:rPr lang="ru-RU" sz="950" dirty="0">
                <a:latin typeface="e-Ukraine Light" pitchFamily="50" charset="-52"/>
              </a:rPr>
              <a:t> 14 прим. 1 ст. 8 Закону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</a:t>
            </a:r>
            <a:r>
              <a:rPr lang="ru-RU" sz="950" dirty="0">
                <a:latin typeface="e-Ukraine Light" pitchFamily="50" charset="-52"/>
              </a:rPr>
              <a:t> 08 </a:t>
            </a:r>
            <a:r>
              <a:rPr lang="ru-RU" sz="950" dirty="0" err="1">
                <a:latin typeface="e-Ukraine Light" pitchFamily="50" charset="-52"/>
              </a:rPr>
              <a:t>липня</a:t>
            </a:r>
            <a:r>
              <a:rPr lang="ru-RU" sz="950" dirty="0">
                <a:latin typeface="e-Ukraine Light" pitchFamily="50" charset="-52"/>
              </a:rPr>
              <a:t> 2010 року № 2464-</a:t>
            </a:r>
            <a:r>
              <a:rPr lang="en-US" sz="950" dirty="0">
                <a:latin typeface="e-Ukraine Light" pitchFamily="50" charset="-52"/>
              </a:rPr>
              <a:t>VI «</a:t>
            </a:r>
            <a:r>
              <a:rPr lang="ru-RU" sz="950" dirty="0">
                <a:latin typeface="e-Ukraine Light" pitchFamily="50" charset="-52"/>
              </a:rPr>
              <a:t>Про </a:t>
            </a:r>
            <a:r>
              <a:rPr lang="ru-RU" sz="950" dirty="0" err="1">
                <a:latin typeface="e-Ukraine Light" pitchFamily="50" charset="-52"/>
              </a:rPr>
              <a:t>збір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облік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єдиного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внеску</a:t>
            </a:r>
            <a:r>
              <a:rPr lang="ru-RU" sz="950" dirty="0">
                <a:latin typeface="e-Ukraine Light" pitchFamily="50" charset="-52"/>
              </a:rPr>
              <a:t> на </a:t>
            </a:r>
            <a:r>
              <a:rPr lang="ru-RU" sz="950" dirty="0" err="1">
                <a:latin typeface="e-Ukraine Light" pitchFamily="50" charset="-52"/>
              </a:rPr>
              <a:t>загальнообов’язкове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державне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соціальне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страхування</a:t>
            </a:r>
            <a:r>
              <a:rPr lang="ru-RU" sz="950" dirty="0">
                <a:latin typeface="e-Ukraine Light" pitchFamily="50" charset="-52"/>
              </a:rPr>
              <a:t>» </a:t>
            </a:r>
            <a:r>
              <a:rPr lang="ru-RU" sz="950" dirty="0" err="1">
                <a:latin typeface="e-Ukraine Light" pitchFamily="50" charset="-52"/>
              </a:rPr>
              <a:t>із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змінами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доповненнями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далі</a:t>
            </a:r>
            <a:r>
              <a:rPr lang="ru-RU" sz="950" dirty="0">
                <a:latin typeface="e-Ukraine Light" pitchFamily="50" charset="-52"/>
              </a:rPr>
              <a:t> – Закон № 2464) </a:t>
            </a:r>
            <a:r>
              <a:rPr lang="ru-RU" sz="950" dirty="0" err="1">
                <a:latin typeface="e-Ukraine Light" pitchFamily="50" charset="-52"/>
              </a:rPr>
              <a:t>єдиний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внесок</a:t>
            </a:r>
            <a:r>
              <a:rPr lang="ru-RU" sz="950" dirty="0">
                <a:latin typeface="e-Ukraine Light" pitchFamily="50" charset="-52"/>
              </a:rPr>
              <a:t> на </a:t>
            </a:r>
            <a:r>
              <a:rPr lang="ru-RU" sz="950" dirty="0" err="1">
                <a:latin typeface="e-Ukraine Light" pitchFamily="50" charset="-52"/>
              </a:rPr>
              <a:t>загальнообов’язкове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державне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соціальне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страхування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далі</a:t>
            </a:r>
            <a:r>
              <a:rPr lang="ru-RU" sz="950" dirty="0">
                <a:latin typeface="e-Ukraine Light" pitchFamily="50" charset="-52"/>
              </a:rPr>
              <a:t> – </a:t>
            </a:r>
            <a:r>
              <a:rPr lang="ru-RU" sz="950" dirty="0" err="1">
                <a:latin typeface="e-Ukraine Light" pitchFamily="50" charset="-52"/>
              </a:rPr>
              <a:t>єдиний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внесок</a:t>
            </a:r>
            <a:r>
              <a:rPr lang="ru-RU" sz="950" dirty="0">
                <a:latin typeface="e-Ukraine Light" pitchFamily="50" charset="-52"/>
              </a:rPr>
              <a:t>) для </a:t>
            </a:r>
            <a:r>
              <a:rPr lang="ru-RU" sz="950" dirty="0" err="1">
                <a:latin typeface="e-Ukraine Light" pitchFamily="50" charset="-52"/>
              </a:rPr>
              <a:t>платника</a:t>
            </a:r>
            <a:r>
              <a:rPr lang="ru-RU" sz="950" dirty="0">
                <a:latin typeface="e-Ukraine Light" pitchFamily="50" charset="-52"/>
              </a:rPr>
              <a:t> – резидента </a:t>
            </a:r>
            <a:r>
              <a:rPr lang="ru-RU" sz="950" dirty="0" err="1">
                <a:latin typeface="e-Ukraine Light" pitchFamily="50" charset="-52"/>
              </a:rPr>
              <a:t>Дія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Сіті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який</a:t>
            </a:r>
            <a:r>
              <a:rPr lang="ru-RU" sz="950" dirty="0">
                <a:latin typeface="e-Ukraine Light" pitchFamily="50" charset="-52"/>
              </a:rPr>
              <a:t> у календарному </a:t>
            </a:r>
            <a:r>
              <a:rPr lang="ru-RU" sz="950" dirty="0" err="1">
                <a:latin typeface="e-Ukraine Light" pitchFamily="50" charset="-52"/>
              </a:rPr>
              <a:t>місяці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відповідав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вимогам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визначеним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пп</a:t>
            </a:r>
            <a:r>
              <a:rPr lang="ru-RU" sz="950" dirty="0">
                <a:latin typeface="e-Ukraine Light" pitchFamily="50" charset="-52"/>
              </a:rPr>
              <a:t>. 2, 3 </a:t>
            </a:r>
            <a:r>
              <a:rPr lang="ru-RU" sz="950" dirty="0" err="1">
                <a:latin typeface="e-Ukraine Light" pitchFamily="50" charset="-52"/>
              </a:rPr>
              <a:t>частини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першої</a:t>
            </a:r>
            <a:r>
              <a:rPr lang="ru-RU" sz="950" dirty="0">
                <a:latin typeface="e-Ukraine Light" pitchFamily="50" charset="-52"/>
              </a:rPr>
              <a:t>, п. 10 </a:t>
            </a:r>
            <a:r>
              <a:rPr lang="ru-RU" sz="950" dirty="0" err="1">
                <a:latin typeface="e-Ukraine Light" pitchFamily="50" charset="-52"/>
              </a:rPr>
              <a:t>частини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другої</a:t>
            </a:r>
            <a:r>
              <a:rPr lang="ru-RU" sz="950" dirty="0">
                <a:latin typeface="e-Ukraine Light" pitchFamily="50" charset="-52"/>
              </a:rPr>
              <a:t> ст. 5 Закону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</a:t>
            </a:r>
            <a:r>
              <a:rPr lang="ru-RU" sz="950" dirty="0">
                <a:latin typeface="e-Ukraine Light" pitchFamily="50" charset="-52"/>
              </a:rPr>
              <a:t> 15 </a:t>
            </a:r>
            <a:r>
              <a:rPr lang="ru-RU" sz="950" dirty="0" err="1">
                <a:latin typeface="e-Ukraine Light" pitchFamily="50" charset="-52"/>
              </a:rPr>
              <a:t>липня</a:t>
            </a:r>
            <a:r>
              <a:rPr lang="ru-RU" sz="950" dirty="0">
                <a:latin typeface="e-Ukraine Light" pitchFamily="50" charset="-52"/>
              </a:rPr>
              <a:t> 2021 року № 1667-І</a:t>
            </a:r>
            <a:r>
              <a:rPr lang="en-US" sz="950" dirty="0">
                <a:latin typeface="e-Ukraine Light" pitchFamily="50" charset="-52"/>
              </a:rPr>
              <a:t>X «</a:t>
            </a:r>
            <a:r>
              <a:rPr lang="ru-RU" sz="950" dirty="0">
                <a:latin typeface="e-Ukraine Light" pitchFamily="50" charset="-52"/>
              </a:rPr>
              <a:t>Про </a:t>
            </a:r>
            <a:r>
              <a:rPr lang="ru-RU" sz="950" dirty="0" err="1">
                <a:latin typeface="e-Ukraine Light" pitchFamily="50" charset="-52"/>
              </a:rPr>
              <a:t>стимулювання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розвитку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цифрової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економіки</a:t>
            </a:r>
            <a:r>
              <a:rPr lang="ru-RU" sz="950" dirty="0">
                <a:latin typeface="e-Ukraine Light" pitchFamily="50" charset="-52"/>
              </a:rPr>
              <a:t> в </a:t>
            </a:r>
            <a:r>
              <a:rPr lang="ru-RU" sz="950" dirty="0" err="1">
                <a:latin typeface="e-Ukraine Light" pitchFamily="50" charset="-52"/>
              </a:rPr>
              <a:t>Україні</a:t>
            </a:r>
            <a:r>
              <a:rPr lang="ru-RU" sz="950" dirty="0">
                <a:latin typeface="e-Ukraine Light" pitchFamily="50" charset="-52"/>
              </a:rPr>
              <a:t>» (</a:t>
            </a:r>
            <a:r>
              <a:rPr lang="ru-RU" sz="950" dirty="0" err="1">
                <a:latin typeface="e-Ukraine Light" pitchFamily="50" charset="-52"/>
              </a:rPr>
              <a:t>далі</a:t>
            </a:r>
            <a:r>
              <a:rPr lang="ru-RU" sz="950" dirty="0">
                <a:latin typeface="e-Ukraine Light" pitchFamily="50" charset="-52"/>
              </a:rPr>
              <a:t> – Закон № 1667) </a:t>
            </a:r>
            <a:r>
              <a:rPr lang="ru-RU" sz="950" dirty="0" err="1">
                <a:latin typeface="e-Ukraine Light" pitchFamily="50" charset="-52"/>
              </a:rPr>
              <a:t>встановлюється</a:t>
            </a:r>
            <a:r>
              <a:rPr lang="ru-RU" sz="950" dirty="0" smtClean="0">
                <a:latin typeface="e-Ukraine Light" pitchFamily="50" charset="-52"/>
              </a:rPr>
              <a:t>: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>
                <a:latin typeface="e-Ukraine Light" pitchFamily="50" charset="-52"/>
              </a:rPr>
              <a:t>а) на суму </a:t>
            </a:r>
            <a:r>
              <a:rPr lang="ru-RU" sz="950" dirty="0" err="1">
                <a:latin typeface="e-Ukraine Light" pitchFamily="50" charset="-52"/>
              </a:rPr>
              <a:t>нарахованої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кожній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застрахованій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особі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заробітної</a:t>
            </a:r>
            <a:r>
              <a:rPr lang="ru-RU" sz="950" dirty="0">
                <a:latin typeface="e-Ukraine Light" pitchFamily="50" charset="-52"/>
              </a:rPr>
              <a:t> плати за видами </a:t>
            </a:r>
            <a:r>
              <a:rPr lang="ru-RU" sz="950" dirty="0" err="1">
                <a:latin typeface="e-Ukraine Light" pitchFamily="50" charset="-52"/>
              </a:rPr>
              <a:t>виплат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які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включають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основну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додаткову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заробітну</a:t>
            </a:r>
            <a:r>
              <a:rPr lang="ru-RU" sz="950" dirty="0">
                <a:latin typeface="e-Ukraine Light" pitchFamily="50" charset="-52"/>
              </a:rPr>
              <a:t> плату, </a:t>
            </a:r>
            <a:r>
              <a:rPr lang="ru-RU" sz="950" dirty="0" err="1">
                <a:latin typeface="e-Ukraine Light" pitchFamily="50" charset="-52"/>
              </a:rPr>
              <a:t>інші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заохочувальні</a:t>
            </a:r>
            <a:r>
              <a:rPr lang="ru-RU" sz="950" dirty="0">
                <a:latin typeface="e-Ukraine Light" pitchFamily="50" charset="-52"/>
              </a:rPr>
              <a:t>  та  </a:t>
            </a:r>
            <a:r>
              <a:rPr lang="ru-RU" sz="950" dirty="0" err="1">
                <a:latin typeface="e-Ukraine Light" pitchFamily="50" charset="-52"/>
              </a:rPr>
              <a:t>компенсаційні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виплати</a:t>
            </a:r>
            <a:r>
              <a:rPr lang="ru-RU" sz="950" dirty="0">
                <a:latin typeface="e-Ukraine Light" pitchFamily="50" charset="-52"/>
              </a:rPr>
              <a:t>, у тому </a:t>
            </a:r>
            <a:r>
              <a:rPr lang="ru-RU" sz="950" dirty="0" err="1">
                <a:latin typeface="e-Ukraine Light" pitchFamily="50" charset="-52"/>
              </a:rPr>
              <a:t>числі</a:t>
            </a:r>
            <a:r>
              <a:rPr lang="ru-RU" sz="950" dirty="0">
                <a:latin typeface="e-Ukraine Light" pitchFamily="50" charset="-52"/>
              </a:rPr>
              <a:t> в </a:t>
            </a:r>
            <a:r>
              <a:rPr lang="ru-RU" sz="950" dirty="0" err="1">
                <a:latin typeface="e-Ukraine Light" pitchFamily="50" charset="-52"/>
              </a:rPr>
              <a:t>натуральній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формі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 </a:t>
            </a:r>
            <a:r>
              <a:rPr lang="ru-RU" sz="950" dirty="0" err="1">
                <a:latin typeface="e-Ukraine Light" pitchFamily="50" charset="-52"/>
              </a:rPr>
              <a:t>визначаються</a:t>
            </a:r>
            <a:r>
              <a:rPr lang="ru-RU" sz="950" dirty="0">
                <a:latin typeface="e-Ukraine Light" pitchFamily="50" charset="-52"/>
              </a:rPr>
              <a:t>  </a:t>
            </a:r>
            <a:r>
              <a:rPr lang="ru-RU" sz="950" dirty="0" err="1">
                <a:latin typeface="e-Ukraine Light" pitchFamily="50" charset="-52"/>
              </a:rPr>
              <a:t>відповідно</a:t>
            </a:r>
            <a:r>
              <a:rPr lang="ru-RU" sz="950" dirty="0">
                <a:latin typeface="e-Ukraine Light" pitchFamily="50" charset="-52"/>
              </a:rPr>
              <a:t>  до  Закону 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  </a:t>
            </a:r>
            <a:r>
              <a:rPr lang="ru-RU" sz="950" dirty="0" err="1">
                <a:latin typeface="e-Ukraine Light" pitchFamily="50" charset="-52"/>
              </a:rPr>
              <a:t>від</a:t>
            </a:r>
            <a:r>
              <a:rPr lang="ru-RU" sz="950" dirty="0">
                <a:latin typeface="e-Ukraine Light" pitchFamily="50" charset="-52"/>
              </a:rPr>
              <a:t> 24 </a:t>
            </a:r>
            <a:r>
              <a:rPr lang="ru-RU" sz="950" dirty="0" err="1">
                <a:latin typeface="e-Ukraine Light" pitchFamily="50" charset="-52"/>
              </a:rPr>
              <a:t>березня</a:t>
            </a:r>
            <a:r>
              <a:rPr lang="ru-RU" sz="950" dirty="0">
                <a:latin typeface="e-Ukraine Light" pitchFamily="50" charset="-52"/>
              </a:rPr>
              <a:t> 1995 року № 108/95-ВР «Про оплату </a:t>
            </a:r>
            <a:r>
              <a:rPr lang="ru-RU" sz="950" dirty="0" err="1">
                <a:latin typeface="e-Ukraine Light" pitchFamily="50" charset="-52"/>
              </a:rPr>
              <a:t>праці</a:t>
            </a:r>
            <a:r>
              <a:rPr lang="ru-RU" sz="950" dirty="0">
                <a:latin typeface="e-Ukraine Light" pitchFamily="50" charset="-52"/>
              </a:rPr>
              <a:t>», – у </a:t>
            </a:r>
            <a:r>
              <a:rPr lang="ru-RU" sz="950" dirty="0" err="1">
                <a:latin typeface="e-Ukraine Light" pitchFamily="50" charset="-52"/>
              </a:rPr>
              <a:t>розмірі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мінімального</a:t>
            </a:r>
            <a:r>
              <a:rPr lang="ru-RU" sz="950" dirty="0">
                <a:latin typeface="e-Ukraine Light" pitchFamily="50" charset="-52"/>
              </a:rPr>
              <a:t> страхового </a:t>
            </a:r>
            <a:r>
              <a:rPr lang="ru-RU" sz="950" dirty="0" err="1">
                <a:latin typeface="e-Ukraine Light" pitchFamily="50" charset="-52"/>
              </a:rPr>
              <a:t>внеску</a:t>
            </a:r>
            <a:r>
              <a:rPr lang="ru-RU" sz="950" dirty="0" smtClean="0">
                <a:latin typeface="e-Ukraine Light" pitchFamily="50" charset="-52"/>
              </a:rPr>
              <a:t>;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>
                <a:latin typeface="e-Ukraine Light" pitchFamily="50" charset="-52"/>
              </a:rPr>
              <a:t>б) на суму </a:t>
            </a:r>
            <a:r>
              <a:rPr lang="ru-RU" sz="950" dirty="0" err="1">
                <a:latin typeface="e-Ukraine Light" pitchFamily="50" charset="-52"/>
              </a:rPr>
              <a:t>винагороди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фізичним</a:t>
            </a:r>
            <a:r>
              <a:rPr lang="ru-RU" sz="950" dirty="0">
                <a:latin typeface="e-Ukraine Light" pitchFamily="50" charset="-52"/>
              </a:rPr>
              <a:t> особам за </a:t>
            </a:r>
            <a:r>
              <a:rPr lang="ru-RU" sz="950" dirty="0" err="1">
                <a:latin typeface="e-Ukraine Light" pitchFamily="50" charset="-52"/>
              </a:rPr>
              <a:t>виконання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робіт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надання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послуг</a:t>
            </a:r>
            <a:r>
              <a:rPr lang="ru-RU" sz="950" dirty="0">
                <a:latin typeface="e-Ukraine Light" pitchFamily="50" charset="-52"/>
              </a:rPr>
              <a:t>)  за  </a:t>
            </a:r>
            <a:r>
              <a:rPr lang="ru-RU" sz="950" dirty="0" err="1">
                <a:latin typeface="e-Ukraine Light" pitchFamily="50" charset="-52"/>
              </a:rPr>
              <a:t>гіг</a:t>
            </a:r>
            <a:r>
              <a:rPr lang="ru-RU" sz="950" dirty="0">
                <a:latin typeface="e-Ukraine Light" pitchFamily="50" charset="-52"/>
              </a:rPr>
              <a:t>-контрактами,  </a:t>
            </a:r>
            <a:r>
              <a:rPr lang="ru-RU" sz="950" dirty="0" err="1">
                <a:latin typeface="e-Ukraine Light" pitchFamily="50" charset="-52"/>
              </a:rPr>
              <a:t>укладеними</a:t>
            </a:r>
            <a:r>
              <a:rPr lang="ru-RU" sz="950" dirty="0">
                <a:latin typeface="e-Ukraine Light" pitchFamily="50" charset="-52"/>
              </a:rPr>
              <a:t>   у   порядку, </a:t>
            </a:r>
            <a:r>
              <a:rPr lang="ru-RU" sz="950" dirty="0" err="1">
                <a:latin typeface="e-Ukraine Light" pitchFamily="50" charset="-52"/>
              </a:rPr>
              <a:t>передбаченому</a:t>
            </a:r>
            <a:r>
              <a:rPr lang="ru-RU" sz="950" dirty="0">
                <a:latin typeface="e-Ukraine Light" pitchFamily="50" charset="-52"/>
              </a:rPr>
              <a:t> Законом № 1667, – у </a:t>
            </a:r>
            <a:r>
              <a:rPr lang="ru-RU" sz="950" dirty="0" err="1">
                <a:latin typeface="e-Ukraine Light" pitchFamily="50" charset="-52"/>
              </a:rPr>
              <a:t>розмірі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мінімального</a:t>
            </a:r>
            <a:r>
              <a:rPr lang="ru-RU" sz="950" dirty="0">
                <a:latin typeface="e-Ukraine Light" pitchFamily="50" charset="-52"/>
              </a:rPr>
              <a:t> страхового </a:t>
            </a:r>
            <a:r>
              <a:rPr lang="ru-RU" sz="950" dirty="0" err="1">
                <a:latin typeface="e-Ukraine Light" pitchFamily="50" charset="-52"/>
              </a:rPr>
              <a:t>внеску</a:t>
            </a:r>
            <a:r>
              <a:rPr lang="ru-RU" sz="95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Мінімальний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страховий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внесок</a:t>
            </a:r>
            <a:r>
              <a:rPr lang="ru-RU" sz="950" dirty="0">
                <a:latin typeface="e-Ukraine Light" pitchFamily="50" charset="-52"/>
              </a:rPr>
              <a:t> – сума </a:t>
            </a:r>
            <a:r>
              <a:rPr lang="ru-RU" sz="950" dirty="0" err="1">
                <a:latin typeface="e-Ukraine Light" pitchFamily="50" charset="-52"/>
              </a:rPr>
              <a:t>єдиного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внеску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визначається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розрахунково</a:t>
            </a:r>
            <a:r>
              <a:rPr lang="ru-RU" sz="950" dirty="0">
                <a:latin typeface="e-Ukraine Light" pitchFamily="50" charset="-52"/>
              </a:rPr>
              <a:t> як </a:t>
            </a:r>
            <a:r>
              <a:rPr lang="ru-RU" sz="950" dirty="0" err="1">
                <a:latin typeface="e-Ukraine Light" pitchFamily="50" charset="-52"/>
              </a:rPr>
              <a:t>добуток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мінімального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розміру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заробітної</a:t>
            </a:r>
            <a:r>
              <a:rPr lang="ru-RU" sz="950" dirty="0">
                <a:latin typeface="e-Ukraine Light" pitchFamily="50" charset="-52"/>
              </a:rPr>
              <a:t> плати на </a:t>
            </a:r>
            <a:r>
              <a:rPr lang="ru-RU" sz="950" dirty="0" err="1">
                <a:latin typeface="e-Ukraine Light" pitchFamily="50" charset="-52"/>
              </a:rPr>
              <a:t>розмір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внеску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встановлений</a:t>
            </a:r>
            <a:r>
              <a:rPr lang="ru-RU" sz="950" dirty="0">
                <a:latin typeface="e-Ukraine Light" pitchFamily="50" charset="-52"/>
              </a:rPr>
              <a:t> законом на </a:t>
            </a:r>
            <a:r>
              <a:rPr lang="ru-RU" sz="950" dirty="0" err="1">
                <a:latin typeface="e-Ukraine Light" pitchFamily="50" charset="-52"/>
              </a:rPr>
              <a:t>місяць</a:t>
            </a:r>
            <a:r>
              <a:rPr lang="ru-RU" sz="950" dirty="0">
                <a:latin typeface="e-Ukraine Light" pitchFamily="50" charset="-52"/>
              </a:rPr>
              <a:t>, за </a:t>
            </a:r>
            <a:r>
              <a:rPr lang="ru-RU" sz="950" dirty="0" err="1">
                <a:latin typeface="e-Ukraine Light" pitchFamily="50" charset="-52"/>
              </a:rPr>
              <a:t>який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нараховується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заробітна</a:t>
            </a:r>
            <a:r>
              <a:rPr lang="ru-RU" sz="950" dirty="0">
                <a:latin typeface="e-Ukraine Light" pitchFamily="50" charset="-52"/>
              </a:rPr>
              <a:t> плата (</a:t>
            </a:r>
            <a:r>
              <a:rPr lang="ru-RU" sz="950" dirty="0" err="1">
                <a:latin typeface="e-Ukraine Light" pitchFamily="50" charset="-52"/>
              </a:rPr>
              <a:t>дохід</a:t>
            </a:r>
            <a:r>
              <a:rPr lang="ru-RU" sz="950" dirty="0">
                <a:latin typeface="e-Ukraine Light" pitchFamily="50" charset="-52"/>
              </a:rPr>
              <a:t>),  та  </a:t>
            </a:r>
            <a:r>
              <a:rPr lang="ru-RU" sz="950" dirty="0" err="1">
                <a:latin typeface="e-Ukraine Light" pitchFamily="50" charset="-52"/>
              </a:rPr>
              <a:t>підлягає</a:t>
            </a:r>
            <a:r>
              <a:rPr lang="ru-RU" sz="950" dirty="0">
                <a:latin typeface="e-Ukraine Light" pitchFamily="50" charset="-52"/>
              </a:rPr>
              <a:t>   </a:t>
            </a:r>
            <a:r>
              <a:rPr lang="ru-RU" sz="950" dirty="0" err="1">
                <a:latin typeface="e-Ukraine Light" pitchFamily="50" charset="-52"/>
              </a:rPr>
              <a:t>сплаті</a:t>
            </a:r>
            <a:r>
              <a:rPr lang="ru-RU" sz="950" dirty="0">
                <a:latin typeface="e-Ukraine Light" pitchFamily="50" charset="-52"/>
              </a:rPr>
              <a:t>   </a:t>
            </a:r>
            <a:r>
              <a:rPr lang="ru-RU" sz="950" dirty="0" err="1">
                <a:latin typeface="e-Ukraine Light" pitchFamily="50" charset="-52"/>
              </a:rPr>
              <a:t>щомісяця</a:t>
            </a:r>
            <a:r>
              <a:rPr lang="ru-RU" sz="950" dirty="0">
                <a:latin typeface="e-Ukraine Light" pitchFamily="50" charset="-52"/>
              </a:rPr>
              <a:t> (п. 5  </a:t>
            </a:r>
            <a:r>
              <a:rPr lang="ru-RU" sz="950" dirty="0" err="1">
                <a:latin typeface="e-Ukraine Light" pitchFamily="50" charset="-52"/>
              </a:rPr>
              <a:t>частини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першої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smtClean="0">
                <a:latin typeface="e-Ukraine Light" pitchFamily="50" charset="-52"/>
              </a:rPr>
              <a:t/>
            </a:r>
            <a:br>
              <a:rPr lang="ru-RU" sz="950" dirty="0" smtClean="0">
                <a:latin typeface="e-Ukraine Light" pitchFamily="50" charset="-52"/>
              </a:rPr>
            </a:br>
            <a:r>
              <a:rPr lang="ru-RU" sz="950" dirty="0" smtClean="0">
                <a:latin typeface="e-Ukraine Light" pitchFamily="50" charset="-52"/>
              </a:rPr>
              <a:t>ст</a:t>
            </a:r>
            <a:r>
              <a:rPr lang="ru-RU" sz="950" dirty="0">
                <a:latin typeface="e-Ukraine Light" pitchFamily="50" charset="-52"/>
              </a:rPr>
              <a:t>. 1 Закону № 2464</a:t>
            </a:r>
            <a:r>
              <a:rPr lang="ru-RU" sz="950" dirty="0" smtClean="0">
                <a:latin typeface="e-Ukraine Light" pitchFamily="50" charset="-52"/>
              </a:rPr>
              <a:t>).</a:t>
            </a:r>
            <a:endParaRPr lang="ru-RU" sz="95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>
                <a:latin typeface="e-Ukraine Light" pitchFamily="50" charset="-52"/>
              </a:rPr>
              <a:t>	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Частиною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п’ятою</a:t>
            </a:r>
            <a:r>
              <a:rPr lang="ru-RU" sz="950" dirty="0">
                <a:latin typeface="e-Ukraine Light" pitchFamily="50" charset="-52"/>
              </a:rPr>
              <a:t> ст. 8 Закону № 2464 </a:t>
            </a:r>
            <a:r>
              <a:rPr lang="ru-RU" sz="950" dirty="0" err="1">
                <a:latin typeface="e-Ukraine Light" pitchFamily="50" charset="-52"/>
              </a:rPr>
              <a:t>визначено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єдиний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внесок</a:t>
            </a:r>
            <a:r>
              <a:rPr lang="ru-RU" sz="950" dirty="0">
                <a:latin typeface="e-Ukraine Light" pitchFamily="50" charset="-52"/>
              </a:rPr>
              <a:t> для </a:t>
            </a:r>
            <a:r>
              <a:rPr lang="ru-RU" sz="950" dirty="0" err="1">
                <a:latin typeface="e-Ukraine Light" pitchFamily="50" charset="-52"/>
              </a:rPr>
              <a:t>всіх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платників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єдиного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внеску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крім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пільгових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категорій</a:t>
            </a:r>
            <a:r>
              <a:rPr lang="ru-RU" sz="950" dirty="0">
                <a:latin typeface="e-Ukraine Light" pitchFamily="50" charset="-52"/>
              </a:rPr>
              <a:t>) </a:t>
            </a:r>
            <a:r>
              <a:rPr lang="ru-RU" sz="950" dirty="0" err="1">
                <a:latin typeface="e-Ukraine Light" pitchFamily="50" charset="-52"/>
              </a:rPr>
              <a:t>встановлюється</a:t>
            </a:r>
            <a:r>
              <a:rPr lang="ru-RU" sz="950" dirty="0">
                <a:latin typeface="e-Ukraine Light" pitchFamily="50" charset="-52"/>
              </a:rPr>
              <a:t> у </a:t>
            </a:r>
            <a:r>
              <a:rPr lang="ru-RU" sz="950" dirty="0" err="1">
                <a:latin typeface="e-Ukraine Light" pitchFamily="50" charset="-52"/>
              </a:rPr>
              <a:t>розмірі</a:t>
            </a:r>
            <a:r>
              <a:rPr lang="ru-RU" sz="950" dirty="0">
                <a:latin typeface="e-Ukraine Light" pitchFamily="50" charset="-52"/>
              </a:rPr>
              <a:t> 22 </a:t>
            </a:r>
            <a:r>
              <a:rPr lang="ru-RU" sz="950" dirty="0" err="1">
                <a:latin typeface="e-Ukraine Light" pitchFamily="50" charset="-52"/>
              </a:rPr>
              <a:t>відсотка</a:t>
            </a:r>
            <a:r>
              <a:rPr lang="ru-RU" sz="950" dirty="0">
                <a:latin typeface="e-Ukraine Light" pitchFamily="50" charset="-52"/>
              </a:rPr>
              <a:t>. </a:t>
            </a:r>
            <a:endParaRPr lang="ru-RU" sz="95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Довідково</a:t>
            </a:r>
            <a:r>
              <a:rPr lang="ru-RU" sz="950" dirty="0">
                <a:latin typeface="e-Ukraine Light" pitchFamily="50" charset="-52"/>
              </a:rPr>
              <a:t>: </a:t>
            </a:r>
            <a:r>
              <a:rPr lang="ru-RU" sz="950" dirty="0" err="1">
                <a:latin typeface="e-Ukraine Light" pitchFamily="50" charset="-52"/>
              </a:rPr>
              <a:t>Згідно</a:t>
            </a:r>
            <a:r>
              <a:rPr lang="ru-RU" sz="950" dirty="0">
                <a:latin typeface="e-Ukraine Light" pitchFamily="50" charset="-52"/>
              </a:rPr>
              <a:t>  з </a:t>
            </a:r>
            <a:r>
              <a:rPr lang="ru-RU" sz="950" dirty="0" err="1">
                <a:latin typeface="e-Ukraine Light" pitchFamily="50" charset="-52"/>
              </a:rPr>
              <a:t>пп</a:t>
            </a:r>
            <a:r>
              <a:rPr lang="ru-RU" sz="950" dirty="0">
                <a:latin typeface="e-Ukraine Light" pitchFamily="50" charset="-52"/>
              </a:rPr>
              <a:t>. 2, 3  </a:t>
            </a:r>
            <a:r>
              <a:rPr lang="ru-RU" sz="950" dirty="0" err="1">
                <a:latin typeface="e-Ukraine Light" pitchFamily="50" charset="-52"/>
              </a:rPr>
              <a:t>частини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першої</a:t>
            </a:r>
            <a:r>
              <a:rPr lang="ru-RU" sz="950" dirty="0">
                <a:latin typeface="e-Ukraine Light" pitchFamily="50" charset="-52"/>
              </a:rPr>
              <a:t>, п. 10 </a:t>
            </a:r>
            <a:r>
              <a:rPr lang="ru-RU" sz="950" dirty="0" err="1">
                <a:latin typeface="e-Ukraine Light" pitchFamily="50" charset="-52"/>
              </a:rPr>
              <a:t>частини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другої</a:t>
            </a:r>
            <a:r>
              <a:rPr lang="ru-RU" sz="950" dirty="0">
                <a:latin typeface="e-Ukraine Light" pitchFamily="50" charset="-52"/>
              </a:rPr>
              <a:t> ст. 5 Закону № 1667 резидентом </a:t>
            </a:r>
            <a:r>
              <a:rPr lang="ru-RU" sz="950" dirty="0" err="1">
                <a:latin typeface="e-Ukraine Light" pitchFamily="50" charset="-52"/>
              </a:rPr>
              <a:t>Дія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Сіті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може</a:t>
            </a:r>
            <a:r>
              <a:rPr lang="ru-RU" sz="950" dirty="0">
                <a:latin typeface="e-Ukraine Light" pitchFamily="50" charset="-52"/>
              </a:rPr>
              <a:t> бути </a:t>
            </a:r>
            <a:r>
              <a:rPr lang="ru-RU" sz="950" dirty="0" err="1">
                <a:latin typeface="e-Ukraine Light" pitchFamily="50" charset="-52"/>
              </a:rPr>
              <a:t>юридична</a:t>
            </a:r>
            <a:r>
              <a:rPr lang="ru-RU" sz="950" dirty="0">
                <a:latin typeface="e-Ukraine Light" pitchFamily="50" charset="-52"/>
              </a:rPr>
              <a:t> особа, </a:t>
            </a:r>
            <a:r>
              <a:rPr lang="ru-RU" sz="950" dirty="0" err="1">
                <a:latin typeface="e-Ukraine Light" pitchFamily="50" charset="-52"/>
              </a:rPr>
              <a:t>зареєстрована</a:t>
            </a:r>
            <a:r>
              <a:rPr lang="ru-RU" sz="950" dirty="0">
                <a:latin typeface="e-Ukraine Light" pitchFamily="50" charset="-52"/>
              </a:rPr>
              <a:t> на </a:t>
            </a:r>
            <a:r>
              <a:rPr lang="ru-RU" sz="950" dirty="0" err="1">
                <a:latin typeface="e-Ukraine Light" pitchFamily="50" charset="-52"/>
              </a:rPr>
              <a:t>території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 в </a:t>
            </a:r>
            <a:r>
              <a:rPr lang="ru-RU" sz="950" dirty="0" err="1">
                <a:latin typeface="e-Ukraine Light" pitchFamily="50" charset="-52"/>
              </a:rPr>
              <a:t>установленому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законодавством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 порядку, </a:t>
            </a:r>
            <a:r>
              <a:rPr lang="ru-RU" sz="950" dirty="0" err="1">
                <a:latin typeface="e-Ukraine Light" pitchFamily="50" charset="-52"/>
              </a:rPr>
              <a:t>незалежно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її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місцезнаходження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місця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провадження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господарської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діяльності</a:t>
            </a:r>
            <a:r>
              <a:rPr lang="ru-RU" sz="950" dirty="0">
                <a:latin typeface="e-Ukraine Light" pitchFamily="50" charset="-52"/>
              </a:rPr>
              <a:t>, яка </a:t>
            </a:r>
            <a:r>
              <a:rPr lang="ru-RU" sz="950" dirty="0" err="1">
                <a:latin typeface="e-Ukraine Light" pitchFamily="50" charset="-52"/>
              </a:rPr>
              <a:t>відповідає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зокрема</a:t>
            </a:r>
            <a:r>
              <a:rPr lang="ru-RU" sz="950" dirty="0">
                <a:latin typeface="e-Ukraine Light" pitchFamily="50" charset="-52"/>
              </a:rPr>
              <a:t>, таким </a:t>
            </a:r>
            <a:r>
              <a:rPr lang="ru-RU" sz="950" dirty="0" err="1">
                <a:latin typeface="e-Ukraine Light" pitchFamily="50" charset="-52"/>
              </a:rPr>
              <a:t>вимогам</a:t>
            </a:r>
            <a:r>
              <a:rPr lang="ru-RU" sz="950" dirty="0" smtClean="0">
                <a:latin typeface="e-Ukraine Light" pitchFamily="50" charset="-52"/>
              </a:rPr>
              <a:t>:</a:t>
            </a:r>
            <a:endParaRPr lang="ru-RU" sz="95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950" dirty="0" err="1">
                <a:latin typeface="e-Ukraine Light" pitchFamily="50" charset="-52"/>
              </a:rPr>
              <a:t>розмір</a:t>
            </a:r>
            <a:r>
              <a:rPr lang="ru-RU" sz="950" dirty="0">
                <a:latin typeface="e-Ukraine Light" pitchFamily="50" charset="-52"/>
              </a:rPr>
              <a:t>  </a:t>
            </a:r>
            <a:r>
              <a:rPr lang="ru-RU" sz="950" dirty="0" err="1">
                <a:latin typeface="e-Ukraine Light" pitchFamily="50" charset="-52"/>
              </a:rPr>
              <a:t>середньої</a:t>
            </a:r>
            <a:r>
              <a:rPr lang="ru-RU" sz="950" dirty="0">
                <a:latin typeface="e-Ukraine Light" pitchFamily="50" charset="-52"/>
              </a:rPr>
              <a:t>  </a:t>
            </a:r>
            <a:r>
              <a:rPr lang="ru-RU" sz="950" dirty="0" err="1">
                <a:latin typeface="e-Ukraine Light" pitchFamily="50" charset="-52"/>
              </a:rPr>
              <a:t>місячної</a:t>
            </a:r>
            <a:r>
              <a:rPr lang="ru-RU" sz="950" dirty="0">
                <a:latin typeface="e-Ukraine Light" pitchFamily="50" charset="-52"/>
              </a:rPr>
              <a:t>  </a:t>
            </a:r>
            <a:r>
              <a:rPr lang="ru-RU" sz="950" dirty="0" err="1">
                <a:latin typeface="e-Ukraine Light" pitchFamily="50" charset="-52"/>
              </a:rPr>
              <a:t>винагороди</a:t>
            </a:r>
            <a:r>
              <a:rPr lang="ru-RU" sz="950" dirty="0">
                <a:latin typeface="e-Ukraine Light" pitchFamily="50" charset="-52"/>
              </a:rPr>
              <a:t>   </a:t>
            </a:r>
            <a:r>
              <a:rPr lang="ru-RU" sz="950" dirty="0" err="1">
                <a:latin typeface="e-Ukraine Light" pitchFamily="50" charset="-52"/>
              </a:rPr>
              <a:t>залученим</a:t>
            </a:r>
            <a:r>
              <a:rPr lang="ru-RU" sz="950" dirty="0">
                <a:latin typeface="e-Ukraine Light" pitchFamily="50" charset="-52"/>
              </a:rPr>
              <a:t>   </a:t>
            </a:r>
            <a:r>
              <a:rPr lang="ru-RU" sz="950" dirty="0" err="1">
                <a:latin typeface="e-Ukraine Light" pitchFamily="50" charset="-52"/>
              </a:rPr>
              <a:t>працівникам</a:t>
            </a:r>
            <a:r>
              <a:rPr lang="ru-RU" sz="950" dirty="0">
                <a:latin typeface="e-Ukraine Light" pitchFamily="50" charset="-52"/>
              </a:rPr>
              <a:t>  та </a:t>
            </a:r>
            <a:r>
              <a:rPr lang="ru-RU" sz="950" dirty="0" err="1">
                <a:latin typeface="e-Ukraine Light" pitchFamily="50" charset="-52"/>
              </a:rPr>
              <a:t>гіг-спеціалістам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починаючи</a:t>
            </a:r>
            <a:r>
              <a:rPr lang="ru-RU" sz="950" dirty="0">
                <a:latin typeface="e-Ukraine Light" pitchFamily="50" charset="-52"/>
              </a:rPr>
              <a:t> з календарного </a:t>
            </a:r>
            <a:r>
              <a:rPr lang="ru-RU" sz="950" dirty="0" err="1">
                <a:latin typeface="e-Ukraine Light" pitchFamily="50" charset="-52"/>
              </a:rPr>
              <a:t>місяця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наступного</a:t>
            </a:r>
            <a:r>
              <a:rPr lang="ru-RU" sz="950" dirty="0">
                <a:latin typeface="e-Ukraine Light" pitchFamily="50" charset="-52"/>
              </a:rPr>
              <a:t> за </a:t>
            </a:r>
            <a:r>
              <a:rPr lang="ru-RU" sz="950" dirty="0" err="1">
                <a:latin typeface="e-Ukraine Light" pitchFamily="50" charset="-52"/>
              </a:rPr>
              <a:t>календарним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місяцем</a:t>
            </a:r>
            <a:r>
              <a:rPr lang="ru-RU" sz="950" dirty="0">
                <a:latin typeface="e-Ukraine Light" pitchFamily="50" charset="-52"/>
              </a:rPr>
              <a:t>, в </a:t>
            </a:r>
            <a:r>
              <a:rPr lang="ru-RU" sz="950" dirty="0" err="1">
                <a:latin typeface="e-Ukraine Light" pitchFamily="50" charset="-52"/>
              </a:rPr>
              <a:t>якому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набуто</a:t>
            </a:r>
            <a:r>
              <a:rPr lang="ru-RU" sz="950" dirty="0">
                <a:latin typeface="e-Ukraine Light" pitchFamily="50" charset="-52"/>
              </a:rPr>
              <a:t> статус резидента </a:t>
            </a:r>
            <a:r>
              <a:rPr lang="ru-RU" sz="950" dirty="0" err="1">
                <a:latin typeface="e-Ukraine Light" pitchFamily="50" charset="-52"/>
              </a:rPr>
              <a:t>Дія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Сіті</a:t>
            </a:r>
            <a:r>
              <a:rPr lang="ru-RU" sz="950" dirty="0">
                <a:latin typeface="e-Ukraine Light" pitchFamily="50" charset="-52"/>
              </a:rPr>
              <a:t>, кожного календарного </a:t>
            </a:r>
            <a:r>
              <a:rPr lang="ru-RU" sz="950" dirty="0" err="1">
                <a:latin typeface="e-Ukraine Light" pitchFamily="50" charset="-52"/>
              </a:rPr>
              <a:t>місяця</a:t>
            </a:r>
            <a:r>
              <a:rPr lang="ru-RU" sz="950" dirty="0">
                <a:latin typeface="e-Ukraine Light" pitchFamily="50" charset="-52"/>
              </a:rPr>
              <a:t> становить не </a:t>
            </a:r>
            <a:r>
              <a:rPr lang="ru-RU" sz="950" dirty="0" err="1">
                <a:latin typeface="e-Ukraine Light" pitchFamily="50" charset="-52"/>
              </a:rPr>
              <a:t>менше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ніж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еквівалент</a:t>
            </a:r>
            <a:r>
              <a:rPr lang="ru-RU" sz="950" dirty="0">
                <a:latin typeface="e-Ukraine Light" pitchFamily="50" charset="-52"/>
              </a:rPr>
              <a:t> 1200 </a:t>
            </a:r>
            <a:r>
              <a:rPr lang="ru-RU" sz="950" dirty="0" err="1">
                <a:latin typeface="e-Ukraine Light" pitchFamily="50" charset="-52"/>
              </a:rPr>
              <a:t>євро</a:t>
            </a:r>
            <a:r>
              <a:rPr lang="ru-RU" sz="950" dirty="0">
                <a:latin typeface="e-Ukraine Light" pitchFamily="50" charset="-52"/>
              </a:rPr>
              <a:t> за </a:t>
            </a:r>
            <a:r>
              <a:rPr lang="ru-RU" sz="950" dirty="0" err="1">
                <a:latin typeface="e-Ukraine Light" pitchFamily="50" charset="-52"/>
              </a:rPr>
              <a:t>офіційним</a:t>
            </a:r>
            <a:r>
              <a:rPr lang="ru-RU" sz="950" dirty="0">
                <a:latin typeface="e-Ukraine Light" pitchFamily="50" charset="-52"/>
              </a:rPr>
              <a:t> курсом </a:t>
            </a:r>
            <a:r>
              <a:rPr lang="ru-RU" sz="950" dirty="0" err="1">
                <a:latin typeface="e-Ukraine Light" pitchFamily="50" charset="-52"/>
              </a:rPr>
              <a:t>гривні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щодо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євро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встановленим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Національним</a:t>
            </a:r>
            <a:r>
              <a:rPr lang="ru-RU" sz="950" dirty="0">
                <a:latin typeface="e-Ukraine Light" pitchFamily="50" charset="-52"/>
              </a:rPr>
              <a:t> банком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 станом на перше число </a:t>
            </a:r>
            <a:r>
              <a:rPr lang="ru-RU" sz="950" dirty="0" err="1">
                <a:latin typeface="e-Ukraine Light" pitchFamily="50" charset="-52"/>
              </a:rPr>
              <a:t>відповідного</a:t>
            </a:r>
            <a:r>
              <a:rPr lang="ru-RU" sz="950" dirty="0">
                <a:latin typeface="e-Ukraine Light" pitchFamily="50" charset="-52"/>
              </a:rPr>
              <a:t> календарного </a:t>
            </a:r>
            <a:r>
              <a:rPr lang="ru-RU" sz="950" dirty="0" err="1">
                <a:latin typeface="e-Ukraine Light" pitchFamily="50" charset="-52"/>
              </a:rPr>
              <a:t>місяця</a:t>
            </a:r>
            <a:r>
              <a:rPr lang="ru-RU" sz="950" dirty="0" smtClean="0">
                <a:latin typeface="e-Ukraine Light" pitchFamily="50" charset="-52"/>
              </a:rPr>
              <a:t>;</a:t>
            </a:r>
            <a:endParaRPr lang="ru-RU" sz="95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950" dirty="0" err="1">
                <a:latin typeface="e-Ukraine Light" pitchFamily="50" charset="-52"/>
              </a:rPr>
              <a:t>середньооблікова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кількість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працівників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гіг-спеціалістів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юридичної</a:t>
            </a:r>
            <a:r>
              <a:rPr lang="ru-RU" sz="950" dirty="0">
                <a:latin typeface="e-Ukraine Light" pitchFamily="50" charset="-52"/>
              </a:rPr>
              <a:t> особи (у </a:t>
            </a:r>
            <a:r>
              <a:rPr lang="ru-RU" sz="950" dirty="0" err="1">
                <a:latin typeface="e-Ukraine Light" pitchFamily="50" charset="-52"/>
              </a:rPr>
              <a:t>разі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залучення</a:t>
            </a:r>
            <a:r>
              <a:rPr lang="ru-RU" sz="950" dirty="0">
                <a:latin typeface="e-Ukraine Light" pitchFamily="50" charset="-52"/>
              </a:rPr>
              <a:t>) за </a:t>
            </a:r>
            <a:r>
              <a:rPr lang="ru-RU" sz="950" dirty="0" err="1">
                <a:latin typeface="e-Ukraine Light" pitchFamily="50" charset="-52"/>
              </a:rPr>
              <a:t>підсумками</a:t>
            </a:r>
            <a:r>
              <a:rPr lang="ru-RU" sz="950" dirty="0">
                <a:latin typeface="e-Ukraine Light" pitchFamily="50" charset="-52"/>
              </a:rPr>
              <a:t> кожного календарного </a:t>
            </a:r>
            <a:r>
              <a:rPr lang="ru-RU" sz="950" dirty="0" err="1">
                <a:latin typeface="e-Ukraine Light" pitchFamily="50" charset="-52"/>
              </a:rPr>
              <a:t>місяця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починаючи</a:t>
            </a:r>
            <a:r>
              <a:rPr lang="ru-RU" sz="950" dirty="0">
                <a:latin typeface="e-Ukraine Light" pitchFamily="50" charset="-52"/>
              </a:rPr>
              <a:t> з </a:t>
            </a:r>
            <a:r>
              <a:rPr lang="ru-RU" sz="950" dirty="0" err="1">
                <a:latin typeface="e-Ukraine Light" pitchFamily="50" charset="-52"/>
              </a:rPr>
              <a:t>наступного</a:t>
            </a:r>
            <a:r>
              <a:rPr lang="ru-RU" sz="950" dirty="0">
                <a:latin typeface="e-Ukraine Light" pitchFamily="50" charset="-52"/>
              </a:rPr>
              <a:t> за </a:t>
            </a:r>
            <a:r>
              <a:rPr lang="ru-RU" sz="950" dirty="0" err="1">
                <a:latin typeface="e-Ukraine Light" pitchFamily="50" charset="-52"/>
              </a:rPr>
              <a:t>календарним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місяцем</a:t>
            </a:r>
            <a:r>
              <a:rPr lang="ru-RU" sz="950" dirty="0">
                <a:latin typeface="e-Ukraine Light" pitchFamily="50" charset="-52"/>
              </a:rPr>
              <a:t>, в </a:t>
            </a:r>
            <a:r>
              <a:rPr lang="ru-RU" sz="950" dirty="0" err="1">
                <a:latin typeface="e-Ukraine Light" pitchFamily="50" charset="-52"/>
              </a:rPr>
              <a:t>якому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юридичною</a:t>
            </a:r>
            <a:r>
              <a:rPr lang="ru-RU" sz="950" dirty="0">
                <a:latin typeface="e-Ukraine Light" pitchFamily="50" charset="-52"/>
              </a:rPr>
              <a:t> особою </a:t>
            </a:r>
            <a:r>
              <a:rPr lang="ru-RU" sz="950" dirty="0" err="1">
                <a:latin typeface="e-Ukraine Light" pitchFamily="50" charset="-52"/>
              </a:rPr>
              <a:t>набуто</a:t>
            </a:r>
            <a:r>
              <a:rPr lang="ru-RU" sz="950" dirty="0">
                <a:latin typeface="e-Ukraine Light" pitchFamily="50" charset="-52"/>
              </a:rPr>
              <a:t> статус резидента </a:t>
            </a:r>
            <a:r>
              <a:rPr lang="ru-RU" sz="950" dirty="0" err="1">
                <a:latin typeface="e-Ukraine Light" pitchFamily="50" charset="-52"/>
              </a:rPr>
              <a:t>Дія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Сіті</a:t>
            </a:r>
            <a:r>
              <a:rPr lang="ru-RU" sz="950" dirty="0">
                <a:latin typeface="e-Ukraine Light" pitchFamily="50" charset="-52"/>
              </a:rPr>
              <a:t>, становить не </a:t>
            </a:r>
            <a:r>
              <a:rPr lang="ru-RU" sz="950" dirty="0" err="1">
                <a:latin typeface="e-Ukraine Light" pitchFamily="50" charset="-52"/>
              </a:rPr>
              <a:t>менше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дев’яти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осіб</a:t>
            </a:r>
            <a:r>
              <a:rPr lang="ru-RU" sz="95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 smtClean="0">
                <a:latin typeface="e-Ukraine Light" pitchFamily="50" charset="-52"/>
              </a:rPr>
              <a:t>	Не </a:t>
            </a:r>
            <a:r>
              <a:rPr lang="ru-RU" sz="950" dirty="0" err="1">
                <a:latin typeface="e-Ukraine Light" pitchFamily="50" charset="-52"/>
              </a:rPr>
              <a:t>може</a:t>
            </a:r>
            <a:r>
              <a:rPr lang="ru-RU" sz="950" dirty="0">
                <a:latin typeface="e-Ukraine Light" pitchFamily="50" charset="-52"/>
              </a:rPr>
              <a:t> бути резидентом </a:t>
            </a:r>
            <a:r>
              <a:rPr lang="ru-RU" sz="950" dirty="0" err="1">
                <a:latin typeface="e-Ukraine Light" pitchFamily="50" charset="-52"/>
              </a:rPr>
              <a:t>Дія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Сіті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юридична</a:t>
            </a:r>
            <a:r>
              <a:rPr lang="ru-RU" sz="950" dirty="0">
                <a:latin typeface="e-Ukraine Light" pitchFamily="50" charset="-52"/>
              </a:rPr>
              <a:t> особа, яка </a:t>
            </a:r>
            <a:r>
              <a:rPr lang="ru-RU" sz="950" dirty="0" err="1">
                <a:latin typeface="e-Ukraine Light" pitchFamily="50" charset="-52"/>
              </a:rPr>
              <a:t>протягом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більш</a:t>
            </a:r>
            <a:r>
              <a:rPr lang="ru-RU" sz="950" dirty="0">
                <a:latin typeface="e-Ukraine Light" pitchFamily="50" charset="-52"/>
              </a:rPr>
              <a:t> як 30 </a:t>
            </a:r>
            <a:r>
              <a:rPr lang="ru-RU" sz="950" dirty="0" err="1">
                <a:latin typeface="e-Ukraine Light" pitchFamily="50" charset="-52"/>
              </a:rPr>
              <a:t>днів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має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податковий</a:t>
            </a:r>
            <a:r>
              <a:rPr lang="ru-RU" sz="950" dirty="0">
                <a:latin typeface="e-Ukraine Light" pitchFamily="50" charset="-52"/>
              </a:rPr>
              <a:t> борг, </a:t>
            </a:r>
            <a:r>
              <a:rPr lang="ru-RU" sz="950" dirty="0" err="1">
                <a:latin typeface="e-Ukraine Light" pitchFamily="50" charset="-52"/>
              </a:rPr>
              <a:t>загальна</a:t>
            </a:r>
            <a:r>
              <a:rPr lang="ru-RU" sz="950" dirty="0">
                <a:latin typeface="e-Ukraine Light" pitchFamily="50" charset="-52"/>
              </a:rPr>
              <a:t> сума </a:t>
            </a:r>
            <a:r>
              <a:rPr lang="ru-RU" sz="950" dirty="0" err="1">
                <a:latin typeface="e-Ukraine Light" pitchFamily="50" charset="-52"/>
              </a:rPr>
              <a:t>якого</a:t>
            </a:r>
            <a:r>
              <a:rPr lang="ru-RU" sz="950" dirty="0">
                <a:latin typeface="e-Ukraine Light" pitchFamily="50" charset="-52"/>
              </a:rPr>
              <a:t> становить </a:t>
            </a:r>
            <a:r>
              <a:rPr lang="ru-RU" sz="950" dirty="0" err="1">
                <a:latin typeface="e-Ukraine Light" pitchFamily="50" charset="-52"/>
              </a:rPr>
              <a:t>понад</a:t>
            </a:r>
            <a:r>
              <a:rPr lang="ru-RU" sz="950" dirty="0">
                <a:latin typeface="e-Ukraine Light" pitchFamily="50" charset="-52"/>
              </a:rPr>
              <a:t> 10 </a:t>
            </a:r>
            <a:r>
              <a:rPr lang="ru-RU" sz="950" dirty="0" err="1">
                <a:latin typeface="e-Ukraine Light" pitchFamily="50" charset="-52"/>
              </a:rPr>
              <a:t>мінімальних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заробітних</a:t>
            </a:r>
            <a:r>
              <a:rPr lang="ru-RU" sz="950" dirty="0">
                <a:latin typeface="e-Ukraine Light" pitchFamily="50" charset="-52"/>
              </a:rPr>
              <a:t> плат (</a:t>
            </a:r>
            <a:r>
              <a:rPr lang="ru-RU" sz="950" dirty="0" err="1">
                <a:latin typeface="e-Ukraine Light" pitchFamily="50" charset="-52"/>
              </a:rPr>
              <a:t>виходячи</a:t>
            </a:r>
            <a:r>
              <a:rPr lang="ru-RU" sz="950" dirty="0">
                <a:latin typeface="e-Ukraine Light" pitchFamily="50" charset="-52"/>
              </a:rPr>
              <a:t> з </a:t>
            </a:r>
            <a:r>
              <a:rPr lang="ru-RU" sz="950" dirty="0" err="1">
                <a:latin typeface="e-Ukraine Light" pitchFamily="50" charset="-52"/>
              </a:rPr>
              <a:t>розміру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мінімальної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заробітної</a:t>
            </a:r>
            <a:r>
              <a:rPr lang="ru-RU" sz="950" dirty="0">
                <a:latin typeface="e-Ukraine Light" pitchFamily="50" charset="-52"/>
              </a:rPr>
              <a:t> плати, </a:t>
            </a:r>
            <a:r>
              <a:rPr lang="ru-RU" sz="950" dirty="0" err="1">
                <a:latin typeface="e-Ukraine Light" pitchFamily="50" charset="-52"/>
              </a:rPr>
              <a:t>встановленої</a:t>
            </a:r>
            <a:r>
              <a:rPr lang="ru-RU" sz="950" dirty="0">
                <a:latin typeface="e-Ukraine Light" pitchFamily="50" charset="-52"/>
              </a:rPr>
              <a:t> на 01 </a:t>
            </a:r>
            <a:r>
              <a:rPr lang="ru-RU" sz="950" dirty="0" err="1">
                <a:latin typeface="e-Ukraine Light" pitchFamily="50" charset="-52"/>
              </a:rPr>
              <a:t>січня</a:t>
            </a:r>
            <a:r>
              <a:rPr lang="ru-RU" sz="950" dirty="0">
                <a:latin typeface="e-Ukraine Light" pitchFamily="50" charset="-52"/>
              </a:rPr>
              <a:t> поточного календарного року) (</a:t>
            </a:r>
            <a:r>
              <a:rPr lang="ru-RU" sz="950" dirty="0" err="1">
                <a:latin typeface="e-Ukraine Light" pitchFamily="50" charset="-52"/>
              </a:rPr>
              <a:t>частина</a:t>
            </a:r>
            <a:r>
              <a:rPr lang="ru-RU" sz="950" dirty="0">
                <a:latin typeface="e-Ukraine Light" pitchFamily="50" charset="-52"/>
              </a:rPr>
              <a:t> друга ст. 5 Закону № 1667). </a:t>
            </a:r>
            <a:endParaRPr lang="ru-RU" sz="9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1246</TotalTime>
  <Words>127</Words>
  <Application>Microsoft Office PowerPoint</Application>
  <PresentationFormat>Лист A4 (210x297 мм)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170</cp:revision>
  <dcterms:created xsi:type="dcterms:W3CDTF">2021-05-27T05:23:05Z</dcterms:created>
  <dcterms:modified xsi:type="dcterms:W3CDTF">2023-05-29T07:11:56Z</dcterms:modified>
</cp:coreProperties>
</file>