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9906000" cy="6858000" type="A4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A87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12" autoAdjust="0"/>
    <p:restoredTop sz="94660"/>
  </p:normalViewPr>
  <p:slideViewPr>
    <p:cSldViewPr snapToGrid="0">
      <p:cViewPr>
        <p:scale>
          <a:sx n="120" d="100"/>
          <a:sy n="120" d="100"/>
        </p:scale>
        <p:origin x="-1470" y="24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29.05.2023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0837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29.05.2023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9468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29.05.2023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2444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29.05.2023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7806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29.05.2023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0265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29.05.2023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8008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29.05.2023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9363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29.05.2023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8486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29.05.2023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7845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29.05.2023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5185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29.05.2023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0861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5A8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FCE06E-CD33-4E8D-BB2D-3C537C4FAFB6}" type="datetimeFigureOut">
              <a:rPr lang="ru-RU" smtClean="0"/>
              <a:pPr/>
              <a:t>29.05.2023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8233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B2AE1F56-FA4C-456D-AD17-F597535BE98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8250" y="136442"/>
            <a:ext cx="4763453" cy="6743700"/>
          </a:xfrm>
          <a:prstGeom prst="rect">
            <a:avLst/>
          </a:prstGeom>
        </p:spPr>
      </p:pic>
      <p:sp>
        <p:nvSpPr>
          <p:cNvPr id="11" name="Rectangle 6">
            <a:extLst>
              <a:ext uri="{FF2B5EF4-FFF2-40B4-BE49-F238E27FC236}">
                <a16:creationId xmlns:a16="http://schemas.microsoft.com/office/drawing/2014/main" xmlns="" id="{AAE0BDE6-D7B9-4FD3-A01F-F489C68E00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762125"/>
            <a:ext cx="9906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grpSp>
        <p:nvGrpSpPr>
          <p:cNvPr id="18" name="Группа 17">
            <a:extLst>
              <a:ext uri="{FF2B5EF4-FFF2-40B4-BE49-F238E27FC236}">
                <a16:creationId xmlns:a16="http://schemas.microsoft.com/office/drawing/2014/main" xmlns="" id="{5B1F3CBD-8D08-499F-BE54-1DF3C9FE8E21}"/>
              </a:ext>
            </a:extLst>
          </p:cNvPr>
          <p:cNvGrpSpPr/>
          <p:nvPr/>
        </p:nvGrpSpPr>
        <p:grpSpPr>
          <a:xfrm>
            <a:off x="106282" y="114300"/>
            <a:ext cx="4820999" cy="6743700"/>
            <a:chOff x="64808" y="106681"/>
            <a:chExt cx="4811442" cy="6743700"/>
          </a:xfrm>
        </p:grpSpPr>
        <p:grpSp>
          <p:nvGrpSpPr>
            <p:cNvPr id="9" name="Группа 8">
              <a:extLst>
                <a:ext uri="{FF2B5EF4-FFF2-40B4-BE49-F238E27FC236}">
                  <a16:creationId xmlns:a16="http://schemas.microsoft.com/office/drawing/2014/main" xmlns="" id="{4A6F6DA5-6ACE-429E-B52A-AC44102F0184}"/>
                </a:ext>
              </a:extLst>
            </p:cNvPr>
            <p:cNvGrpSpPr/>
            <p:nvPr/>
          </p:nvGrpSpPr>
          <p:grpSpPr>
            <a:xfrm>
              <a:off x="64808" y="106681"/>
              <a:ext cx="4793934" cy="6743700"/>
              <a:chOff x="64808" y="106681"/>
              <a:chExt cx="4793934" cy="6743700"/>
            </a:xfrm>
          </p:grpSpPr>
          <p:sp>
            <p:nvSpPr>
              <p:cNvPr id="7" name="Прямоугольник 6">
                <a:extLst>
                  <a:ext uri="{FF2B5EF4-FFF2-40B4-BE49-F238E27FC236}">
                    <a16:creationId xmlns:a16="http://schemas.microsoft.com/office/drawing/2014/main" xmlns="" id="{09A0A77F-376C-47B9-BB79-353299E74E74}"/>
                  </a:ext>
                </a:extLst>
              </p:cNvPr>
              <p:cNvSpPr/>
              <p:nvPr/>
            </p:nvSpPr>
            <p:spPr>
              <a:xfrm>
                <a:off x="64808" y="106681"/>
                <a:ext cx="4793934" cy="65913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8" name="Овал 7">
                <a:extLst>
                  <a:ext uri="{FF2B5EF4-FFF2-40B4-BE49-F238E27FC236}">
                    <a16:creationId xmlns:a16="http://schemas.microsoft.com/office/drawing/2014/main" xmlns="" id="{DCA030F4-92F2-48AB-8BB4-77C584043B72}"/>
                  </a:ext>
                </a:extLst>
              </p:cNvPr>
              <p:cNvSpPr/>
              <p:nvPr/>
            </p:nvSpPr>
            <p:spPr>
              <a:xfrm>
                <a:off x="2328387" y="6545581"/>
                <a:ext cx="304800" cy="3048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25A87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uk-UA" sz="1100" dirty="0" smtClean="0">
                    <a:solidFill>
                      <a:srgbClr val="25A872"/>
                    </a:solidFill>
                    <a:latin typeface="e-Ukraine" panose="00000500000000000000" pitchFamily="50" charset="-52"/>
                  </a:rPr>
                  <a:t>3</a:t>
                </a:r>
                <a:endParaRPr lang="ru-RU" sz="1400" dirty="0">
                  <a:solidFill>
                    <a:srgbClr val="25A872"/>
                  </a:solidFill>
                  <a:latin typeface="e-Ukraine" panose="00000500000000000000" pitchFamily="50" charset="-52"/>
                </a:endParaRPr>
              </a:p>
            </p:txBody>
          </p:sp>
        </p:grpSp>
        <p:pic>
          <p:nvPicPr>
            <p:cNvPr id="4100" name="Рисунок 10" descr="https://chart.googleapis.com/chart?cht=qr&amp;chl=https%3A%2F%2Ft.me%2FinfoTAXbot&amp;chld=L|0&amp;chs=150">
              <a:extLst>
                <a:ext uri="{FF2B5EF4-FFF2-40B4-BE49-F238E27FC236}">
                  <a16:creationId xmlns:a16="http://schemas.microsoft.com/office/drawing/2014/main" xmlns="" id="{C10BBAFE-2D79-49E5-868B-A0FDCC9F8BD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89161" y="1990344"/>
              <a:ext cx="1304925" cy="13049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99" name="Рисунок 1" descr="https://chart.googleapis.com/chart?cht=qr&amp;chl=https%3A%2F%2Ft.me%2Ftax_gov_ua&amp;chld=L|0&amp;chs=150">
              <a:extLst>
                <a:ext uri="{FF2B5EF4-FFF2-40B4-BE49-F238E27FC236}">
                  <a16:creationId xmlns:a16="http://schemas.microsoft.com/office/drawing/2014/main" xmlns="" id="{AB68234D-4D6E-4D60-B461-52334D70C22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1092" y="3465338"/>
              <a:ext cx="771525" cy="7715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98" name="Рисунок 7" descr="https://chart.googleapis.com/chart?cht=qr&amp;chl=https%3A%2F%2Fwww.youtube.com%2FTaxUkraine&amp;chld=L|0&amp;chs=150">
              <a:extLst>
                <a:ext uri="{FF2B5EF4-FFF2-40B4-BE49-F238E27FC236}">
                  <a16:creationId xmlns:a16="http://schemas.microsoft.com/office/drawing/2014/main" xmlns="" id="{B988640C-7F4D-43BB-8D2B-B0AB4B4AD40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1092" y="4329384"/>
              <a:ext cx="771525" cy="7715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97" name="Рисунок 13" descr="https://chart.googleapis.com/chart?cht=qr&amp;chl=https%3A%2F%2Fwww.facebook.com%2FTaxUkraine%2F&amp;chld=L|0&amp;chs=150">
              <a:extLst>
                <a:ext uri="{FF2B5EF4-FFF2-40B4-BE49-F238E27FC236}">
                  <a16:creationId xmlns:a16="http://schemas.microsoft.com/office/drawing/2014/main" xmlns="" id="{48F62E71-1AA9-48BD-99B8-0430C4FAB90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1092" y="5193430"/>
              <a:ext cx="771525" cy="7715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" name="Rectangle 5">
              <a:extLst>
                <a:ext uri="{FF2B5EF4-FFF2-40B4-BE49-F238E27FC236}">
                  <a16:creationId xmlns:a16="http://schemas.microsoft.com/office/drawing/2014/main" xmlns="" id="{5E53E4E3-62F3-4903-B665-45BF57FD77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316" y="203687"/>
              <a:ext cx="4793934" cy="1754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449263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Друзі, підписуйтеся на офіційні сторінки Державної податкової служби України у соціальних мережах, де ви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зможе</a:t>
              </a:r>
              <a:r>
                <a:rPr lang="uk-UA" altLang="ru-RU" sz="1200" dirty="0" smtClean="0">
                  <a:solidFill>
                    <a:srgbClr val="333333"/>
                  </a:solidFill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те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переглянути новини, актуальні роз'яснення податкових новацій, а також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інфографіки,</a:t>
              </a:r>
              <a:r>
                <a:rPr kumimoji="0" lang="uk-UA" altLang="ru-RU" sz="1200" b="0" i="0" u="none" strike="noStrike" cap="none" normalizeH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коментарі керівництва,</a:t>
              </a:r>
              <a:r>
                <a:rPr kumimoji="0" lang="uk-UA" altLang="ru-RU" sz="1200" b="0" i="0" u="none" strike="noStrike" cap="none" normalizeH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фахівців </a:t>
              </a: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служби! Буде корисно та цікаво!</a:t>
              </a:r>
              <a:endPara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  <a:p>
              <a:pPr marL="0" marR="0" lvl="0" indent="449263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Спілкуйтеся з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податковою </a:t>
              </a: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службою дистанційно за допомогою сервісу  «InfoTAX»:</a:t>
              </a:r>
              <a:endPara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  <a:p>
              <a:pPr marL="0" marR="0" lvl="0" indent="449263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2" name="Rectangle 7">
              <a:extLst>
                <a:ext uri="{FF2B5EF4-FFF2-40B4-BE49-F238E27FC236}">
                  <a16:creationId xmlns:a16="http://schemas.microsoft.com/office/drawing/2014/main" xmlns="" id="{7BCFA5DF-C4AC-4DCE-AA03-DBDC47E12D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440" y="3500673"/>
              <a:ext cx="2077686" cy="800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канал ДПС «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Telegram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 </a:t>
              </a:r>
              <a:endParaRPr kumimoji="0" lang="ru-RU" altLang="ru-RU" sz="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3" name="Rectangle 8">
              <a:extLst>
                <a:ext uri="{FF2B5EF4-FFF2-40B4-BE49-F238E27FC236}">
                  <a16:creationId xmlns:a16="http://schemas.microsoft.com/office/drawing/2014/main" xmlns="" id="{911FB1A9-ED1C-4532-A3E7-013A57BBC1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440" y="4465058"/>
              <a:ext cx="2710593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сторінка на «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Youtube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 каналі ДПС </a:t>
              </a:r>
              <a:endPara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4" name="Rectangle 9">
              <a:extLst>
                <a:ext uri="{FF2B5EF4-FFF2-40B4-BE49-F238E27FC236}">
                  <a16:creationId xmlns:a16="http://schemas.microsoft.com/office/drawing/2014/main" xmlns="" id="{D4E2B7F5-5D62-456B-A005-E3F8F8A4BC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440" y="5273743"/>
              <a:ext cx="2710593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uk-UA" altLang="ru-RU" sz="14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сторінка 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ДПС на «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Fac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е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book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</a:t>
              </a:r>
              <a:endParaRPr kumimoji="0" lang="uk-UA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5" name="Прямоугольник 14">
              <a:extLst>
                <a:ext uri="{FF2B5EF4-FFF2-40B4-BE49-F238E27FC236}">
                  <a16:creationId xmlns:a16="http://schemas.microsoft.com/office/drawing/2014/main" xmlns="" id="{14F01F8F-7640-48D6-B1C7-915AD6E76DDF}"/>
                </a:ext>
              </a:extLst>
            </p:cNvPr>
            <p:cNvSpPr/>
            <p:nvPr/>
          </p:nvSpPr>
          <p:spPr>
            <a:xfrm>
              <a:off x="82316" y="6057476"/>
              <a:ext cx="4793934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spcAft>
                  <a:spcPts val="0"/>
                </a:spcAft>
              </a:pP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Офіційний веб-портал  Державної </a:t>
              </a:r>
              <a:r>
                <a:rPr lang="uk-UA" sz="800" b="1" spc="-20" dirty="0" err="1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податков</a:t>
              </a:r>
              <a:r>
                <a:rPr lang="en-US" sz="800" b="1" spc="-20" dirty="0" err="1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ої</a:t>
              </a: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  служби України: </a:t>
              </a:r>
              <a:r>
                <a:rPr lang="en-US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tax</a:t>
              </a:r>
              <a:r>
                <a:rPr lang="uk-UA" sz="800" u="sng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.</a:t>
              </a:r>
              <a:r>
                <a:rPr lang="uk-UA" sz="800" b="1" u="sng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gov.ua</a:t>
              </a:r>
              <a:endParaRPr lang="ru-RU" sz="3600" b="1" dirty="0">
                <a:latin typeface="e-Ukraine" panose="00000500000000000000" pitchFamily="50" charset="-52"/>
                <a:ea typeface="Times New Roman" panose="02020603050405020304" pitchFamily="18" charset="0"/>
              </a:endParaRPr>
            </a:p>
            <a:p>
              <a:pPr algn="ctr">
                <a:spcAft>
                  <a:spcPts val="0"/>
                </a:spcAft>
              </a:pP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Інформаційно-довідковий департамент ДПС: </a:t>
              </a:r>
              <a:r>
                <a:rPr lang="uk-UA" sz="800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0-800-501-007</a:t>
              </a:r>
              <a:endParaRPr lang="ru-RU" sz="3200" dirty="0">
                <a:effectLst/>
                <a:latin typeface="e-Ukraine" panose="00000500000000000000" pitchFamily="50" charset="-52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7" name="Прямая соединительная линия 16">
              <a:extLst>
                <a:ext uri="{FF2B5EF4-FFF2-40B4-BE49-F238E27FC236}">
                  <a16:creationId xmlns:a16="http://schemas.microsoft.com/office/drawing/2014/main" xmlns="" id="{BC9780A8-D912-46DD-A0E0-2400220A2B6E}"/>
                </a:ext>
              </a:extLst>
            </p:cNvPr>
            <p:cNvCxnSpPr/>
            <p:nvPr/>
          </p:nvCxnSpPr>
          <p:spPr>
            <a:xfrm>
              <a:off x="228600" y="6010275"/>
              <a:ext cx="4557713" cy="0"/>
            </a:xfrm>
            <a:prstGeom prst="line">
              <a:avLst/>
            </a:prstGeom>
            <a:ln w="28575">
              <a:solidFill>
                <a:srgbClr val="25A87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5667123" y="843802"/>
            <a:ext cx="3600000" cy="2308324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1600" b="1" dirty="0" err="1">
                <a:latin typeface="e-Ukraine Light" pitchFamily="50" charset="-52"/>
              </a:rPr>
              <a:t>Чи</a:t>
            </a:r>
            <a:r>
              <a:rPr lang="ru-RU" sz="1600" b="1" dirty="0">
                <a:latin typeface="e-Ukraine Light" pitchFamily="50" charset="-52"/>
              </a:rPr>
              <a:t> </a:t>
            </a:r>
            <a:r>
              <a:rPr lang="ru-RU" sz="1600" b="1" dirty="0" err="1">
                <a:latin typeface="e-Ukraine Light" pitchFamily="50" charset="-52"/>
              </a:rPr>
              <a:t>включаються</a:t>
            </a:r>
            <a:r>
              <a:rPr lang="ru-RU" sz="1600" b="1" dirty="0">
                <a:latin typeface="e-Ukraine Light" pitchFamily="50" charset="-52"/>
              </a:rPr>
              <a:t> до доходу </a:t>
            </a:r>
            <a:r>
              <a:rPr lang="ru-RU" sz="1600" b="1" dirty="0" err="1">
                <a:latin typeface="e-Ukraine Light" pitchFamily="50" charset="-52"/>
              </a:rPr>
              <a:t>юридичної</a:t>
            </a:r>
            <a:r>
              <a:rPr lang="ru-RU" sz="1600" b="1" dirty="0">
                <a:latin typeface="e-Ukraine Light" pitchFamily="50" charset="-52"/>
              </a:rPr>
              <a:t> особи - </a:t>
            </a:r>
            <a:r>
              <a:rPr lang="ru-RU" sz="1600" b="1" dirty="0" err="1">
                <a:latin typeface="e-Ukraine Light" pitchFamily="50" charset="-52"/>
              </a:rPr>
              <a:t>платника</a:t>
            </a:r>
            <a:r>
              <a:rPr lang="ru-RU" sz="1600" b="1" dirty="0">
                <a:latin typeface="e-Ukraine Light" pitchFamily="50" charset="-52"/>
              </a:rPr>
              <a:t> </a:t>
            </a:r>
            <a:r>
              <a:rPr lang="ru-RU" sz="1600" b="1" dirty="0" err="1">
                <a:latin typeface="e-Ukraine Light" pitchFamily="50" charset="-52"/>
              </a:rPr>
              <a:t>єдиного</a:t>
            </a:r>
            <a:r>
              <a:rPr lang="ru-RU" sz="1600" b="1" dirty="0">
                <a:latin typeface="e-Ukraine Light" pitchFamily="50" charset="-52"/>
              </a:rPr>
              <a:t> </a:t>
            </a:r>
            <a:r>
              <a:rPr lang="ru-RU" sz="1600" b="1" dirty="0" err="1">
                <a:latin typeface="e-Ukraine Light" pitchFamily="50" charset="-52"/>
              </a:rPr>
              <a:t>податку</a:t>
            </a:r>
            <a:r>
              <a:rPr lang="ru-RU" sz="1600" b="1" dirty="0">
                <a:latin typeface="e-Ukraine Light" pitchFamily="50" charset="-52"/>
              </a:rPr>
              <a:t> </a:t>
            </a:r>
            <a:r>
              <a:rPr lang="ru-RU" sz="1600" b="1" dirty="0" err="1">
                <a:latin typeface="e-Ukraine Light" pitchFamily="50" charset="-52"/>
              </a:rPr>
              <a:t>третьої</a:t>
            </a:r>
            <a:r>
              <a:rPr lang="ru-RU" sz="1600" b="1" dirty="0">
                <a:latin typeface="e-Ukraine Light" pitchFamily="50" charset="-52"/>
              </a:rPr>
              <a:t> </a:t>
            </a:r>
            <a:r>
              <a:rPr lang="ru-RU" sz="1600" b="1" dirty="0" err="1">
                <a:latin typeface="e-Ukraine Light" pitchFamily="50" charset="-52"/>
              </a:rPr>
              <a:t>групи</a:t>
            </a:r>
            <a:r>
              <a:rPr lang="ru-RU" sz="1600" b="1" dirty="0">
                <a:latin typeface="e-Ukraine Light" pitchFamily="50" charset="-52"/>
              </a:rPr>
              <a:t> </a:t>
            </a:r>
            <a:r>
              <a:rPr lang="ru-RU" sz="1600" b="1" dirty="0" err="1">
                <a:latin typeface="e-Ukraine Light" pitchFamily="50" charset="-52"/>
              </a:rPr>
              <a:t>кошти</a:t>
            </a:r>
            <a:r>
              <a:rPr lang="ru-RU" sz="1600" b="1" dirty="0">
                <a:latin typeface="e-Ukraine Light" pitchFamily="50" charset="-52"/>
              </a:rPr>
              <a:t>, </a:t>
            </a:r>
            <a:r>
              <a:rPr lang="ru-RU" sz="1600" b="1" dirty="0" err="1">
                <a:latin typeface="e-Ukraine Light" pitchFamily="50" charset="-52"/>
              </a:rPr>
              <a:t>які</a:t>
            </a:r>
            <a:r>
              <a:rPr lang="ru-RU" sz="1600" b="1" dirty="0">
                <a:latin typeface="e-Ukraine Light" pitchFamily="50" charset="-52"/>
              </a:rPr>
              <a:t> </a:t>
            </a:r>
            <a:r>
              <a:rPr lang="ru-RU" sz="1600" b="1" dirty="0" err="1">
                <a:latin typeface="e-Ukraine Light" pitchFamily="50" charset="-52"/>
              </a:rPr>
              <a:t>після</a:t>
            </a:r>
            <a:r>
              <a:rPr lang="ru-RU" sz="1600" b="1" dirty="0">
                <a:latin typeface="e-Ukraine Light" pitchFamily="50" charset="-52"/>
              </a:rPr>
              <a:t> </a:t>
            </a:r>
            <a:r>
              <a:rPr lang="ru-RU" sz="1600" b="1" dirty="0" err="1">
                <a:latin typeface="e-Ukraine Light" pitchFamily="50" charset="-52"/>
              </a:rPr>
              <a:t>оподаткування</a:t>
            </a:r>
            <a:r>
              <a:rPr lang="ru-RU" sz="1600" b="1" dirty="0">
                <a:latin typeface="e-Ukraine Light" pitchFamily="50" charset="-52"/>
              </a:rPr>
              <a:t> </a:t>
            </a:r>
            <a:r>
              <a:rPr lang="ru-RU" sz="1600" b="1" dirty="0" err="1">
                <a:latin typeface="e-Ukraine Light" pitchFamily="50" charset="-52"/>
              </a:rPr>
              <a:t>переведені</a:t>
            </a:r>
            <a:r>
              <a:rPr lang="ru-RU" sz="1600" b="1" dirty="0">
                <a:latin typeface="e-Ukraine Light" pitchFamily="50" charset="-52"/>
              </a:rPr>
              <a:t> з </a:t>
            </a:r>
            <a:r>
              <a:rPr lang="ru-RU" sz="1600" b="1" dirty="0" err="1">
                <a:latin typeface="e-Ukraine Light" pitchFamily="50" charset="-52"/>
              </a:rPr>
              <a:t>рахунку</a:t>
            </a:r>
            <a:r>
              <a:rPr lang="ru-RU" sz="1600" b="1" dirty="0">
                <a:latin typeface="e-Ukraine Light" pitchFamily="50" charset="-52"/>
              </a:rPr>
              <a:t> </a:t>
            </a:r>
            <a:r>
              <a:rPr lang="ru-RU" sz="1600" b="1" dirty="0" err="1">
                <a:latin typeface="e-Ukraine Light" pitchFamily="50" charset="-52"/>
              </a:rPr>
              <a:t>цього</a:t>
            </a:r>
            <a:r>
              <a:rPr lang="ru-RU" sz="1600" b="1" dirty="0">
                <a:latin typeface="e-Ukraine Light" pitchFamily="50" charset="-52"/>
              </a:rPr>
              <a:t> </a:t>
            </a:r>
            <a:r>
              <a:rPr lang="ru-RU" sz="1600" b="1" dirty="0" err="1">
                <a:latin typeface="e-Ukraine Light" pitchFamily="50" charset="-52"/>
              </a:rPr>
              <a:t>підприємства</a:t>
            </a:r>
            <a:r>
              <a:rPr lang="ru-RU" sz="1600" b="1" dirty="0">
                <a:latin typeface="e-Ukraine Light" pitchFamily="50" charset="-52"/>
              </a:rPr>
              <a:t> на </a:t>
            </a:r>
            <a:r>
              <a:rPr lang="ru-RU" sz="1600" b="1" dirty="0" err="1">
                <a:latin typeface="e-Ukraine Light" pitchFamily="50" charset="-52"/>
              </a:rPr>
              <a:t>його</a:t>
            </a:r>
            <a:r>
              <a:rPr lang="ru-RU" sz="1600" b="1" dirty="0">
                <a:latin typeface="e-Ukraine Light" pitchFamily="50" charset="-52"/>
              </a:rPr>
              <a:t> ж </a:t>
            </a:r>
            <a:r>
              <a:rPr lang="ru-RU" sz="1600" b="1" dirty="0" err="1">
                <a:latin typeface="e-Ukraine Light" pitchFamily="50" charset="-52"/>
              </a:rPr>
              <a:t>рахунок</a:t>
            </a:r>
            <a:r>
              <a:rPr lang="ru-RU" sz="1600" b="1" dirty="0">
                <a:latin typeface="e-Ukraine Light" pitchFamily="50" charset="-52"/>
              </a:rPr>
              <a:t> в </a:t>
            </a:r>
            <a:r>
              <a:rPr lang="ru-RU" sz="1600" b="1" dirty="0" err="1">
                <a:latin typeface="e-Ukraine Light" pitchFamily="50" charset="-52"/>
              </a:rPr>
              <a:t>іншому</a:t>
            </a:r>
            <a:r>
              <a:rPr lang="ru-RU" sz="1600" b="1" dirty="0">
                <a:latin typeface="e-Ukraine Light" pitchFamily="50" charset="-52"/>
              </a:rPr>
              <a:t> банку?</a:t>
            </a:r>
            <a:endParaRPr lang="ru-RU" sz="1600" b="1" dirty="0">
              <a:latin typeface="e-Ukraine Light" pitchFamily="50" charset="-52"/>
            </a:endParaRPr>
          </a:p>
        </p:txBody>
      </p:sp>
      <p:sp>
        <p:nvSpPr>
          <p:cNvPr id="20" name="Rectangle 1"/>
          <p:cNvSpPr>
            <a:spLocks noChangeArrowheads="1"/>
          </p:cNvSpPr>
          <p:nvPr/>
        </p:nvSpPr>
        <p:spPr bwMode="auto">
          <a:xfrm>
            <a:off x="5048250" y="6461285"/>
            <a:ext cx="1104899" cy="215444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sz="800" smtClean="0">
                <a:solidFill>
                  <a:srgbClr val="333333"/>
                </a:solidFill>
                <a:latin typeface="e-Ukraine Light" pitchFamily="50" charset="-52"/>
                <a:cs typeface="Times New Roman" pitchFamily="18" charset="0"/>
              </a:rPr>
              <a:t>Травень </a:t>
            </a:r>
            <a:r>
              <a:rPr lang="uk-UA" sz="800" dirty="0" smtClean="0">
                <a:solidFill>
                  <a:srgbClr val="333333"/>
                </a:solidFill>
                <a:latin typeface="e-Ukraine Light" pitchFamily="50" charset="-52"/>
                <a:cs typeface="Times New Roman" pitchFamily="18" charset="0"/>
              </a:rPr>
              <a:t>2023</a:t>
            </a:r>
            <a:endParaRPr kumimoji="0" lang="uk-UA" sz="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e-Ukraine Light" pitchFamily="50" charset="-52"/>
              <a:cs typeface="Arial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6029325" y="180977"/>
            <a:ext cx="31242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uk-UA" sz="1000" dirty="0" smtClean="0">
                <a:latin typeface="e-Ukraine Light" pitchFamily="50" charset="-52"/>
                <a:cs typeface="Arial" pitchFamily="34" charset="0"/>
              </a:rPr>
              <a:t>Головне </a:t>
            </a:r>
            <a:r>
              <a:rPr lang="uk-UA" sz="1050" dirty="0" smtClean="0">
                <a:latin typeface="e-Ukraine Light" pitchFamily="50" charset="-52"/>
                <a:cs typeface="Arial" pitchFamily="34" charset="0"/>
              </a:rPr>
              <a:t>управління</a:t>
            </a:r>
            <a:r>
              <a:rPr lang="uk-UA" sz="1000" dirty="0" smtClean="0">
                <a:latin typeface="e-Ukraine Light" pitchFamily="50" charset="-52"/>
                <a:cs typeface="Arial" pitchFamily="34" charset="0"/>
              </a:rPr>
              <a:t> ДПС у м. Києві </a:t>
            </a:r>
          </a:p>
        </p:txBody>
      </p:sp>
    </p:spTree>
    <p:extLst>
      <p:ext uri="{BB962C8B-B14F-4D97-AF65-F5344CB8AC3E}">
        <p14:creationId xmlns:p14="http://schemas.microsoft.com/office/powerpoint/2010/main" val="33821428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>
            <a:extLst>
              <a:ext uri="{FF2B5EF4-FFF2-40B4-BE49-F238E27FC236}">
                <a16:creationId xmlns:a16="http://schemas.microsoft.com/office/drawing/2014/main" xmlns="" id="{77BE1E3B-BB62-4FEA-84E6-53708639754F}"/>
              </a:ext>
            </a:extLst>
          </p:cNvPr>
          <p:cNvGrpSpPr/>
          <p:nvPr/>
        </p:nvGrpSpPr>
        <p:grpSpPr>
          <a:xfrm>
            <a:off x="114300" y="117828"/>
            <a:ext cx="4703443" cy="6740172"/>
            <a:chOff x="83820" y="68581"/>
            <a:chExt cx="4694139" cy="6781800"/>
          </a:xfrm>
        </p:grpSpPr>
        <p:sp>
          <p:nvSpPr>
            <p:cNvPr id="4" name="Прямоугольник 3">
              <a:extLst>
                <a:ext uri="{FF2B5EF4-FFF2-40B4-BE49-F238E27FC236}">
                  <a16:creationId xmlns:a16="http://schemas.microsoft.com/office/drawing/2014/main" xmlns="" id="{63EC6337-995B-4F4C-BFBF-1A1915547AE5}"/>
                </a:ext>
              </a:extLst>
            </p:cNvPr>
            <p:cNvSpPr/>
            <p:nvPr/>
          </p:nvSpPr>
          <p:spPr>
            <a:xfrm>
              <a:off x="83820" y="68581"/>
              <a:ext cx="4694139" cy="6629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6" name="Овал 5">
              <a:extLst>
                <a:ext uri="{FF2B5EF4-FFF2-40B4-BE49-F238E27FC236}">
                  <a16:creationId xmlns:a16="http://schemas.microsoft.com/office/drawing/2014/main" xmlns="" id="{BD827EDD-702C-4BE7-8040-21D8CC6FF8C0}"/>
                </a:ext>
              </a:extLst>
            </p:cNvPr>
            <p:cNvSpPr/>
            <p:nvPr/>
          </p:nvSpPr>
          <p:spPr>
            <a:xfrm>
              <a:off x="2328387" y="6545581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100" smtClean="0">
                  <a:solidFill>
                    <a:srgbClr val="25A872"/>
                  </a:solidFill>
                  <a:latin typeface="e-Ukraine" panose="00000500000000000000" pitchFamily="50" charset="-52"/>
                </a:rPr>
                <a:t>1</a:t>
              </a:r>
              <a:endParaRPr lang="uk-UA" sz="1400">
                <a:solidFill>
                  <a:srgbClr val="25A872"/>
                </a:solidFill>
                <a:latin typeface="e-Ukraine" panose="00000500000000000000" pitchFamily="50" charset="-52"/>
              </a:endParaRPr>
            </a:p>
          </p:txBody>
        </p:sp>
      </p:grpSp>
      <p:grpSp>
        <p:nvGrpSpPr>
          <p:cNvPr id="7" name="Группа 6">
            <a:extLst>
              <a:ext uri="{FF2B5EF4-FFF2-40B4-BE49-F238E27FC236}">
                <a16:creationId xmlns:a16="http://schemas.microsoft.com/office/drawing/2014/main" xmlns="" id="{192DF1A1-DE05-4849-B565-0A68A4DD5458}"/>
              </a:ext>
            </a:extLst>
          </p:cNvPr>
          <p:cNvGrpSpPr/>
          <p:nvPr/>
        </p:nvGrpSpPr>
        <p:grpSpPr>
          <a:xfrm>
            <a:off x="4972050" y="117828"/>
            <a:ext cx="4806790" cy="6740172"/>
            <a:chOff x="83820" y="68581"/>
            <a:chExt cx="4793934" cy="6781800"/>
          </a:xfrm>
        </p:grpSpPr>
        <p:sp>
          <p:nvSpPr>
            <p:cNvPr id="8" name="Прямоугольник 7">
              <a:extLst>
                <a:ext uri="{FF2B5EF4-FFF2-40B4-BE49-F238E27FC236}">
                  <a16:creationId xmlns:a16="http://schemas.microsoft.com/office/drawing/2014/main" xmlns="" id="{98C4D4A9-1179-41C5-BA9A-90E6A97494E2}"/>
                </a:ext>
              </a:extLst>
            </p:cNvPr>
            <p:cNvSpPr/>
            <p:nvPr/>
          </p:nvSpPr>
          <p:spPr>
            <a:xfrm>
              <a:off x="83820" y="68581"/>
              <a:ext cx="4793934" cy="6629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dirty="0" err="1" smtClean="0"/>
                <a:t>тРАВ</a:t>
              </a:r>
              <a:endParaRPr lang="uk-UA" dirty="0"/>
            </a:p>
          </p:txBody>
        </p:sp>
        <p:sp>
          <p:nvSpPr>
            <p:cNvPr id="9" name="Овал 8">
              <a:extLst>
                <a:ext uri="{FF2B5EF4-FFF2-40B4-BE49-F238E27FC236}">
                  <a16:creationId xmlns:a16="http://schemas.microsoft.com/office/drawing/2014/main" xmlns="" id="{72F46394-038E-4BE7-991A-5920F8DE961D}"/>
                </a:ext>
              </a:extLst>
            </p:cNvPr>
            <p:cNvSpPr/>
            <p:nvPr/>
          </p:nvSpPr>
          <p:spPr>
            <a:xfrm>
              <a:off x="2328387" y="6545581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100" dirty="0" smtClean="0">
                  <a:solidFill>
                    <a:srgbClr val="25A872"/>
                  </a:solidFill>
                  <a:latin typeface="e-Ukraine" panose="00000500000000000000" pitchFamily="50" charset="-52"/>
                </a:rPr>
                <a:t>2</a:t>
              </a:r>
              <a:endParaRPr lang="uk-UA" sz="1100" dirty="0">
                <a:solidFill>
                  <a:srgbClr val="25A872"/>
                </a:solidFill>
                <a:latin typeface="e-Ukraine" panose="00000500000000000000" pitchFamily="50" charset="-52"/>
              </a:endParaRPr>
            </a:p>
          </p:txBody>
        </p:sp>
      </p:grp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xmlns="" id="{AB020ADF-A26B-4DB1-A8F3-01CE965CB04E}"/>
              </a:ext>
            </a:extLst>
          </p:cNvPr>
          <p:cNvSpPr/>
          <p:nvPr/>
        </p:nvSpPr>
        <p:spPr>
          <a:xfrm>
            <a:off x="228599" y="180974"/>
            <a:ext cx="4591051" cy="625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spcAft>
                <a:spcPts val="0"/>
              </a:spcAft>
            </a:pPr>
            <a:endParaRPr lang="uk-UA" sz="120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xmlns="" id="{A93320C9-B67C-4431-A6A6-D9A5DA9531D3}"/>
              </a:ext>
            </a:extLst>
          </p:cNvPr>
          <p:cNvSpPr/>
          <p:nvPr/>
        </p:nvSpPr>
        <p:spPr>
          <a:xfrm>
            <a:off x="5127011" y="209549"/>
            <a:ext cx="4591051" cy="625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spcAft>
                <a:spcPts val="0"/>
              </a:spcAft>
            </a:pPr>
            <a:endParaRPr lang="uk-UA" sz="120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171450" y="3068210"/>
            <a:ext cx="464819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uk-UA" sz="140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uk-UA" sz="1300" smtClean="0">
              <a:latin typeface="e-Ukraine Light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09549" y="138186"/>
            <a:ext cx="4473770" cy="65941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en-US" sz="950" dirty="0" smtClean="0">
                <a:latin typeface="e-Ukraine Light" pitchFamily="50" charset="-52"/>
              </a:rPr>
              <a:t>	</a:t>
            </a:r>
            <a:r>
              <a:rPr lang="ru-RU" sz="1100" dirty="0">
                <a:latin typeface="e-Ukraine Light" pitchFamily="50" charset="-52"/>
              </a:rPr>
              <a:t>  </a:t>
            </a:r>
            <a:r>
              <a:rPr lang="ru-RU" sz="1100" dirty="0">
                <a:latin typeface="e-Ukraine Light" pitchFamily="50" charset="-52"/>
              </a:rPr>
              <a:t> Головне  </a:t>
            </a:r>
            <a:r>
              <a:rPr lang="ru-RU" sz="1100" dirty="0" err="1">
                <a:latin typeface="e-Ukraine Light" pitchFamily="50" charset="-52"/>
              </a:rPr>
              <a:t>управління</a:t>
            </a:r>
            <a:r>
              <a:rPr lang="ru-RU" sz="1100" dirty="0">
                <a:latin typeface="e-Ukraine Light" pitchFamily="50" charset="-52"/>
              </a:rPr>
              <a:t> ДПС у м. </a:t>
            </a:r>
            <a:r>
              <a:rPr lang="ru-RU" sz="1100" dirty="0" err="1">
                <a:latin typeface="e-Ukraine Light" pitchFamily="50" charset="-52"/>
              </a:rPr>
              <a:t>Києві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повідомляє</a:t>
            </a:r>
            <a:r>
              <a:rPr lang="ru-RU" sz="1100" dirty="0">
                <a:latin typeface="e-Ukraine Light" pitchFamily="50" charset="-52"/>
              </a:rPr>
              <a:t>, </a:t>
            </a:r>
            <a:r>
              <a:rPr lang="ru-RU" sz="1100" dirty="0" err="1">
                <a:latin typeface="e-Ukraine Light" pitchFamily="50" charset="-52"/>
              </a:rPr>
              <a:t>що</a:t>
            </a:r>
            <a:r>
              <a:rPr lang="ru-RU" sz="1100" dirty="0">
                <a:latin typeface="e-Ukraine Light" pitchFamily="50" charset="-52"/>
              </a:rPr>
              <a:t> доходом </a:t>
            </a:r>
            <a:r>
              <a:rPr lang="ru-RU" sz="1100" dirty="0" err="1">
                <a:latin typeface="e-Ukraine Light" pitchFamily="50" charset="-52"/>
              </a:rPr>
              <a:t>платника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єдиного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податку</a:t>
            </a:r>
            <a:r>
              <a:rPr lang="ru-RU" sz="1100" dirty="0">
                <a:latin typeface="e-Ukraine Light" pitchFamily="50" charset="-52"/>
              </a:rPr>
              <a:t> для </a:t>
            </a:r>
            <a:r>
              <a:rPr lang="ru-RU" sz="1100" dirty="0" err="1">
                <a:latin typeface="e-Ukraine Light" pitchFamily="50" charset="-52"/>
              </a:rPr>
              <a:t>юридичної</a:t>
            </a:r>
            <a:r>
              <a:rPr lang="ru-RU" sz="1100" dirty="0">
                <a:latin typeface="e-Ukraine Light" pitchFamily="50" charset="-52"/>
              </a:rPr>
              <a:t> особи є будь-</a:t>
            </a:r>
            <a:r>
              <a:rPr lang="ru-RU" sz="1100" dirty="0" err="1">
                <a:latin typeface="e-Ukraine Light" pitchFamily="50" charset="-52"/>
              </a:rPr>
              <a:t>який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дохід</a:t>
            </a:r>
            <a:r>
              <a:rPr lang="ru-RU" sz="1100" dirty="0">
                <a:latin typeface="e-Ukraine Light" pitchFamily="50" charset="-52"/>
              </a:rPr>
              <a:t>, </a:t>
            </a:r>
            <a:r>
              <a:rPr lang="ru-RU" sz="1100" dirty="0" err="1">
                <a:latin typeface="e-Ukraine Light" pitchFamily="50" charset="-52"/>
              </a:rPr>
              <a:t>включаючи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дохід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представництв</a:t>
            </a:r>
            <a:r>
              <a:rPr lang="ru-RU" sz="1100" dirty="0">
                <a:latin typeface="e-Ukraine Light" pitchFamily="50" charset="-52"/>
              </a:rPr>
              <a:t>, </a:t>
            </a:r>
            <a:r>
              <a:rPr lang="ru-RU" sz="1100" dirty="0" err="1">
                <a:latin typeface="e-Ukraine Light" pitchFamily="50" charset="-52"/>
              </a:rPr>
              <a:t>філій</a:t>
            </a:r>
            <a:r>
              <a:rPr lang="ru-RU" sz="1100" dirty="0">
                <a:latin typeface="e-Ukraine Light" pitchFamily="50" charset="-52"/>
              </a:rPr>
              <a:t>, </a:t>
            </a:r>
            <a:r>
              <a:rPr lang="ru-RU" sz="1100" dirty="0" err="1">
                <a:latin typeface="e-Ukraine Light" pitchFamily="50" charset="-52"/>
              </a:rPr>
              <a:t>відділень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такої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юридичної</a:t>
            </a:r>
            <a:r>
              <a:rPr lang="ru-RU" sz="1100" dirty="0">
                <a:latin typeface="e-Ukraine Light" pitchFamily="50" charset="-52"/>
              </a:rPr>
              <a:t> особи, </a:t>
            </a:r>
            <a:r>
              <a:rPr lang="ru-RU" sz="1100" dirty="0" err="1">
                <a:latin typeface="e-Ukraine Light" pitchFamily="50" charset="-52"/>
              </a:rPr>
              <a:t>отриманий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протягом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податкового</a:t>
            </a:r>
            <a:r>
              <a:rPr lang="ru-RU" sz="1100" dirty="0">
                <a:latin typeface="e-Ukraine Light" pitchFamily="50" charset="-52"/>
              </a:rPr>
              <a:t> (</a:t>
            </a:r>
            <a:r>
              <a:rPr lang="ru-RU" sz="1100" dirty="0" err="1">
                <a:latin typeface="e-Ukraine Light" pitchFamily="50" charset="-52"/>
              </a:rPr>
              <a:t>звітного</a:t>
            </a:r>
            <a:r>
              <a:rPr lang="ru-RU" sz="1100" dirty="0">
                <a:latin typeface="e-Ukraine Light" pitchFamily="50" charset="-52"/>
              </a:rPr>
              <a:t>) </a:t>
            </a:r>
            <a:r>
              <a:rPr lang="ru-RU" sz="1100" dirty="0" err="1">
                <a:latin typeface="e-Ukraine Light" pitchFamily="50" charset="-52"/>
              </a:rPr>
              <a:t>періоду</a:t>
            </a:r>
            <a:r>
              <a:rPr lang="ru-RU" sz="1100" dirty="0">
                <a:latin typeface="e-Ukraine Light" pitchFamily="50" charset="-52"/>
              </a:rPr>
              <a:t> в </a:t>
            </a:r>
            <a:r>
              <a:rPr lang="ru-RU" sz="1100" dirty="0" err="1">
                <a:latin typeface="e-Ukraine Light" pitchFamily="50" charset="-52"/>
              </a:rPr>
              <a:t>грошовій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формі</a:t>
            </a:r>
            <a:r>
              <a:rPr lang="ru-RU" sz="1100" dirty="0">
                <a:latin typeface="e-Ukraine Light" pitchFamily="50" charset="-52"/>
              </a:rPr>
              <a:t> (</a:t>
            </a:r>
            <a:r>
              <a:rPr lang="ru-RU" sz="1100" dirty="0" err="1">
                <a:latin typeface="e-Ukraine Light" pitchFamily="50" charset="-52"/>
              </a:rPr>
              <a:t>готівковій</a:t>
            </a:r>
            <a:r>
              <a:rPr lang="ru-RU" sz="1100" dirty="0">
                <a:latin typeface="e-Ukraine Light" pitchFamily="50" charset="-52"/>
              </a:rPr>
              <a:t> та/</a:t>
            </a:r>
            <a:r>
              <a:rPr lang="ru-RU" sz="1100" dirty="0" err="1">
                <a:latin typeface="e-Ukraine Light" pitchFamily="50" charset="-52"/>
              </a:rPr>
              <a:t>або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безготівковій</a:t>
            </a:r>
            <a:r>
              <a:rPr lang="ru-RU" sz="1100" dirty="0">
                <a:latin typeface="e-Ukraine Light" pitchFamily="50" charset="-52"/>
              </a:rPr>
              <a:t>); </a:t>
            </a:r>
            <a:r>
              <a:rPr lang="ru-RU" sz="1100" dirty="0" err="1">
                <a:latin typeface="e-Ukraine Light" pitchFamily="50" charset="-52"/>
              </a:rPr>
              <a:t>матеріальній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або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нематеріальній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формі</a:t>
            </a:r>
            <a:r>
              <a:rPr lang="ru-RU" sz="1100" dirty="0">
                <a:latin typeface="e-Ukraine Light" pitchFamily="50" charset="-52"/>
              </a:rPr>
              <a:t>, </a:t>
            </a:r>
            <a:r>
              <a:rPr lang="ru-RU" sz="1100" dirty="0" err="1">
                <a:latin typeface="e-Ukraine Light" pitchFamily="50" charset="-52"/>
              </a:rPr>
              <a:t>визначеній</a:t>
            </a:r>
            <a:r>
              <a:rPr lang="ru-RU" sz="1100" dirty="0">
                <a:latin typeface="e-Ukraine Light" pitchFamily="50" charset="-52"/>
              </a:rPr>
              <a:t> п. 292.3 ст. 292 </a:t>
            </a:r>
            <a:r>
              <a:rPr lang="ru-RU" sz="1100" dirty="0" err="1">
                <a:latin typeface="e-Ukraine Light" pitchFamily="50" charset="-52"/>
              </a:rPr>
              <a:t>Податкового</a:t>
            </a:r>
            <a:r>
              <a:rPr lang="ru-RU" sz="1100" dirty="0">
                <a:latin typeface="e-Ukraine Light" pitchFamily="50" charset="-52"/>
              </a:rPr>
              <a:t> кодексу </a:t>
            </a:r>
            <a:r>
              <a:rPr lang="ru-RU" sz="1100" dirty="0" err="1">
                <a:latin typeface="e-Ukraine Light" pitchFamily="50" charset="-52"/>
              </a:rPr>
              <a:t>України</a:t>
            </a:r>
            <a:r>
              <a:rPr lang="ru-RU" sz="1100" dirty="0">
                <a:latin typeface="e-Ukraine Light" pitchFamily="50" charset="-52"/>
              </a:rPr>
              <a:t> (</a:t>
            </a:r>
            <a:r>
              <a:rPr lang="ru-RU" sz="1100" dirty="0" err="1">
                <a:latin typeface="e-Ukraine Light" pitchFamily="50" charset="-52"/>
              </a:rPr>
              <a:t>пп</a:t>
            </a:r>
            <a:r>
              <a:rPr lang="ru-RU" sz="1100" dirty="0">
                <a:latin typeface="e-Ukraine Light" pitchFamily="50" charset="-52"/>
              </a:rPr>
              <a:t>. 2 п. 292.1 ст. 292 ПКУ</a:t>
            </a:r>
            <a:r>
              <a:rPr lang="ru-RU" sz="1100" dirty="0" smtClean="0">
                <a:latin typeface="e-Ukraine Light" pitchFamily="50" charset="-52"/>
              </a:rPr>
              <a:t>).</a:t>
            </a:r>
            <a:endParaRPr lang="ru-RU" sz="1100" dirty="0">
              <a:latin typeface="e-Ukraine Light" pitchFamily="50" charset="-52"/>
            </a:endParaRPr>
          </a:p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ru-RU" sz="1100" dirty="0" smtClean="0">
                <a:latin typeface="e-Ukraine Light" pitchFamily="50" charset="-52"/>
              </a:rPr>
              <a:t>	</a:t>
            </a:r>
            <a:r>
              <a:rPr lang="ru-RU" sz="1100" dirty="0" err="1" smtClean="0">
                <a:latin typeface="e-Ukraine Light" pitchFamily="50" charset="-52"/>
              </a:rPr>
              <a:t>Визначення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>
                <a:latin typeface="e-Ukraine Light" pitchFamily="50" charset="-52"/>
              </a:rPr>
              <a:t>доходу </a:t>
            </a:r>
            <a:r>
              <a:rPr lang="ru-RU" sz="1100" dirty="0" err="1">
                <a:latin typeface="e-Ukraine Light" pitchFamily="50" charset="-52"/>
              </a:rPr>
              <a:t>здійснюється</a:t>
            </a:r>
            <a:r>
              <a:rPr lang="ru-RU" sz="1100" dirty="0">
                <a:latin typeface="e-Ukraine Light" pitchFamily="50" charset="-52"/>
              </a:rPr>
              <a:t> для </a:t>
            </a:r>
            <a:r>
              <a:rPr lang="ru-RU" sz="1100" dirty="0" err="1">
                <a:latin typeface="e-Ukraine Light" pitchFamily="50" charset="-52"/>
              </a:rPr>
              <a:t>цілей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оподаткування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єдиним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податком</a:t>
            </a:r>
            <a:r>
              <a:rPr lang="ru-RU" sz="1100" dirty="0">
                <a:latin typeface="e-Ukraine Light" pitchFamily="50" charset="-52"/>
              </a:rPr>
              <a:t> та  для </a:t>
            </a:r>
            <a:r>
              <a:rPr lang="ru-RU" sz="1100" dirty="0" err="1">
                <a:latin typeface="e-Ukraine Light" pitchFamily="50" charset="-52"/>
              </a:rPr>
              <a:t>надання</a:t>
            </a:r>
            <a:r>
              <a:rPr lang="ru-RU" sz="1100" dirty="0">
                <a:latin typeface="e-Ukraine Light" pitchFamily="50" charset="-52"/>
              </a:rPr>
              <a:t> права </a:t>
            </a:r>
            <a:r>
              <a:rPr lang="ru-RU" sz="1100" dirty="0" err="1">
                <a:latin typeface="e-Ukraine Light" pitchFamily="50" charset="-52"/>
              </a:rPr>
              <a:t>суб’єкту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господарювання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зареєструватися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платником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єдиного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податку</a:t>
            </a:r>
            <a:r>
              <a:rPr lang="ru-RU" sz="1100" dirty="0">
                <a:latin typeface="e-Ukraine Light" pitchFamily="50" charset="-52"/>
              </a:rPr>
              <a:t> та/</a:t>
            </a:r>
            <a:r>
              <a:rPr lang="ru-RU" sz="1100" dirty="0" err="1">
                <a:latin typeface="e-Ukraine Light" pitchFamily="50" charset="-52"/>
              </a:rPr>
              <a:t>або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перебувати</a:t>
            </a:r>
            <a:r>
              <a:rPr lang="ru-RU" sz="1100" dirty="0">
                <a:latin typeface="e-Ukraine Light" pitchFamily="50" charset="-52"/>
              </a:rPr>
              <a:t> на </a:t>
            </a:r>
            <a:r>
              <a:rPr lang="ru-RU" sz="1100" dirty="0" err="1">
                <a:latin typeface="e-Ukraine Light" pitchFamily="50" charset="-52"/>
              </a:rPr>
              <a:t>спрощеній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системі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оподаткування</a:t>
            </a:r>
            <a:r>
              <a:rPr lang="ru-RU" sz="1100" dirty="0">
                <a:latin typeface="e-Ukraine Light" pitchFamily="50" charset="-52"/>
              </a:rPr>
              <a:t> (п. 292. 14 ст. 292 ПКУ</a:t>
            </a:r>
            <a:r>
              <a:rPr lang="ru-RU" sz="1100" dirty="0" smtClean="0">
                <a:latin typeface="e-Ukraine Light" pitchFamily="50" charset="-52"/>
              </a:rPr>
              <a:t>).</a:t>
            </a:r>
            <a:endParaRPr lang="ru-RU" sz="1100" dirty="0">
              <a:latin typeface="e-Ukraine Light" pitchFamily="50" charset="-52"/>
            </a:endParaRPr>
          </a:p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ru-RU" sz="1100" dirty="0" smtClean="0">
                <a:latin typeface="e-Ukraine Light" pitchFamily="50" charset="-52"/>
              </a:rPr>
              <a:t>	Датою </a:t>
            </a:r>
            <a:r>
              <a:rPr lang="ru-RU" sz="1100" dirty="0" err="1">
                <a:latin typeface="e-Ukraine Light" pitchFamily="50" charset="-52"/>
              </a:rPr>
              <a:t>отримання</a:t>
            </a:r>
            <a:r>
              <a:rPr lang="ru-RU" sz="1100" dirty="0">
                <a:latin typeface="e-Ukraine Light" pitchFamily="50" charset="-52"/>
              </a:rPr>
              <a:t> доходу </a:t>
            </a:r>
            <a:r>
              <a:rPr lang="ru-RU" sz="1100" dirty="0" err="1">
                <a:latin typeface="e-Ukraine Light" pitchFamily="50" charset="-52"/>
              </a:rPr>
              <a:t>платника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єдиного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податку</a:t>
            </a:r>
            <a:r>
              <a:rPr lang="ru-RU" sz="1100" dirty="0">
                <a:latin typeface="e-Ukraine Light" pitchFamily="50" charset="-52"/>
              </a:rPr>
              <a:t> є дата </a:t>
            </a:r>
            <a:r>
              <a:rPr lang="ru-RU" sz="1100" dirty="0" err="1">
                <a:latin typeface="e-Ukraine Light" pitchFamily="50" charset="-52"/>
              </a:rPr>
              <a:t>надходження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коштів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платнику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єдиного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податку</a:t>
            </a:r>
            <a:r>
              <a:rPr lang="ru-RU" sz="1100" dirty="0">
                <a:latin typeface="e-Ukraine Light" pitchFamily="50" charset="-52"/>
              </a:rPr>
              <a:t> у </a:t>
            </a:r>
            <a:r>
              <a:rPr lang="ru-RU" sz="1100" dirty="0" err="1">
                <a:latin typeface="e-Ukraine Light" pitchFamily="50" charset="-52"/>
              </a:rPr>
              <a:t>грошовій</a:t>
            </a:r>
            <a:r>
              <a:rPr lang="ru-RU" sz="1100" dirty="0">
                <a:latin typeface="e-Ukraine Light" pitchFamily="50" charset="-52"/>
              </a:rPr>
              <a:t> (</a:t>
            </a:r>
            <a:r>
              <a:rPr lang="ru-RU" sz="1100" dirty="0" err="1">
                <a:latin typeface="e-Ukraine Light" pitchFamily="50" charset="-52"/>
              </a:rPr>
              <a:t>готівковій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або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безготівковій</a:t>
            </a:r>
            <a:r>
              <a:rPr lang="ru-RU" sz="1100" dirty="0">
                <a:latin typeface="e-Ukraine Light" pitchFamily="50" charset="-52"/>
              </a:rPr>
              <a:t>) </a:t>
            </a:r>
            <a:r>
              <a:rPr lang="ru-RU" sz="1100" dirty="0" err="1">
                <a:latin typeface="e-Ukraine Light" pitchFamily="50" charset="-52"/>
              </a:rPr>
              <a:t>формі</a:t>
            </a:r>
            <a:r>
              <a:rPr lang="ru-RU" sz="1100" dirty="0">
                <a:latin typeface="e-Ukraine Light" pitchFamily="50" charset="-52"/>
              </a:rPr>
              <a:t>, дата </a:t>
            </a:r>
            <a:r>
              <a:rPr lang="ru-RU" sz="1100" dirty="0" err="1">
                <a:latin typeface="e-Ukraine Light" pitchFamily="50" charset="-52"/>
              </a:rPr>
              <a:t>підписання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платником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єдиного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податку</a:t>
            </a:r>
            <a:r>
              <a:rPr lang="ru-RU" sz="1100" dirty="0">
                <a:latin typeface="e-Ukraine Light" pitchFamily="50" charset="-52"/>
              </a:rPr>
              <a:t> акта </a:t>
            </a:r>
            <a:r>
              <a:rPr lang="ru-RU" sz="1100" dirty="0" err="1">
                <a:latin typeface="e-Ukraine Light" pitchFamily="50" charset="-52"/>
              </a:rPr>
              <a:t>приймання-передачі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безоплатно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отриманих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товарів</a:t>
            </a:r>
            <a:r>
              <a:rPr lang="ru-RU" sz="1100" dirty="0">
                <a:latin typeface="e-Ukraine Light" pitchFamily="50" charset="-52"/>
              </a:rPr>
              <a:t> (</a:t>
            </a:r>
            <a:r>
              <a:rPr lang="ru-RU" sz="1100" dirty="0" err="1">
                <a:latin typeface="e-Ukraine Light" pitchFamily="50" charset="-52"/>
              </a:rPr>
              <a:t>робіт</a:t>
            </a:r>
            <a:r>
              <a:rPr lang="ru-RU" sz="1100" dirty="0">
                <a:latin typeface="e-Ukraine Light" pitchFamily="50" charset="-52"/>
              </a:rPr>
              <a:t>, </a:t>
            </a:r>
            <a:r>
              <a:rPr lang="ru-RU" sz="1100" dirty="0" err="1">
                <a:latin typeface="e-Ukraine Light" pitchFamily="50" charset="-52"/>
              </a:rPr>
              <a:t>послуг</a:t>
            </a:r>
            <a:r>
              <a:rPr lang="ru-RU" sz="1100" dirty="0">
                <a:latin typeface="e-Ukraine Light" pitchFamily="50" charset="-52"/>
              </a:rPr>
              <a:t>). Для </a:t>
            </a:r>
            <a:r>
              <a:rPr lang="ru-RU" sz="1100" dirty="0" err="1">
                <a:latin typeface="e-Ukraine Light" pitchFamily="50" charset="-52"/>
              </a:rPr>
              <a:t>платника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єдиного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податку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третьої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групи</a:t>
            </a:r>
            <a:r>
              <a:rPr lang="ru-RU" sz="1100" dirty="0">
                <a:latin typeface="e-Ukraine Light" pitchFamily="50" charset="-52"/>
              </a:rPr>
              <a:t>, </a:t>
            </a:r>
            <a:r>
              <a:rPr lang="ru-RU" sz="1100" dirty="0" err="1">
                <a:latin typeface="e-Ukraine Light" pitchFamily="50" charset="-52"/>
              </a:rPr>
              <a:t>який</a:t>
            </a:r>
            <a:r>
              <a:rPr lang="ru-RU" sz="1100" dirty="0">
                <a:latin typeface="e-Ukraine Light" pitchFamily="50" charset="-52"/>
              </a:rPr>
              <a:t> є </a:t>
            </a:r>
            <a:r>
              <a:rPr lang="ru-RU" sz="1100" dirty="0" err="1">
                <a:latin typeface="e-Ukraine Light" pitchFamily="50" charset="-52"/>
              </a:rPr>
              <a:t>платником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податку</a:t>
            </a:r>
            <a:r>
              <a:rPr lang="ru-RU" sz="1100" dirty="0">
                <a:latin typeface="e-Ukraine Light" pitchFamily="50" charset="-52"/>
              </a:rPr>
              <a:t> на </a:t>
            </a:r>
            <a:r>
              <a:rPr lang="ru-RU" sz="1100" dirty="0" err="1">
                <a:latin typeface="e-Ukraine Light" pitchFamily="50" charset="-52"/>
              </a:rPr>
              <a:t>додану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вартість</a:t>
            </a:r>
            <a:r>
              <a:rPr lang="ru-RU" sz="1100" dirty="0">
                <a:latin typeface="e-Ukraine Light" pitchFamily="50" charset="-52"/>
              </a:rPr>
              <a:t>, </a:t>
            </a:r>
            <a:r>
              <a:rPr lang="ru-RU" sz="1100" dirty="0" smtClean="0">
                <a:latin typeface="e-Ukraine Light" pitchFamily="50" charset="-52"/>
              </a:rPr>
              <a:t>датою</a:t>
            </a:r>
            <a:br>
              <a:rPr lang="ru-RU" sz="1100" dirty="0" smtClean="0">
                <a:latin typeface="e-Ukraine Light" pitchFamily="50" charset="-52"/>
              </a:rPr>
            </a:br>
            <a:endParaRPr lang="ru-RU" sz="1100" dirty="0">
              <a:latin typeface="e-Ukraine Light" pitchFamily="50" charset="-52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14300" y="1"/>
            <a:ext cx="478154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endParaRPr lang="uk-UA" sz="1200" smtClean="0">
              <a:latin typeface="e-Ukraine" pitchFamily="2" charset="-52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4969102" y="209549"/>
            <a:ext cx="468629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endParaRPr lang="uk-UA" sz="1000" dirty="0" smtClean="0">
              <a:latin typeface="e-Ukraine" pitchFamily="2" charset="-52"/>
            </a:endParaRPr>
          </a:p>
          <a:p>
            <a:pPr indent="457200" algn="just"/>
            <a:endParaRPr lang="uk-UA" sz="1000" dirty="0" smtClean="0">
              <a:latin typeface="e-Ukraine" pitchFamily="2" charset="-52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09549" y="0"/>
            <a:ext cx="4572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1400" dirty="0" smtClean="0">
                <a:latin typeface="e-Ukraine Light" pitchFamily="50" charset="-52"/>
              </a:rPr>
              <a:t>	</a:t>
            </a:r>
            <a:endParaRPr lang="uk-UA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5032294" y="144641"/>
            <a:ext cx="4685767" cy="46397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ru-RU" sz="1100" dirty="0" err="1" smtClean="0">
                <a:latin typeface="e-Ukraine Light" pitchFamily="50" charset="-52"/>
              </a:rPr>
              <a:t>отримання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>
                <a:latin typeface="e-Ukraine Light" pitchFamily="50" charset="-52"/>
              </a:rPr>
              <a:t>доходу є дата </a:t>
            </a:r>
            <a:r>
              <a:rPr lang="ru-RU" sz="1100" dirty="0" err="1">
                <a:latin typeface="e-Ukraine Light" pitchFamily="50" charset="-52"/>
              </a:rPr>
              <a:t>списання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кредиторської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заборгованості</a:t>
            </a:r>
            <a:r>
              <a:rPr lang="ru-RU" sz="1100" dirty="0">
                <a:latin typeface="e-Ukraine Light" pitchFamily="50" charset="-52"/>
              </a:rPr>
              <a:t>, за </a:t>
            </a:r>
            <a:r>
              <a:rPr lang="ru-RU" sz="1100" dirty="0" err="1">
                <a:latin typeface="e-Ukraine Light" pitchFamily="50" charset="-52"/>
              </a:rPr>
              <a:t>якою</a:t>
            </a:r>
            <a:r>
              <a:rPr lang="ru-RU" sz="1100" dirty="0">
                <a:latin typeface="e-Ukraine Light" pitchFamily="50" charset="-52"/>
              </a:rPr>
              <a:t> минув строк </a:t>
            </a:r>
            <a:r>
              <a:rPr lang="ru-RU" sz="1100" dirty="0" err="1">
                <a:latin typeface="e-Ukraine Light" pitchFamily="50" charset="-52"/>
              </a:rPr>
              <a:t>позовної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давності</a:t>
            </a:r>
            <a:r>
              <a:rPr lang="ru-RU" sz="1100" dirty="0">
                <a:latin typeface="e-Ukraine Light" pitchFamily="50" charset="-52"/>
              </a:rPr>
              <a:t>. </a:t>
            </a:r>
          </a:p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ru-RU" sz="1100" dirty="0" smtClean="0">
                <a:latin typeface="e-Ukraine Light" pitchFamily="50" charset="-52"/>
              </a:rPr>
              <a:t>	Для </a:t>
            </a:r>
            <a:r>
              <a:rPr lang="ru-RU" sz="1100" dirty="0" err="1">
                <a:latin typeface="e-Ukraine Light" pitchFamily="50" charset="-52"/>
              </a:rPr>
              <a:t>платника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єдиного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податку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третьої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групи</a:t>
            </a:r>
            <a:r>
              <a:rPr lang="ru-RU" sz="1100" dirty="0">
                <a:latin typeface="e-Ukraine Light" pitchFamily="50" charset="-52"/>
              </a:rPr>
              <a:t> (</a:t>
            </a:r>
            <a:r>
              <a:rPr lang="ru-RU" sz="1100" dirty="0" err="1">
                <a:latin typeface="e-Ukraine Light" pitchFamily="50" charset="-52"/>
              </a:rPr>
              <a:t>юридичні</a:t>
            </a:r>
            <a:r>
              <a:rPr lang="ru-RU" sz="1100" dirty="0">
                <a:latin typeface="e-Ukraine Light" pitchFamily="50" charset="-52"/>
              </a:rPr>
              <a:t> особи) датою </a:t>
            </a:r>
            <a:r>
              <a:rPr lang="ru-RU" sz="1100" dirty="0" err="1">
                <a:latin typeface="e-Ukraine Light" pitchFamily="50" charset="-52"/>
              </a:rPr>
              <a:t>отримання</a:t>
            </a:r>
            <a:r>
              <a:rPr lang="ru-RU" sz="1100" dirty="0">
                <a:latin typeface="e-Ukraine Light" pitchFamily="50" charset="-52"/>
              </a:rPr>
              <a:t> доходу </a:t>
            </a:r>
            <a:r>
              <a:rPr lang="ru-RU" sz="1100" dirty="0" err="1">
                <a:latin typeface="e-Ukraine Light" pitchFamily="50" charset="-52"/>
              </a:rPr>
              <a:t>також</a:t>
            </a:r>
            <a:r>
              <a:rPr lang="ru-RU" sz="1100" dirty="0">
                <a:latin typeface="e-Ukraine Light" pitchFamily="50" charset="-52"/>
              </a:rPr>
              <a:t> є дата </a:t>
            </a:r>
            <a:r>
              <a:rPr lang="ru-RU" sz="1100" dirty="0" err="1">
                <a:latin typeface="e-Ukraine Light" pitchFamily="50" charset="-52"/>
              </a:rPr>
              <a:t>відвантаження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товарів</a:t>
            </a:r>
            <a:r>
              <a:rPr lang="ru-RU" sz="1100" dirty="0">
                <a:latin typeface="e-Ukraine Light" pitchFamily="50" charset="-52"/>
              </a:rPr>
              <a:t> (</a:t>
            </a:r>
            <a:r>
              <a:rPr lang="ru-RU" sz="1100" dirty="0" err="1">
                <a:latin typeface="e-Ukraine Light" pitchFamily="50" charset="-52"/>
              </a:rPr>
              <a:t>виконання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робіт</a:t>
            </a:r>
            <a:r>
              <a:rPr lang="ru-RU" sz="1100" dirty="0">
                <a:latin typeface="e-Ukraine Light" pitchFamily="50" charset="-52"/>
              </a:rPr>
              <a:t>, </a:t>
            </a:r>
            <a:r>
              <a:rPr lang="ru-RU" sz="1100" dirty="0" err="1">
                <a:latin typeface="e-Ukraine Light" pitchFamily="50" charset="-52"/>
              </a:rPr>
              <a:t>надання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послуг</a:t>
            </a:r>
            <a:r>
              <a:rPr lang="ru-RU" sz="1100" dirty="0">
                <a:latin typeface="e-Ukraine Light" pitchFamily="50" charset="-52"/>
              </a:rPr>
              <a:t>), за </a:t>
            </a:r>
            <a:r>
              <a:rPr lang="ru-RU" sz="1100" dirty="0" err="1">
                <a:latin typeface="e-Ukraine Light" pitchFamily="50" charset="-52"/>
              </a:rPr>
              <a:t>які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отримана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попередня</a:t>
            </a:r>
            <a:r>
              <a:rPr lang="ru-RU" sz="1100" dirty="0">
                <a:latin typeface="e-Ukraine Light" pitchFamily="50" charset="-52"/>
              </a:rPr>
              <a:t> оплата (аванс) у </a:t>
            </a:r>
            <a:r>
              <a:rPr lang="ru-RU" sz="1100" dirty="0" err="1">
                <a:latin typeface="e-Ukraine Light" pitchFamily="50" charset="-52"/>
              </a:rPr>
              <a:t>період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сплати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інших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податків</a:t>
            </a:r>
            <a:r>
              <a:rPr lang="ru-RU" sz="1100" dirty="0">
                <a:latin typeface="e-Ukraine Light" pitchFamily="50" charset="-52"/>
              </a:rPr>
              <a:t> і </a:t>
            </a:r>
            <a:r>
              <a:rPr lang="ru-RU" sz="1100" dirty="0" err="1">
                <a:latin typeface="e-Ukraine Light" pitchFamily="50" charset="-52"/>
              </a:rPr>
              <a:t>зборів</a:t>
            </a:r>
            <a:r>
              <a:rPr lang="ru-RU" sz="1100" dirty="0">
                <a:latin typeface="e-Ukraine Light" pitchFamily="50" charset="-52"/>
              </a:rPr>
              <a:t>, </a:t>
            </a:r>
            <a:r>
              <a:rPr lang="ru-RU" sz="1100" dirty="0" err="1">
                <a:latin typeface="e-Ukraine Light" pitchFamily="50" charset="-52"/>
              </a:rPr>
              <a:t>визначених</a:t>
            </a:r>
            <a:r>
              <a:rPr lang="ru-RU" sz="1100" dirty="0">
                <a:latin typeface="e-Ukraine Light" pitchFamily="50" charset="-52"/>
              </a:rPr>
              <a:t> ПКУ (п. 292.6 ст. 292 ПКУ</a:t>
            </a:r>
            <a:r>
              <a:rPr lang="ru-RU" sz="1100" dirty="0" smtClean="0">
                <a:latin typeface="e-Ukraine Light" pitchFamily="50" charset="-52"/>
              </a:rPr>
              <a:t>).</a:t>
            </a:r>
            <a:endParaRPr lang="ru-RU" sz="1100" dirty="0">
              <a:latin typeface="e-Ukraine Light" pitchFamily="50" charset="-52"/>
            </a:endParaRPr>
          </a:p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ru-RU" sz="1100" dirty="0" smtClean="0">
                <a:latin typeface="e-Ukraine Light" pitchFamily="50" charset="-52"/>
              </a:rPr>
              <a:t>	</a:t>
            </a:r>
            <a:r>
              <a:rPr lang="ru-RU" sz="1100" dirty="0" err="1" smtClean="0">
                <a:latin typeface="e-Ukraine Light" pitchFamily="50" charset="-52"/>
              </a:rPr>
              <a:t>Отже</a:t>
            </a:r>
            <a:r>
              <a:rPr lang="ru-RU" sz="1100" dirty="0">
                <a:latin typeface="e-Ukraine Light" pitchFamily="50" charset="-52"/>
              </a:rPr>
              <a:t>, </a:t>
            </a:r>
            <a:r>
              <a:rPr lang="ru-RU" sz="1100" dirty="0" err="1">
                <a:latin typeface="e-Ukraine Light" pitchFamily="50" charset="-52"/>
              </a:rPr>
              <a:t>оподатковані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кошти</a:t>
            </a:r>
            <a:r>
              <a:rPr lang="ru-RU" sz="1100" dirty="0">
                <a:latin typeface="e-Ukraine Light" pitchFamily="50" charset="-52"/>
              </a:rPr>
              <a:t> є </a:t>
            </a:r>
            <a:r>
              <a:rPr lang="ru-RU" sz="1100" dirty="0" err="1">
                <a:latin typeface="e-Ukraine Light" pitchFamily="50" charset="-52"/>
              </a:rPr>
              <a:t>прибутком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підприємства</a:t>
            </a:r>
            <a:r>
              <a:rPr lang="ru-RU" sz="1100" dirty="0">
                <a:latin typeface="e-Ukraine Light" pitchFamily="50" charset="-52"/>
              </a:rPr>
              <a:t>, </a:t>
            </a:r>
            <a:r>
              <a:rPr lang="ru-RU" sz="1100" dirty="0" err="1">
                <a:latin typeface="e-Ukraine Light" pitchFamily="50" charset="-52"/>
              </a:rPr>
              <a:t>тобто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власними</a:t>
            </a:r>
            <a:r>
              <a:rPr lang="ru-RU" sz="1100" dirty="0">
                <a:latin typeface="e-Ukraine Light" pitchFamily="50" charset="-52"/>
              </a:rPr>
              <a:t> коштами </a:t>
            </a:r>
            <a:r>
              <a:rPr lang="ru-RU" sz="1100" dirty="0" err="1">
                <a:latin typeface="e-Ukraine Light" pitchFamily="50" charset="-52"/>
              </a:rPr>
              <a:t>платника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єдиного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податку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третьої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групи</a:t>
            </a:r>
            <a:r>
              <a:rPr lang="ru-RU" sz="1100" dirty="0">
                <a:latin typeface="e-Ukraine Light" pitchFamily="50" charset="-52"/>
              </a:rPr>
              <a:t> – </a:t>
            </a:r>
            <a:r>
              <a:rPr lang="ru-RU" sz="1100" dirty="0" err="1">
                <a:latin typeface="e-Ukraine Light" pitchFamily="50" charset="-52"/>
              </a:rPr>
              <a:t>юридичної</a:t>
            </a:r>
            <a:r>
              <a:rPr lang="ru-RU" sz="1100" dirty="0">
                <a:latin typeface="e-Ukraine Light" pitchFamily="50" charset="-52"/>
              </a:rPr>
              <a:t> особи, </a:t>
            </a:r>
            <a:r>
              <a:rPr lang="ru-RU" sz="1100" dirty="0" err="1">
                <a:latin typeface="e-Ukraine Light" pitchFamily="50" charset="-52"/>
              </a:rPr>
              <a:t>які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залишаються</a:t>
            </a:r>
            <a:r>
              <a:rPr lang="ru-RU" sz="1100" dirty="0">
                <a:latin typeface="e-Ukraine Light" pitchFamily="50" charset="-52"/>
              </a:rPr>
              <a:t> у </a:t>
            </a:r>
            <a:r>
              <a:rPr lang="ru-RU" sz="1100" dirty="0" err="1">
                <a:latin typeface="e-Ukraine Light" pitchFamily="50" charset="-52"/>
              </a:rPr>
              <a:t>розпорядженні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підприємства</a:t>
            </a:r>
            <a:r>
              <a:rPr lang="ru-RU" sz="1100" dirty="0" smtClean="0">
                <a:latin typeface="e-Ukraine Light" pitchFamily="50" charset="-52"/>
              </a:rPr>
              <a:t>.</a:t>
            </a:r>
            <a:endParaRPr lang="ru-RU" sz="1100" dirty="0">
              <a:latin typeface="e-Ukraine Light" pitchFamily="50" charset="-52"/>
            </a:endParaRPr>
          </a:p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ru-RU" sz="1100" dirty="0" smtClean="0">
                <a:latin typeface="e-Ukraine Light" pitchFamily="50" charset="-52"/>
              </a:rPr>
              <a:t>	Таким </a:t>
            </a:r>
            <a:r>
              <a:rPr lang="ru-RU" sz="1100" dirty="0">
                <a:latin typeface="e-Ukraine Light" pitchFamily="50" charset="-52"/>
              </a:rPr>
              <a:t>чином, </a:t>
            </a:r>
            <a:r>
              <a:rPr lang="ru-RU" sz="1100" dirty="0" err="1">
                <a:latin typeface="e-Ukraine Light" pitchFamily="50" charset="-52"/>
              </a:rPr>
              <a:t>кошти</a:t>
            </a:r>
            <a:r>
              <a:rPr lang="ru-RU" sz="1100" dirty="0">
                <a:latin typeface="e-Ukraine Light" pitchFamily="50" charset="-52"/>
              </a:rPr>
              <a:t>, </a:t>
            </a:r>
            <a:r>
              <a:rPr lang="ru-RU" sz="1100" dirty="0" err="1">
                <a:latin typeface="e-Ukraine Light" pitchFamily="50" charset="-52"/>
              </a:rPr>
              <a:t>які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після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оподаткування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переведені</a:t>
            </a:r>
            <a:r>
              <a:rPr lang="ru-RU" sz="1100" dirty="0">
                <a:latin typeface="e-Ukraine Light" pitchFamily="50" charset="-52"/>
              </a:rPr>
              <a:t> з </a:t>
            </a:r>
            <a:r>
              <a:rPr lang="ru-RU" sz="1100" dirty="0" err="1">
                <a:latin typeface="e-Ukraine Light" pitchFamily="50" charset="-52"/>
              </a:rPr>
              <a:t>рахунку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платника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єдиного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податку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третьої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групи</a:t>
            </a:r>
            <a:r>
              <a:rPr lang="ru-RU" sz="1100" dirty="0">
                <a:latin typeface="e-Ukraine Light" pitchFamily="50" charset="-52"/>
              </a:rPr>
              <a:t> - </a:t>
            </a:r>
            <a:r>
              <a:rPr lang="ru-RU" sz="1100" dirty="0" err="1">
                <a:latin typeface="e-Ukraine Light" pitchFamily="50" charset="-52"/>
              </a:rPr>
              <a:t>юридичної</a:t>
            </a:r>
            <a:r>
              <a:rPr lang="ru-RU" sz="1100" dirty="0">
                <a:latin typeface="e-Ukraine Light" pitchFamily="50" charset="-52"/>
              </a:rPr>
              <a:t> особи на </a:t>
            </a:r>
            <a:r>
              <a:rPr lang="ru-RU" sz="1100" dirty="0" err="1">
                <a:latin typeface="e-Ukraine Light" pitchFamily="50" charset="-52"/>
              </a:rPr>
              <a:t>рахунок</a:t>
            </a:r>
            <a:r>
              <a:rPr lang="ru-RU" sz="1100" dirty="0">
                <a:latin typeface="e-Ukraine Light" pitchFamily="50" charset="-52"/>
              </a:rPr>
              <a:t> того ж </a:t>
            </a:r>
            <a:r>
              <a:rPr lang="ru-RU" sz="1100" dirty="0" err="1">
                <a:latin typeface="e-Ukraine Light" pitchFamily="50" charset="-52"/>
              </a:rPr>
              <a:t>платника</a:t>
            </a:r>
            <a:r>
              <a:rPr lang="ru-RU" sz="1100" dirty="0">
                <a:latin typeface="e-Ukraine Light" pitchFamily="50" charset="-52"/>
              </a:rPr>
              <a:t> в </a:t>
            </a:r>
            <a:r>
              <a:rPr lang="ru-RU" sz="1100" dirty="0" err="1">
                <a:latin typeface="e-Ukraine Light" pitchFamily="50" charset="-52"/>
              </a:rPr>
              <a:t>іншому</a:t>
            </a:r>
            <a:r>
              <a:rPr lang="ru-RU" sz="1100" dirty="0">
                <a:latin typeface="e-Ukraine Light" pitchFamily="50" charset="-52"/>
              </a:rPr>
              <a:t> банку, не </a:t>
            </a:r>
            <a:r>
              <a:rPr lang="ru-RU" sz="1100" dirty="0" err="1">
                <a:latin typeface="e-Ukraine Light" pitchFamily="50" charset="-52"/>
              </a:rPr>
              <a:t>підлягають</a:t>
            </a:r>
            <a:r>
              <a:rPr lang="ru-RU" sz="1100" dirty="0">
                <a:latin typeface="e-Ukraine Light" pitchFamily="50" charset="-52"/>
              </a:rPr>
              <a:t> повторному </a:t>
            </a:r>
            <a:r>
              <a:rPr lang="ru-RU" sz="1100" dirty="0" err="1">
                <a:latin typeface="e-Ukraine Light" pitchFamily="50" charset="-52"/>
              </a:rPr>
              <a:t>оподаткуванню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єдиним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податком</a:t>
            </a:r>
            <a:r>
              <a:rPr lang="ru-RU" sz="1100" dirty="0">
                <a:latin typeface="e-Ukraine Light" pitchFamily="50" charset="-52"/>
              </a:rPr>
              <a:t>. </a:t>
            </a:r>
            <a:endParaRPr lang="ru-RU" sz="1100" dirty="0">
              <a:latin typeface="e-Ukraine Light" pitchFamily="50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384221950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1249</TotalTime>
  <Words>147</Words>
  <Application>Microsoft Office PowerPoint</Application>
  <PresentationFormat>Лист A4 (210x297 мм)</PresentationFormat>
  <Paragraphs>23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Asus</dc:creator>
  <cp:lastModifiedBy>d</cp:lastModifiedBy>
  <cp:revision>171</cp:revision>
  <dcterms:created xsi:type="dcterms:W3CDTF">2021-05-27T05:23:05Z</dcterms:created>
  <dcterms:modified xsi:type="dcterms:W3CDTF">2023-05-29T07:27:27Z</dcterms:modified>
</cp:coreProperties>
</file>