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906000" cy="6858000" type="A4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A8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12" autoAdjust="0"/>
    <p:restoredTop sz="94660"/>
  </p:normalViewPr>
  <p:slideViewPr>
    <p:cSldViewPr snapToGrid="0">
      <p:cViewPr>
        <p:scale>
          <a:sx n="120" d="100"/>
          <a:sy n="120" d="100"/>
        </p:scale>
        <p:origin x="-1470" y="-7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29.05.2023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0837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29.05.2023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9468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29.05.2023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2444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29.05.2023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7806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29.05.2023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0265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29.05.2023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8008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29.05.2023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9363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29.05.2023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8486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29.05.2023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7845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29.05.2023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5185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29.05.2023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0861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5A8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CE06E-CD33-4E8D-BB2D-3C537C4FAFB6}" type="datetimeFigureOut">
              <a:rPr lang="ru-RU" smtClean="0"/>
              <a:pPr/>
              <a:t>29.05.2023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8233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B2AE1F56-FA4C-456D-AD17-F597535BE98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8250" y="136442"/>
            <a:ext cx="4763453" cy="6743700"/>
          </a:xfrm>
          <a:prstGeom prst="rect">
            <a:avLst/>
          </a:prstGeom>
        </p:spPr>
      </p:pic>
      <p:sp>
        <p:nvSpPr>
          <p:cNvPr id="11" name="Rectangle 6">
            <a:extLst>
              <a:ext uri="{FF2B5EF4-FFF2-40B4-BE49-F238E27FC236}">
                <a16:creationId xmlns="" xmlns:a16="http://schemas.microsoft.com/office/drawing/2014/main" id="{AAE0BDE6-D7B9-4FD3-A01F-F489C68E00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762125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pSp>
        <p:nvGrpSpPr>
          <p:cNvPr id="18" name="Группа 17">
            <a:extLst>
              <a:ext uri="{FF2B5EF4-FFF2-40B4-BE49-F238E27FC236}">
                <a16:creationId xmlns="" xmlns:a16="http://schemas.microsoft.com/office/drawing/2014/main" id="{5B1F3CBD-8D08-499F-BE54-1DF3C9FE8E21}"/>
              </a:ext>
            </a:extLst>
          </p:cNvPr>
          <p:cNvGrpSpPr/>
          <p:nvPr/>
        </p:nvGrpSpPr>
        <p:grpSpPr>
          <a:xfrm>
            <a:off x="106282" y="114300"/>
            <a:ext cx="4820999" cy="6743700"/>
            <a:chOff x="64808" y="106681"/>
            <a:chExt cx="4811442" cy="6743700"/>
          </a:xfrm>
        </p:grpSpPr>
        <p:grpSp>
          <p:nvGrpSpPr>
            <p:cNvPr id="9" name="Группа 8">
              <a:extLst>
                <a:ext uri="{FF2B5EF4-FFF2-40B4-BE49-F238E27FC236}">
                  <a16:creationId xmlns="" xmlns:a16="http://schemas.microsoft.com/office/drawing/2014/main" id="{4A6F6DA5-6ACE-429E-B52A-AC44102F0184}"/>
                </a:ext>
              </a:extLst>
            </p:cNvPr>
            <p:cNvGrpSpPr/>
            <p:nvPr/>
          </p:nvGrpSpPr>
          <p:grpSpPr>
            <a:xfrm>
              <a:off x="64808" y="106681"/>
              <a:ext cx="4793934" cy="6743700"/>
              <a:chOff x="64808" y="106681"/>
              <a:chExt cx="4793934" cy="6743700"/>
            </a:xfrm>
          </p:grpSpPr>
          <p:sp>
            <p:nvSpPr>
              <p:cNvPr id="7" name="Прямоугольник 6">
                <a:extLst>
                  <a:ext uri="{FF2B5EF4-FFF2-40B4-BE49-F238E27FC236}">
                    <a16:creationId xmlns="" xmlns:a16="http://schemas.microsoft.com/office/drawing/2014/main" id="{09A0A77F-376C-47B9-BB79-353299E74E74}"/>
                  </a:ext>
                </a:extLst>
              </p:cNvPr>
              <p:cNvSpPr/>
              <p:nvPr/>
            </p:nvSpPr>
            <p:spPr>
              <a:xfrm>
                <a:off x="64808" y="106681"/>
                <a:ext cx="4793934" cy="65913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8" name="Овал 7">
                <a:extLst>
                  <a:ext uri="{FF2B5EF4-FFF2-40B4-BE49-F238E27FC236}">
                    <a16:creationId xmlns="" xmlns:a16="http://schemas.microsoft.com/office/drawing/2014/main" id="{DCA030F4-92F2-48AB-8BB4-77C584043B72}"/>
                  </a:ext>
                </a:extLst>
              </p:cNvPr>
              <p:cNvSpPr/>
              <p:nvPr/>
            </p:nvSpPr>
            <p:spPr>
              <a:xfrm>
                <a:off x="2328387" y="6545581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25A87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uk-UA" sz="1100" dirty="0" smtClean="0">
                    <a:solidFill>
                      <a:srgbClr val="25A872"/>
                    </a:solidFill>
                    <a:latin typeface="e-Ukraine" panose="00000500000000000000" pitchFamily="50" charset="-52"/>
                  </a:rPr>
                  <a:t>3</a:t>
                </a:r>
                <a:endParaRPr lang="ru-RU" sz="1400" dirty="0">
                  <a:solidFill>
                    <a:srgbClr val="25A872"/>
                  </a:solidFill>
                  <a:latin typeface="e-Ukraine" panose="00000500000000000000" pitchFamily="50" charset="-52"/>
                </a:endParaRPr>
              </a:p>
            </p:txBody>
          </p:sp>
        </p:grpSp>
        <p:pic>
          <p:nvPicPr>
            <p:cNvPr id="4100" name="Рисунок 10" descr="https://chart.googleapis.com/chart?cht=qr&amp;chl=https%3A%2F%2Ft.me%2FinfoTAXbot&amp;chld=L|0&amp;chs=150">
              <a:extLst>
                <a:ext uri="{FF2B5EF4-FFF2-40B4-BE49-F238E27FC236}">
                  <a16:creationId xmlns="" xmlns:a16="http://schemas.microsoft.com/office/drawing/2014/main" id="{C10BBAFE-2D79-49E5-868B-A0FDCC9F8BD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89161" y="1990344"/>
              <a:ext cx="1304925" cy="13049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9" name="Рисунок 1" descr="https://chart.googleapis.com/chart?cht=qr&amp;chl=https%3A%2F%2Ft.me%2Ftax_gov_ua&amp;chld=L|0&amp;chs=150">
              <a:extLst>
                <a:ext uri="{FF2B5EF4-FFF2-40B4-BE49-F238E27FC236}">
                  <a16:creationId xmlns="" xmlns:a16="http://schemas.microsoft.com/office/drawing/2014/main" id="{AB68234D-4D6E-4D60-B461-52334D70C22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3465338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8" name="Рисунок 7" descr="https://chart.googleapis.com/chart?cht=qr&amp;chl=https%3A%2F%2Fwww.youtube.com%2FTaxUkraine&amp;chld=L|0&amp;chs=150">
              <a:extLst>
                <a:ext uri="{FF2B5EF4-FFF2-40B4-BE49-F238E27FC236}">
                  <a16:creationId xmlns="" xmlns:a16="http://schemas.microsoft.com/office/drawing/2014/main" id="{B988640C-7F4D-43BB-8D2B-B0AB4B4AD40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4329384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7" name="Рисунок 13" descr="https://chart.googleapis.com/chart?cht=qr&amp;chl=https%3A%2F%2Fwww.facebook.com%2FTaxUkraine%2F&amp;chld=L|0&amp;chs=150">
              <a:extLst>
                <a:ext uri="{FF2B5EF4-FFF2-40B4-BE49-F238E27FC236}">
                  <a16:creationId xmlns="" xmlns:a16="http://schemas.microsoft.com/office/drawing/2014/main" id="{48F62E71-1AA9-48BD-99B8-0430C4FAB90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5193430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Rectangle 5">
              <a:extLst>
                <a:ext uri="{FF2B5EF4-FFF2-40B4-BE49-F238E27FC236}">
                  <a16:creationId xmlns="" xmlns:a16="http://schemas.microsoft.com/office/drawing/2014/main" id="{5E53E4E3-62F3-4903-B665-45BF57FD77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316" y="203687"/>
              <a:ext cx="4793934" cy="1754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Друзі, підписуйтеся на офіційні сторінки Державної податкової служби України у соціальних мережах, де ви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зможе</a:t>
              </a:r>
              <a:r>
                <a:rPr lang="uk-UA" altLang="ru-RU" sz="1200" dirty="0" smtClean="0">
                  <a:solidFill>
                    <a:srgbClr val="333333"/>
                  </a:solidFill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те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переглянути новини, актуальні роз'яснення податкових новацій, а також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інфографіки,</a:t>
              </a:r>
              <a:r>
                <a:rPr kumimoji="0" lang="uk-UA" altLang="ru-RU" sz="1200" b="0" i="0" u="none" strike="noStrike" cap="none" normalizeH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коментарі керівництва,</a:t>
              </a:r>
              <a:r>
                <a:rPr kumimoji="0" lang="uk-UA" altLang="ru-RU" sz="1200" b="0" i="0" u="none" strike="noStrike" cap="none" normalizeH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фахівців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служби! Буде корисно та цікаво!</a:t>
              </a: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Спілкуйтеся з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податковою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службою дистанційно за допомогою сервісу  «InfoTAX»:</a:t>
              </a: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2" name="Rectangle 7">
              <a:extLst>
                <a:ext uri="{FF2B5EF4-FFF2-40B4-BE49-F238E27FC236}">
                  <a16:creationId xmlns="" xmlns:a16="http://schemas.microsoft.com/office/drawing/2014/main" id="{7BCFA5DF-C4AC-4DCE-AA03-DBDC47E12D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3500673"/>
              <a:ext cx="2077686" cy="800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канал ДПС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Telegram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</a:t>
              </a:r>
              <a:endParaRPr kumimoji="0" lang="ru-RU" altLang="ru-RU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3" name="Rectangle 8">
              <a:extLst>
                <a:ext uri="{FF2B5EF4-FFF2-40B4-BE49-F238E27FC236}">
                  <a16:creationId xmlns="" xmlns:a16="http://schemas.microsoft.com/office/drawing/2014/main" id="{911FB1A9-ED1C-4532-A3E7-013A57BBC1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4465058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сторінка на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Youtube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каналі ДПС </a:t>
              </a: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4" name="Rectangle 9">
              <a:extLst>
                <a:ext uri="{FF2B5EF4-FFF2-40B4-BE49-F238E27FC236}">
                  <a16:creationId xmlns="" xmlns:a16="http://schemas.microsoft.com/office/drawing/2014/main" id="{D4E2B7F5-5D62-456B-A005-E3F8F8A4BC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5273743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сторінка 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ДПС на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Fac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е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book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</a:t>
              </a:r>
              <a:endParaRPr kumimoji="0" lang="uk-UA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5" name="Прямоугольник 14">
              <a:extLst>
                <a:ext uri="{FF2B5EF4-FFF2-40B4-BE49-F238E27FC236}">
                  <a16:creationId xmlns="" xmlns:a16="http://schemas.microsoft.com/office/drawing/2014/main" id="{14F01F8F-7640-48D6-B1C7-915AD6E76DDF}"/>
                </a:ext>
              </a:extLst>
            </p:cNvPr>
            <p:cNvSpPr/>
            <p:nvPr/>
          </p:nvSpPr>
          <p:spPr>
            <a:xfrm>
              <a:off x="82316" y="6057476"/>
              <a:ext cx="4793934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Офіційний веб-портал  Державної </a:t>
              </a:r>
              <a:r>
                <a:rPr lang="uk-UA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податков</a:t>
              </a:r>
              <a:r>
                <a:rPr lang="en-US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ої</a:t>
              </a: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  служби України: </a:t>
              </a:r>
              <a:r>
                <a:rPr lang="en-US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tax</a:t>
              </a:r>
              <a:r>
                <a:rPr lang="uk-UA" sz="800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.</a:t>
              </a:r>
              <a:r>
                <a:rPr lang="uk-UA" sz="800" b="1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gov.ua</a:t>
              </a:r>
              <a:endParaRPr lang="ru-RU" sz="3600" b="1" dirty="0">
                <a:latin typeface="e-Ukraine" panose="00000500000000000000" pitchFamily="50" charset="-52"/>
                <a:ea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Інформаційно-довідковий департамент ДПС: </a:t>
              </a:r>
              <a:r>
                <a:rPr lang="uk-UA" sz="800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0-800-501-007</a:t>
              </a:r>
              <a:endParaRPr lang="ru-RU" sz="3200" dirty="0">
                <a:effectLst/>
                <a:latin typeface="e-Ukraine" panose="000005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7" name="Прямая соединительная линия 16">
              <a:extLst>
                <a:ext uri="{FF2B5EF4-FFF2-40B4-BE49-F238E27FC236}">
                  <a16:creationId xmlns="" xmlns:a16="http://schemas.microsoft.com/office/drawing/2014/main" id="{BC9780A8-D912-46DD-A0E0-2400220A2B6E}"/>
                </a:ext>
              </a:extLst>
            </p:cNvPr>
            <p:cNvCxnSpPr/>
            <p:nvPr/>
          </p:nvCxnSpPr>
          <p:spPr>
            <a:xfrm>
              <a:off x="228600" y="6010275"/>
              <a:ext cx="4557713" cy="0"/>
            </a:xfrm>
            <a:prstGeom prst="line">
              <a:avLst/>
            </a:prstGeom>
            <a:ln w="28575">
              <a:solidFill>
                <a:srgbClr val="25A87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5667123" y="843802"/>
            <a:ext cx="3600000" cy="230832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1600" b="1" dirty="0">
                <a:latin typeface="e-Ukraine Light" pitchFamily="50" charset="-52"/>
              </a:rPr>
              <a:t>До </a:t>
            </a:r>
            <a:r>
              <a:rPr lang="ru-RU" sz="1600" b="1" dirty="0" err="1">
                <a:latin typeface="e-Ukraine Light" pitchFamily="50" charset="-52"/>
              </a:rPr>
              <a:t>якого</a:t>
            </a:r>
            <a:r>
              <a:rPr lang="ru-RU" sz="1600" b="1" dirty="0">
                <a:latin typeface="e-Ukraine Light" pitchFamily="50" charset="-52"/>
              </a:rPr>
              <a:t> </a:t>
            </a:r>
            <a:r>
              <a:rPr lang="ru-RU" sz="1600" b="1" dirty="0" err="1">
                <a:latin typeface="e-Ukraine Light" pitchFamily="50" charset="-52"/>
              </a:rPr>
              <a:t>контролюючого</a:t>
            </a:r>
            <a:r>
              <a:rPr lang="ru-RU" sz="1600" b="1" dirty="0">
                <a:latin typeface="e-Ukraine Light" pitchFamily="50" charset="-52"/>
              </a:rPr>
              <a:t> органу ФОП – </a:t>
            </a:r>
            <a:r>
              <a:rPr lang="ru-RU" sz="1600" b="1" dirty="0" err="1">
                <a:latin typeface="e-Ukraine Light" pitchFamily="50" charset="-52"/>
              </a:rPr>
              <a:t>роботодавець</a:t>
            </a:r>
            <a:r>
              <a:rPr lang="ru-RU" sz="1600" b="1" dirty="0">
                <a:latin typeface="e-Ukraine Light" pitchFamily="50" charset="-52"/>
              </a:rPr>
              <a:t> </a:t>
            </a:r>
            <a:r>
              <a:rPr lang="ru-RU" sz="1600" b="1" dirty="0" err="1">
                <a:latin typeface="e-Ukraine Light" pitchFamily="50" charset="-52"/>
              </a:rPr>
              <a:t>сплачує</a:t>
            </a:r>
            <a:r>
              <a:rPr lang="ru-RU" sz="1600" b="1" dirty="0">
                <a:latin typeface="e-Ukraine Light" pitchFamily="50" charset="-52"/>
              </a:rPr>
              <a:t> та </a:t>
            </a:r>
            <a:r>
              <a:rPr lang="ru-RU" sz="1600" b="1" dirty="0" err="1">
                <a:latin typeface="e-Ukraine Light" pitchFamily="50" charset="-52"/>
              </a:rPr>
              <a:t>подає</a:t>
            </a:r>
            <a:r>
              <a:rPr lang="ru-RU" sz="1600" b="1" dirty="0">
                <a:latin typeface="e-Ukraine Light" pitchFamily="50" charset="-52"/>
              </a:rPr>
              <a:t> </a:t>
            </a:r>
            <a:r>
              <a:rPr lang="ru-RU" sz="1600" b="1" dirty="0" err="1">
                <a:latin typeface="e-Ukraine Light" pitchFamily="50" charset="-52"/>
              </a:rPr>
              <a:t>звітність</a:t>
            </a:r>
            <a:r>
              <a:rPr lang="ru-RU" sz="1600" b="1" dirty="0">
                <a:latin typeface="e-Ukraine Light" pitchFamily="50" charset="-52"/>
              </a:rPr>
              <a:t> з </a:t>
            </a:r>
            <a:r>
              <a:rPr lang="ru-RU" sz="1600" b="1" dirty="0" err="1">
                <a:latin typeface="e-Ukraine Light" pitchFamily="50" charset="-52"/>
              </a:rPr>
              <a:t>єдиного</a:t>
            </a:r>
            <a:r>
              <a:rPr lang="ru-RU" sz="1600" b="1" dirty="0">
                <a:latin typeface="e-Ukraine Light" pitchFamily="50" charset="-52"/>
              </a:rPr>
              <a:t> </a:t>
            </a:r>
            <a:r>
              <a:rPr lang="ru-RU" sz="1600" b="1" dirty="0" err="1">
                <a:latin typeface="e-Ukraine Light" pitchFamily="50" charset="-52"/>
              </a:rPr>
              <a:t>внеску</a:t>
            </a:r>
            <a:r>
              <a:rPr lang="ru-RU" sz="1600" b="1" dirty="0">
                <a:latin typeface="e-Ukraine Light" pitchFamily="50" charset="-52"/>
              </a:rPr>
              <a:t> за </a:t>
            </a:r>
            <a:r>
              <a:rPr lang="ru-RU" sz="1600" b="1" dirty="0" err="1">
                <a:latin typeface="e-Ukraine Light" pitchFamily="50" charset="-52"/>
              </a:rPr>
              <a:t>найманих</a:t>
            </a:r>
            <a:r>
              <a:rPr lang="ru-RU" sz="1600" b="1" dirty="0">
                <a:latin typeface="e-Ukraine Light" pitchFamily="50" charset="-52"/>
              </a:rPr>
              <a:t> </a:t>
            </a:r>
            <a:r>
              <a:rPr lang="ru-RU" sz="1600" b="1" dirty="0" err="1">
                <a:latin typeface="e-Ukraine Light" pitchFamily="50" charset="-52"/>
              </a:rPr>
              <a:t>працівників</a:t>
            </a:r>
            <a:r>
              <a:rPr lang="ru-RU" sz="1600" b="1" dirty="0">
                <a:latin typeface="e-Ukraine Light" pitchFamily="50" charset="-52"/>
              </a:rPr>
              <a:t>, </a:t>
            </a:r>
            <a:r>
              <a:rPr lang="ru-RU" sz="1600" b="1" dirty="0" err="1">
                <a:latin typeface="e-Ukraine Light" pitchFamily="50" charset="-52"/>
              </a:rPr>
              <a:t>які</a:t>
            </a:r>
            <a:r>
              <a:rPr lang="ru-RU" sz="1600" b="1" dirty="0">
                <a:latin typeface="e-Ukraine Light" pitchFamily="50" charset="-52"/>
              </a:rPr>
              <a:t> </a:t>
            </a:r>
            <a:r>
              <a:rPr lang="ru-RU" sz="1600" b="1" dirty="0" err="1">
                <a:latin typeface="e-Ukraine Light" pitchFamily="50" charset="-52"/>
              </a:rPr>
              <a:t>працюють</a:t>
            </a:r>
            <a:r>
              <a:rPr lang="ru-RU" sz="1600" b="1" dirty="0">
                <a:latin typeface="e-Ukraine Light" pitchFamily="50" charset="-52"/>
              </a:rPr>
              <a:t> (</a:t>
            </a:r>
            <a:r>
              <a:rPr lang="ru-RU" sz="1600" b="1" dirty="0" err="1">
                <a:latin typeface="e-Ukraine Light" pitchFamily="50" charset="-52"/>
              </a:rPr>
              <a:t>знаходяться</a:t>
            </a:r>
            <a:r>
              <a:rPr lang="ru-RU" sz="1600" b="1" dirty="0">
                <a:latin typeface="e-Ukraine Light" pitchFamily="50" charset="-52"/>
              </a:rPr>
              <a:t>) в </a:t>
            </a:r>
            <a:r>
              <a:rPr lang="ru-RU" sz="1600" b="1" dirty="0" err="1">
                <a:latin typeface="e-Ukraine Light" pitchFamily="50" charset="-52"/>
              </a:rPr>
              <a:t>різних</a:t>
            </a:r>
            <a:r>
              <a:rPr lang="ru-RU" sz="1600" b="1" dirty="0">
                <a:latin typeface="e-Ukraine Light" pitchFamily="50" charset="-52"/>
              </a:rPr>
              <a:t> </a:t>
            </a:r>
            <a:r>
              <a:rPr lang="ru-RU" sz="1600" b="1" dirty="0" err="1">
                <a:latin typeface="e-Ukraine Light" pitchFamily="50" charset="-52"/>
              </a:rPr>
              <a:t>адміністративних</a:t>
            </a:r>
            <a:r>
              <a:rPr lang="ru-RU" sz="1600" b="1" dirty="0">
                <a:latin typeface="e-Ukraine Light" pitchFamily="50" charset="-52"/>
              </a:rPr>
              <a:t> </a:t>
            </a:r>
            <a:r>
              <a:rPr lang="ru-RU" sz="1600" b="1" dirty="0" err="1">
                <a:latin typeface="e-Ukraine Light" pitchFamily="50" charset="-52"/>
              </a:rPr>
              <a:t>територіях</a:t>
            </a:r>
            <a:r>
              <a:rPr lang="ru-RU" sz="1600" b="1" dirty="0">
                <a:latin typeface="e-Ukraine Light" pitchFamily="50" charset="-52"/>
              </a:rPr>
              <a:t> </a:t>
            </a:r>
            <a:r>
              <a:rPr lang="ru-RU" sz="1600" b="1" dirty="0" err="1">
                <a:latin typeface="e-Ukraine Light" pitchFamily="50" charset="-52"/>
              </a:rPr>
              <a:t>України</a:t>
            </a:r>
            <a:r>
              <a:rPr lang="ru-RU" sz="1600" b="1">
                <a:latin typeface="e-Ukraine Light" pitchFamily="50" charset="-52"/>
              </a:rPr>
              <a:t>?</a:t>
            </a:r>
            <a:endParaRPr lang="ru-RU" sz="1600" b="1" dirty="0">
              <a:latin typeface="e-Ukraine Light" pitchFamily="50" charset="-52"/>
            </a:endParaRPr>
          </a:p>
        </p:txBody>
      </p:sp>
      <p:sp>
        <p:nvSpPr>
          <p:cNvPr id="20" name="Rectangle 1"/>
          <p:cNvSpPr>
            <a:spLocks noChangeArrowheads="1"/>
          </p:cNvSpPr>
          <p:nvPr/>
        </p:nvSpPr>
        <p:spPr bwMode="auto">
          <a:xfrm>
            <a:off x="5048250" y="6461285"/>
            <a:ext cx="1104899" cy="21544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800" smtClean="0">
                <a:solidFill>
                  <a:srgbClr val="333333"/>
                </a:solidFill>
                <a:latin typeface="e-Ukraine Light" pitchFamily="50" charset="-52"/>
                <a:cs typeface="Times New Roman" pitchFamily="18" charset="0"/>
              </a:rPr>
              <a:t>Травень </a:t>
            </a:r>
            <a:r>
              <a:rPr lang="uk-UA" sz="800" dirty="0" smtClean="0">
                <a:solidFill>
                  <a:srgbClr val="333333"/>
                </a:solidFill>
                <a:latin typeface="e-Ukraine Light" pitchFamily="50" charset="-52"/>
                <a:cs typeface="Times New Roman" pitchFamily="18" charset="0"/>
              </a:rPr>
              <a:t>2023</a:t>
            </a:r>
            <a:endParaRPr kumimoji="0" lang="uk-UA" sz="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e-Ukraine Light" pitchFamily="50" charset="-52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029325" y="180977"/>
            <a:ext cx="31242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uk-UA" sz="1000" dirty="0" smtClean="0">
                <a:latin typeface="e-Ukraine Light" pitchFamily="50" charset="-52"/>
                <a:cs typeface="Arial" pitchFamily="34" charset="0"/>
              </a:rPr>
              <a:t>Головне </a:t>
            </a:r>
            <a:r>
              <a:rPr lang="uk-UA" sz="1050" dirty="0" smtClean="0">
                <a:latin typeface="e-Ukraine Light" pitchFamily="50" charset="-52"/>
                <a:cs typeface="Arial" pitchFamily="34" charset="0"/>
              </a:rPr>
              <a:t>управління</a:t>
            </a:r>
            <a:r>
              <a:rPr lang="uk-UA" sz="1000" dirty="0" smtClean="0">
                <a:latin typeface="e-Ukraine Light" pitchFamily="50" charset="-52"/>
                <a:cs typeface="Arial" pitchFamily="34" charset="0"/>
              </a:rPr>
              <a:t> ДПС у м. Києві </a:t>
            </a:r>
          </a:p>
        </p:txBody>
      </p:sp>
    </p:spTree>
    <p:extLst>
      <p:ext uri="{BB962C8B-B14F-4D97-AF65-F5344CB8AC3E}">
        <p14:creationId xmlns:p14="http://schemas.microsoft.com/office/powerpoint/2010/main" val="3382142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="" xmlns:a16="http://schemas.microsoft.com/office/drawing/2014/main" id="{77BE1E3B-BB62-4FEA-84E6-53708639754F}"/>
              </a:ext>
            </a:extLst>
          </p:cNvPr>
          <p:cNvGrpSpPr/>
          <p:nvPr/>
        </p:nvGrpSpPr>
        <p:grpSpPr>
          <a:xfrm>
            <a:off x="114300" y="117828"/>
            <a:ext cx="4703443" cy="6740172"/>
            <a:chOff x="83820" y="68581"/>
            <a:chExt cx="4694139" cy="6781800"/>
          </a:xfrm>
        </p:grpSpPr>
        <p:sp>
          <p:nvSpPr>
            <p:cNvPr id="4" name="Прямоугольник 3">
              <a:extLst>
                <a:ext uri="{FF2B5EF4-FFF2-40B4-BE49-F238E27FC236}">
                  <a16:creationId xmlns="" xmlns:a16="http://schemas.microsoft.com/office/drawing/2014/main" id="{63EC6337-995B-4F4C-BFBF-1A1915547AE5}"/>
                </a:ext>
              </a:extLst>
            </p:cNvPr>
            <p:cNvSpPr/>
            <p:nvPr/>
          </p:nvSpPr>
          <p:spPr>
            <a:xfrm>
              <a:off x="83820" y="68581"/>
              <a:ext cx="4694139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6" name="Овал 5">
              <a:extLst>
                <a:ext uri="{FF2B5EF4-FFF2-40B4-BE49-F238E27FC236}">
                  <a16:creationId xmlns="" xmlns:a16="http://schemas.microsoft.com/office/drawing/2014/main" id="{BD827EDD-702C-4BE7-8040-21D8CC6FF8C0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100" smtClean="0">
                  <a:solidFill>
                    <a:srgbClr val="25A872"/>
                  </a:solidFill>
                  <a:latin typeface="e-Ukraine" panose="00000500000000000000" pitchFamily="50" charset="-52"/>
                </a:rPr>
                <a:t>1</a:t>
              </a:r>
              <a:endParaRPr lang="uk-UA" sz="140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grpSp>
        <p:nvGrpSpPr>
          <p:cNvPr id="7" name="Группа 6">
            <a:extLst>
              <a:ext uri="{FF2B5EF4-FFF2-40B4-BE49-F238E27FC236}">
                <a16:creationId xmlns="" xmlns:a16="http://schemas.microsoft.com/office/drawing/2014/main" id="{192DF1A1-DE05-4849-B565-0A68A4DD5458}"/>
              </a:ext>
            </a:extLst>
          </p:cNvPr>
          <p:cNvGrpSpPr/>
          <p:nvPr/>
        </p:nvGrpSpPr>
        <p:grpSpPr>
          <a:xfrm>
            <a:off x="4972050" y="117828"/>
            <a:ext cx="4806790" cy="6740172"/>
            <a:chOff x="83820" y="68581"/>
            <a:chExt cx="4793934" cy="6781800"/>
          </a:xfrm>
        </p:grpSpPr>
        <p:sp>
          <p:nvSpPr>
            <p:cNvPr id="8" name="Прямоугольник 7">
              <a:extLst>
                <a:ext uri="{FF2B5EF4-FFF2-40B4-BE49-F238E27FC236}">
                  <a16:creationId xmlns="" xmlns:a16="http://schemas.microsoft.com/office/drawing/2014/main" id="{98C4D4A9-1179-41C5-BA9A-90E6A97494E2}"/>
                </a:ext>
              </a:extLst>
            </p:cNvPr>
            <p:cNvSpPr/>
            <p:nvPr/>
          </p:nvSpPr>
          <p:spPr>
            <a:xfrm>
              <a:off x="83820" y="68581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dirty="0" err="1" smtClean="0"/>
                <a:t>тРАВ</a:t>
              </a:r>
              <a:endParaRPr lang="uk-UA" dirty="0"/>
            </a:p>
          </p:txBody>
        </p:sp>
        <p:sp>
          <p:nvSpPr>
            <p:cNvPr id="9" name="Овал 8">
              <a:extLst>
                <a:ext uri="{FF2B5EF4-FFF2-40B4-BE49-F238E27FC236}">
                  <a16:creationId xmlns="" xmlns:a16="http://schemas.microsoft.com/office/drawing/2014/main" id="{72F46394-038E-4BE7-991A-5920F8DE961D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100" dirty="0" smtClean="0">
                  <a:solidFill>
                    <a:srgbClr val="25A872"/>
                  </a:solidFill>
                  <a:latin typeface="e-Ukraine" panose="00000500000000000000" pitchFamily="50" charset="-52"/>
                </a:rPr>
                <a:t>2</a:t>
              </a:r>
              <a:endParaRPr lang="uk-UA" sz="11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AB020ADF-A26B-4DB1-A8F3-01CE965CB04E}"/>
              </a:ext>
            </a:extLst>
          </p:cNvPr>
          <p:cNvSpPr/>
          <p:nvPr/>
        </p:nvSpPr>
        <p:spPr>
          <a:xfrm>
            <a:off x="228599" y="180974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Aft>
                <a:spcPts val="0"/>
              </a:spcAft>
            </a:pPr>
            <a:endParaRPr lang="uk-UA" sz="120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A93320C9-B67C-4431-A6A6-D9A5DA9531D3}"/>
              </a:ext>
            </a:extLst>
          </p:cNvPr>
          <p:cNvSpPr/>
          <p:nvPr/>
        </p:nvSpPr>
        <p:spPr>
          <a:xfrm>
            <a:off x="5127011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Aft>
                <a:spcPts val="0"/>
              </a:spcAft>
            </a:pPr>
            <a:endParaRPr lang="uk-UA" sz="120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71450" y="3068210"/>
            <a:ext cx="464819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uk-UA" sz="140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uk-UA" sz="1300" smtClean="0">
              <a:latin typeface="e-Ukraine Light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09549" y="138186"/>
            <a:ext cx="4473770" cy="65941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en-US" sz="950" dirty="0" smtClean="0">
                <a:latin typeface="e-Ukraine Light" pitchFamily="50" charset="-52"/>
              </a:rPr>
              <a:t>	</a:t>
            </a:r>
            <a:r>
              <a:rPr lang="ru-RU" sz="1100" dirty="0">
                <a:latin typeface="e-Ukraine Light" pitchFamily="50" charset="-52"/>
              </a:rPr>
              <a:t>   </a:t>
            </a:r>
            <a:r>
              <a:rPr lang="ru-RU" sz="1100" dirty="0">
                <a:latin typeface="e-Ukraine Light" pitchFamily="50" charset="-52"/>
              </a:rPr>
              <a:t> Головне  </a:t>
            </a:r>
            <a:r>
              <a:rPr lang="ru-RU" sz="1100" dirty="0" err="1">
                <a:latin typeface="e-Ukraine Light" pitchFamily="50" charset="-52"/>
              </a:rPr>
              <a:t>управління</a:t>
            </a:r>
            <a:r>
              <a:rPr lang="ru-RU" sz="1100" dirty="0">
                <a:latin typeface="e-Ukraine Light" pitchFamily="50" charset="-52"/>
              </a:rPr>
              <a:t> ДПС у м. </a:t>
            </a:r>
            <a:r>
              <a:rPr lang="ru-RU" sz="1100" dirty="0" err="1">
                <a:latin typeface="e-Ukraine Light" pitchFamily="50" charset="-52"/>
              </a:rPr>
              <a:t>Києві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повідомляє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що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взяття</a:t>
            </a:r>
            <a:r>
              <a:rPr lang="ru-RU" sz="1100" dirty="0">
                <a:latin typeface="e-Ukraine Light" pitchFamily="50" charset="-52"/>
              </a:rPr>
              <a:t> на </a:t>
            </a:r>
            <a:r>
              <a:rPr lang="ru-RU" sz="1100" dirty="0" err="1">
                <a:latin typeface="e-Ukraine Light" pitchFamily="50" charset="-52"/>
              </a:rPr>
              <a:t>облік</a:t>
            </a:r>
            <a:r>
              <a:rPr lang="ru-RU" sz="1100" dirty="0">
                <a:latin typeface="e-Ukraine Light" pitchFamily="50" charset="-52"/>
              </a:rPr>
              <a:t> ФОП (</a:t>
            </a:r>
            <a:r>
              <a:rPr lang="ru-RU" sz="1100" dirty="0" err="1">
                <a:latin typeface="e-Ukraine Light" pitchFamily="50" charset="-52"/>
              </a:rPr>
              <a:t>крім</a:t>
            </a:r>
            <a:r>
              <a:rPr lang="ru-RU" sz="1100" dirty="0">
                <a:latin typeface="e-Ukraine Light" pitchFamily="50" charset="-52"/>
              </a:rPr>
              <a:t>  тих,  </a:t>
            </a:r>
            <a:r>
              <a:rPr lang="ru-RU" sz="1100" dirty="0" err="1">
                <a:latin typeface="e-Ukraine Light" pitchFamily="50" charset="-52"/>
              </a:rPr>
              <a:t>що</a:t>
            </a:r>
            <a:r>
              <a:rPr lang="ru-RU" sz="1100" dirty="0">
                <a:latin typeface="e-Ukraine Light" pitchFamily="50" charset="-52"/>
              </a:rPr>
              <a:t>   </a:t>
            </a:r>
            <a:r>
              <a:rPr lang="ru-RU" sz="1100" dirty="0" err="1">
                <a:latin typeface="e-Ukraine Light" pitchFamily="50" charset="-52"/>
              </a:rPr>
              <a:t>набули</a:t>
            </a:r>
            <a:r>
              <a:rPr lang="ru-RU" sz="1100" dirty="0">
                <a:latin typeface="e-Ukraine Light" pitchFamily="50" charset="-52"/>
              </a:rPr>
              <a:t>  статусу   </a:t>
            </a:r>
            <a:r>
              <a:rPr lang="ru-RU" sz="1100" dirty="0" err="1">
                <a:latin typeface="e-Ukraine Light" pitchFamily="50" charset="-52"/>
              </a:rPr>
              <a:t>електронного</a:t>
            </a:r>
            <a:r>
              <a:rPr lang="ru-RU" sz="1100" dirty="0">
                <a:latin typeface="e-Ukraine Light" pitchFamily="50" charset="-52"/>
              </a:rPr>
              <a:t>  резидента (е-резидента) у  </a:t>
            </a:r>
            <a:r>
              <a:rPr lang="ru-RU" sz="1100" dirty="0" err="1">
                <a:latin typeface="e-Ukraine Light" pitchFamily="50" charset="-52"/>
              </a:rPr>
              <a:t>контролюючих</a:t>
            </a:r>
            <a:r>
              <a:rPr lang="ru-RU" sz="1100" dirty="0">
                <a:latin typeface="e-Ukraine Light" pitchFamily="50" charset="-52"/>
              </a:rPr>
              <a:t>   органах   </a:t>
            </a:r>
            <a:r>
              <a:rPr lang="ru-RU" sz="1100" dirty="0" err="1">
                <a:latin typeface="e-Ukraine Light" pitchFamily="50" charset="-52"/>
              </a:rPr>
              <a:t>здійснюється</a:t>
            </a:r>
            <a:r>
              <a:rPr lang="ru-RU" sz="1100" dirty="0">
                <a:latin typeface="e-Ukraine Light" pitchFamily="50" charset="-52"/>
              </a:rPr>
              <a:t>   за  </a:t>
            </a:r>
            <a:r>
              <a:rPr lang="ru-RU" sz="1100" dirty="0" err="1">
                <a:latin typeface="e-Ukraine Light" pitchFamily="50" charset="-52"/>
              </a:rPr>
              <a:t>податковою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адресою</a:t>
            </a:r>
            <a:r>
              <a:rPr lang="ru-RU" sz="1100" dirty="0">
                <a:latin typeface="e-Ukraine Light" pitchFamily="50" charset="-52"/>
              </a:rPr>
              <a:t> на </a:t>
            </a:r>
            <a:r>
              <a:rPr lang="ru-RU" sz="1100" dirty="0" err="1">
                <a:latin typeface="e-Ukraine Light" pitchFamily="50" charset="-52"/>
              </a:rPr>
              <a:t>підставі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відомостей</a:t>
            </a:r>
            <a:r>
              <a:rPr lang="ru-RU" sz="1100" dirty="0">
                <a:latin typeface="e-Ukraine Light" pitchFamily="50" charset="-52"/>
              </a:rPr>
              <a:t> з </a:t>
            </a:r>
            <a:r>
              <a:rPr lang="ru-RU" sz="1100" dirty="0" err="1">
                <a:latin typeface="e-Ukraine Light" pitchFamily="50" charset="-52"/>
              </a:rPr>
              <a:t>Єдиного</a:t>
            </a:r>
            <a:r>
              <a:rPr lang="ru-RU" sz="1100" dirty="0">
                <a:latin typeface="e-Ukraine Light" pitchFamily="50" charset="-52"/>
              </a:rPr>
              <a:t> державного </a:t>
            </a:r>
            <a:r>
              <a:rPr lang="ru-RU" sz="1100" dirty="0" err="1">
                <a:latin typeface="e-Ukraine Light" pitchFamily="50" charset="-52"/>
              </a:rPr>
              <a:t>реєстру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юридичних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осіб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фізичних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осіб</a:t>
            </a:r>
            <a:r>
              <a:rPr lang="ru-RU" sz="1100" dirty="0">
                <a:latin typeface="e-Ukraine Light" pitchFamily="50" charset="-52"/>
              </a:rPr>
              <a:t> – </a:t>
            </a:r>
            <a:r>
              <a:rPr lang="ru-RU" sz="1100" dirty="0" err="1">
                <a:latin typeface="e-Ukraine Light" pitchFamily="50" charset="-52"/>
              </a:rPr>
              <a:t>підприємців</a:t>
            </a:r>
            <a:r>
              <a:rPr lang="ru-RU" sz="1100" dirty="0">
                <a:latin typeface="e-Ukraine Light" pitchFamily="50" charset="-52"/>
              </a:rPr>
              <a:t> та </a:t>
            </a:r>
            <a:r>
              <a:rPr lang="ru-RU" sz="1100" dirty="0" err="1">
                <a:latin typeface="e-Ukraine Light" pitchFamily="50" charset="-52"/>
              </a:rPr>
              <a:t>громадських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формувань</a:t>
            </a:r>
            <a:r>
              <a:rPr lang="ru-RU" sz="1100" dirty="0">
                <a:latin typeface="e-Ukraine Light" pitchFamily="50" charset="-52"/>
              </a:rPr>
              <a:t> (</a:t>
            </a:r>
            <a:r>
              <a:rPr lang="ru-RU" sz="1100" dirty="0" err="1">
                <a:latin typeface="e-Ukraine Light" pitchFamily="50" charset="-52"/>
              </a:rPr>
              <a:t>далі</a:t>
            </a:r>
            <a:r>
              <a:rPr lang="ru-RU" sz="1100" dirty="0">
                <a:latin typeface="e-Ukraine Light" pitchFamily="50" charset="-52"/>
              </a:rPr>
              <a:t> – ЄДР), </a:t>
            </a:r>
            <a:r>
              <a:rPr lang="ru-RU" sz="1100" dirty="0" err="1">
                <a:latin typeface="e-Ukraine Light" pitchFamily="50" charset="-52"/>
              </a:rPr>
              <a:t>наданих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державним</a:t>
            </a:r>
            <a:r>
              <a:rPr lang="ru-RU" sz="1100" dirty="0">
                <a:latin typeface="e-Ukraine Light" pitchFamily="50" charset="-52"/>
              </a:rPr>
              <a:t>  </a:t>
            </a:r>
            <a:r>
              <a:rPr lang="ru-RU" sz="1100" dirty="0" err="1">
                <a:latin typeface="e-Ukraine Light" pitchFamily="50" charset="-52"/>
              </a:rPr>
              <a:t>реєстратором</a:t>
            </a:r>
            <a:r>
              <a:rPr lang="ru-RU" sz="1100" dirty="0">
                <a:latin typeface="e-Ukraine Light" pitchFamily="50" charset="-52"/>
              </a:rPr>
              <a:t>   </a:t>
            </a:r>
            <a:r>
              <a:rPr lang="ru-RU" sz="1100" dirty="0" err="1">
                <a:latin typeface="e-Ukraine Light" pitchFamily="50" charset="-52"/>
              </a:rPr>
              <a:t>згідно</a:t>
            </a:r>
            <a:r>
              <a:rPr lang="ru-RU" sz="1100" dirty="0">
                <a:latin typeface="e-Ukraine Light" pitchFamily="50" charset="-52"/>
              </a:rPr>
              <a:t>   </a:t>
            </a:r>
            <a:r>
              <a:rPr lang="ru-RU" sz="1100" dirty="0" err="1">
                <a:latin typeface="e-Ukraine Light" pitchFamily="50" charset="-52"/>
              </a:rPr>
              <a:t>із</a:t>
            </a:r>
            <a:r>
              <a:rPr lang="ru-RU" sz="1100" dirty="0">
                <a:latin typeface="e-Ukraine Light" pitchFamily="50" charset="-52"/>
              </a:rPr>
              <a:t>  Законом   </a:t>
            </a:r>
            <a:r>
              <a:rPr lang="ru-RU" sz="1100" dirty="0" err="1">
                <a:latin typeface="e-Ukraine Light" pitchFamily="50" charset="-52"/>
              </a:rPr>
              <a:t>України</a:t>
            </a:r>
            <a:r>
              <a:rPr lang="ru-RU" sz="1100" dirty="0">
                <a:latin typeface="e-Ukraine Light" pitchFamily="50" charset="-52"/>
              </a:rPr>
              <a:t>   </a:t>
            </a:r>
            <a:r>
              <a:rPr lang="ru-RU" sz="1100" dirty="0" err="1">
                <a:latin typeface="e-Ukraine Light" pitchFamily="50" charset="-52"/>
              </a:rPr>
              <a:t>від</a:t>
            </a:r>
            <a:r>
              <a:rPr lang="ru-RU" sz="1100" dirty="0">
                <a:latin typeface="e-Ukraine Light" pitchFamily="50" charset="-52"/>
              </a:rPr>
              <a:t>   15   </a:t>
            </a:r>
            <a:r>
              <a:rPr lang="ru-RU" sz="1100" dirty="0" err="1">
                <a:latin typeface="e-Ukraine Light" pitchFamily="50" charset="-52"/>
              </a:rPr>
              <a:t>травня</a:t>
            </a:r>
            <a:r>
              <a:rPr lang="ru-RU" sz="1100" dirty="0">
                <a:latin typeface="e-Ukraine Light" pitchFamily="50" charset="-52"/>
              </a:rPr>
              <a:t>  2003 року № 755-І</a:t>
            </a:r>
            <a:r>
              <a:rPr lang="en-US" sz="1100" dirty="0">
                <a:latin typeface="e-Ukraine Light" pitchFamily="50" charset="-52"/>
              </a:rPr>
              <a:t>V «</a:t>
            </a:r>
            <a:r>
              <a:rPr lang="ru-RU" sz="1100" dirty="0">
                <a:latin typeface="e-Ukraine Light" pitchFamily="50" charset="-52"/>
              </a:rPr>
              <a:t>Про </a:t>
            </a:r>
            <a:r>
              <a:rPr lang="ru-RU" sz="1100" dirty="0" err="1">
                <a:latin typeface="e-Ukraine Light" pitchFamily="50" charset="-52"/>
              </a:rPr>
              <a:t>державну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реєстрацію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юридичних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осіб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фізичних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осіб</a:t>
            </a:r>
            <a:r>
              <a:rPr lang="ru-RU" sz="1100" dirty="0">
                <a:latin typeface="e-Ukraine Light" pitchFamily="50" charset="-52"/>
              </a:rPr>
              <a:t> – </a:t>
            </a:r>
            <a:r>
              <a:rPr lang="ru-RU" sz="1100" dirty="0" err="1">
                <a:latin typeface="e-Ukraine Light" pitchFamily="50" charset="-52"/>
              </a:rPr>
              <a:t>підприємців</a:t>
            </a:r>
            <a:r>
              <a:rPr lang="ru-RU" sz="1100" dirty="0">
                <a:latin typeface="e-Ukraine Light" pitchFamily="50" charset="-52"/>
              </a:rPr>
              <a:t> та </a:t>
            </a:r>
            <a:r>
              <a:rPr lang="ru-RU" sz="1100" dirty="0" err="1">
                <a:latin typeface="e-Ukraine Light" pitchFamily="50" charset="-52"/>
              </a:rPr>
              <a:t>громадських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формувань</a:t>
            </a:r>
            <a:r>
              <a:rPr lang="ru-RU" sz="1100" dirty="0">
                <a:latin typeface="e-Ukraine Light" pitchFamily="50" charset="-52"/>
              </a:rPr>
              <a:t>» (п. 65.1 </a:t>
            </a:r>
            <a:r>
              <a:rPr lang="ru-RU" sz="1100" dirty="0" smtClean="0">
                <a:latin typeface="e-Ukraine Light" pitchFamily="50" charset="-52"/>
              </a:rPr>
              <a:t/>
            </a:r>
            <a:br>
              <a:rPr lang="ru-RU" sz="1100" dirty="0" smtClean="0">
                <a:latin typeface="e-Ukraine Light" pitchFamily="50" charset="-52"/>
              </a:rPr>
            </a:br>
            <a:r>
              <a:rPr lang="ru-RU" sz="1100" dirty="0" smtClean="0">
                <a:latin typeface="e-Ukraine Light" pitchFamily="50" charset="-52"/>
              </a:rPr>
              <a:t>ст</a:t>
            </a:r>
            <a:r>
              <a:rPr lang="ru-RU" sz="1100" dirty="0">
                <a:latin typeface="e-Ukraine Light" pitchFamily="50" charset="-52"/>
              </a:rPr>
              <a:t>. 65 </a:t>
            </a:r>
            <a:r>
              <a:rPr lang="ru-RU" sz="1100" dirty="0" err="1">
                <a:latin typeface="e-Ukraine Light" pitchFamily="50" charset="-52"/>
              </a:rPr>
              <a:t>Податкового</a:t>
            </a:r>
            <a:r>
              <a:rPr lang="ru-RU" sz="1100" dirty="0">
                <a:latin typeface="e-Ukraine Light" pitchFamily="50" charset="-52"/>
              </a:rPr>
              <a:t> кодексу </a:t>
            </a:r>
            <a:r>
              <a:rPr lang="ru-RU" sz="1100" dirty="0" err="1">
                <a:latin typeface="e-Ukraine Light" pitchFamily="50" charset="-52"/>
              </a:rPr>
              <a:t>України</a:t>
            </a:r>
            <a:r>
              <a:rPr lang="ru-RU" sz="1100" dirty="0" smtClean="0">
                <a:latin typeface="e-Ukraine Light" pitchFamily="50" charset="-52"/>
              </a:rPr>
              <a:t>).</a:t>
            </a:r>
            <a:endParaRPr lang="ru-RU" sz="110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ru-RU" sz="1100" dirty="0" smtClean="0">
                <a:latin typeface="e-Ukraine Light" pitchFamily="50" charset="-52"/>
              </a:rPr>
              <a:t>	</a:t>
            </a:r>
            <a:r>
              <a:rPr lang="ru-RU" sz="1100" dirty="0" err="1" smtClean="0">
                <a:latin typeface="e-Ukraine Light" pitchFamily="50" charset="-52"/>
              </a:rPr>
              <a:t>Податковою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адресою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платника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податку</a:t>
            </a:r>
            <a:r>
              <a:rPr lang="ru-RU" sz="1100" dirty="0">
                <a:latin typeface="e-Ukraine Light" pitchFamily="50" charset="-52"/>
              </a:rPr>
              <a:t> – </a:t>
            </a:r>
            <a:r>
              <a:rPr lang="ru-RU" sz="1100" dirty="0" err="1">
                <a:latin typeface="e-Ukraine Light" pitchFamily="50" charset="-52"/>
              </a:rPr>
              <a:t>фізичної</a:t>
            </a:r>
            <a:r>
              <a:rPr lang="ru-RU" sz="1100" dirty="0">
                <a:latin typeface="e-Ukraine Light" pitchFamily="50" charset="-52"/>
              </a:rPr>
              <a:t> особи </a:t>
            </a:r>
            <a:r>
              <a:rPr lang="ru-RU" sz="1100" dirty="0" err="1">
                <a:latin typeface="e-Ukraine Light" pitchFamily="50" charset="-52"/>
              </a:rPr>
              <a:t>визначається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місце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її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проживання</a:t>
            </a:r>
            <a:r>
              <a:rPr lang="ru-RU" sz="1100" dirty="0">
                <a:latin typeface="e-Ukraine Light" pitchFamily="50" charset="-52"/>
              </a:rPr>
              <a:t>, за </a:t>
            </a:r>
            <a:r>
              <a:rPr lang="ru-RU" sz="1100" dirty="0" err="1">
                <a:latin typeface="e-Ukraine Light" pitchFamily="50" charset="-52"/>
              </a:rPr>
              <a:t>яким</a:t>
            </a:r>
            <a:r>
              <a:rPr lang="ru-RU" sz="1100" dirty="0">
                <a:latin typeface="e-Ukraine Light" pitchFamily="50" charset="-52"/>
              </a:rPr>
              <a:t> вона </a:t>
            </a:r>
            <a:r>
              <a:rPr lang="ru-RU" sz="1100" dirty="0" err="1">
                <a:latin typeface="e-Ukraine Light" pitchFamily="50" charset="-52"/>
              </a:rPr>
              <a:t>береться</a:t>
            </a:r>
            <a:r>
              <a:rPr lang="ru-RU" sz="1100" dirty="0">
                <a:latin typeface="e-Ukraine Light" pitchFamily="50" charset="-52"/>
              </a:rPr>
              <a:t> на </a:t>
            </a:r>
            <a:r>
              <a:rPr lang="ru-RU" sz="1100" dirty="0" err="1">
                <a:latin typeface="e-Ukraine Light" pitchFamily="50" charset="-52"/>
              </a:rPr>
              <a:t>облік</a:t>
            </a:r>
            <a:r>
              <a:rPr lang="ru-RU" sz="1100" dirty="0">
                <a:latin typeface="e-Ukraine Light" pitchFamily="50" charset="-52"/>
              </a:rPr>
              <a:t> як </a:t>
            </a:r>
            <a:r>
              <a:rPr lang="ru-RU" sz="1100" dirty="0" err="1">
                <a:latin typeface="e-Ukraine Light" pitchFamily="50" charset="-52"/>
              </a:rPr>
              <a:t>платник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податків</a:t>
            </a:r>
            <a:r>
              <a:rPr lang="ru-RU" sz="1100" dirty="0">
                <a:latin typeface="e-Ukraine Light" pitchFamily="50" charset="-52"/>
              </a:rPr>
              <a:t> у </a:t>
            </a:r>
            <a:r>
              <a:rPr lang="ru-RU" sz="1100" dirty="0" err="1">
                <a:latin typeface="e-Ukraine Light" pitchFamily="50" charset="-52"/>
              </a:rPr>
              <a:t>контролюючому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органі</a:t>
            </a:r>
            <a:r>
              <a:rPr lang="ru-RU" sz="1100" dirty="0">
                <a:latin typeface="e-Ukraine Light" pitchFamily="50" charset="-52"/>
              </a:rPr>
              <a:t> (абзац </a:t>
            </a:r>
            <a:r>
              <a:rPr lang="ru-RU" sz="1100" dirty="0" err="1">
                <a:latin typeface="e-Ukraine Light" pitchFamily="50" charset="-52"/>
              </a:rPr>
              <a:t>другий</a:t>
            </a:r>
            <a:r>
              <a:rPr lang="ru-RU" sz="1100" dirty="0">
                <a:latin typeface="e-Ukraine Light" pitchFamily="50" charset="-52"/>
              </a:rPr>
              <a:t> п. 45.1 ст. 45 ПКУ</a:t>
            </a:r>
            <a:r>
              <a:rPr lang="ru-RU" sz="1100" dirty="0" smtClean="0">
                <a:latin typeface="e-Ukraine Light" pitchFamily="50" charset="-52"/>
              </a:rPr>
              <a:t>).</a:t>
            </a:r>
            <a:endParaRPr lang="ru-RU" sz="110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ru-RU" sz="1100" dirty="0" smtClean="0">
                <a:latin typeface="e-Ukraine Light" pitchFamily="50" charset="-52"/>
              </a:rPr>
              <a:t>	</a:t>
            </a:r>
            <a:r>
              <a:rPr lang="ru-RU" sz="1100" dirty="0" err="1" smtClean="0">
                <a:latin typeface="e-Ukraine Light" pitchFamily="50" charset="-52"/>
              </a:rPr>
              <a:t>Згідно</a:t>
            </a:r>
            <a:r>
              <a:rPr lang="ru-RU" sz="1100" dirty="0" smtClean="0">
                <a:latin typeface="e-Ukraine Light" pitchFamily="50" charset="-52"/>
              </a:rPr>
              <a:t>  </a:t>
            </a:r>
            <a:r>
              <a:rPr lang="ru-RU" sz="1100" dirty="0">
                <a:latin typeface="e-Ukraine Light" pitchFamily="50" charset="-52"/>
              </a:rPr>
              <a:t>з  </a:t>
            </a:r>
            <a:r>
              <a:rPr lang="ru-RU" sz="1100" dirty="0" err="1">
                <a:latin typeface="e-Ukraine Light" pitchFamily="50" charset="-52"/>
              </a:rPr>
              <a:t>абзацом</a:t>
            </a:r>
            <a:r>
              <a:rPr lang="ru-RU" sz="1100" dirty="0">
                <a:latin typeface="e-Ukraine Light" pitchFamily="50" charset="-52"/>
              </a:rPr>
              <a:t>  </a:t>
            </a:r>
            <a:r>
              <a:rPr lang="ru-RU" sz="1100" dirty="0" err="1">
                <a:latin typeface="e-Ukraine Light" pitchFamily="50" charset="-52"/>
              </a:rPr>
              <a:t>третім</a:t>
            </a:r>
            <a:r>
              <a:rPr lang="ru-RU" sz="1100" dirty="0">
                <a:latin typeface="e-Ukraine Light" pitchFamily="50" charset="-52"/>
              </a:rPr>
              <a:t> п. 1 </a:t>
            </a:r>
            <a:r>
              <a:rPr lang="ru-RU" sz="1100" dirty="0" err="1">
                <a:latin typeface="e-Ukraine Light" pitchFamily="50" charset="-52"/>
              </a:rPr>
              <a:t>частини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першої</a:t>
            </a:r>
            <a:r>
              <a:rPr lang="ru-RU" sz="1100" dirty="0">
                <a:latin typeface="e-Ukraine Light" pitchFamily="50" charset="-52"/>
              </a:rPr>
              <a:t> ст. 4 Закону </a:t>
            </a:r>
            <a:r>
              <a:rPr lang="ru-RU" sz="1100" dirty="0" err="1">
                <a:latin typeface="e-Ukraine Light" pitchFamily="50" charset="-52"/>
              </a:rPr>
              <a:t>України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від</a:t>
            </a:r>
            <a:r>
              <a:rPr lang="ru-RU" sz="1100" dirty="0">
                <a:latin typeface="e-Ukraine Light" pitchFamily="50" charset="-52"/>
              </a:rPr>
              <a:t> 08 </a:t>
            </a:r>
            <a:r>
              <a:rPr lang="ru-RU" sz="1100" dirty="0" err="1">
                <a:latin typeface="e-Ukraine Light" pitchFamily="50" charset="-52"/>
              </a:rPr>
              <a:t>липня</a:t>
            </a:r>
            <a:r>
              <a:rPr lang="ru-RU" sz="1100" dirty="0">
                <a:latin typeface="e-Ukraine Light" pitchFamily="50" charset="-52"/>
              </a:rPr>
              <a:t> 2010 року № 2464-</a:t>
            </a:r>
            <a:r>
              <a:rPr lang="en-US" sz="1100" dirty="0">
                <a:latin typeface="e-Ukraine Light" pitchFamily="50" charset="-52"/>
              </a:rPr>
              <a:t>VI «</a:t>
            </a:r>
            <a:r>
              <a:rPr lang="ru-RU" sz="1100" dirty="0">
                <a:latin typeface="e-Ukraine Light" pitchFamily="50" charset="-52"/>
              </a:rPr>
              <a:t>Про </a:t>
            </a:r>
            <a:r>
              <a:rPr lang="ru-RU" sz="1100" dirty="0" err="1">
                <a:latin typeface="e-Ukraine Light" pitchFamily="50" charset="-52"/>
              </a:rPr>
              <a:t>збір</a:t>
            </a:r>
            <a:r>
              <a:rPr lang="ru-RU" sz="1100" dirty="0">
                <a:latin typeface="e-Ukraine Light" pitchFamily="50" charset="-52"/>
              </a:rPr>
              <a:t> та </a:t>
            </a:r>
            <a:r>
              <a:rPr lang="ru-RU" sz="1100" dirty="0" err="1">
                <a:latin typeface="e-Ukraine Light" pitchFamily="50" charset="-52"/>
              </a:rPr>
              <a:t>облік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єдиного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внеску</a:t>
            </a:r>
            <a:r>
              <a:rPr lang="ru-RU" sz="1100" dirty="0">
                <a:latin typeface="e-Ukraine Light" pitchFamily="50" charset="-52"/>
              </a:rPr>
              <a:t> на </a:t>
            </a:r>
            <a:r>
              <a:rPr lang="ru-RU" sz="1100" dirty="0" err="1">
                <a:latin typeface="e-Ukraine Light" pitchFamily="50" charset="-52"/>
              </a:rPr>
              <a:t>загальнообов’язкове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державне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соціальне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страхування</a:t>
            </a:r>
            <a:r>
              <a:rPr lang="ru-RU" sz="1100" dirty="0">
                <a:latin typeface="e-Ukraine Light" pitchFamily="50" charset="-52"/>
              </a:rPr>
              <a:t>» (</a:t>
            </a:r>
            <a:r>
              <a:rPr lang="ru-RU" sz="1100" dirty="0" err="1">
                <a:latin typeface="e-Ukraine Light" pitchFamily="50" charset="-52"/>
              </a:rPr>
              <a:t>далі</a:t>
            </a:r>
            <a:r>
              <a:rPr lang="ru-RU" sz="1100" dirty="0">
                <a:latin typeface="e-Ukraine Light" pitchFamily="50" charset="-52"/>
              </a:rPr>
              <a:t> – Закон № 2464) </a:t>
            </a:r>
            <a:r>
              <a:rPr lang="ru-RU" sz="1100" dirty="0" err="1">
                <a:latin typeface="e-Ukraine Light" pitchFamily="50" charset="-52"/>
              </a:rPr>
              <a:t>платниками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єдиного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внеску</a:t>
            </a:r>
            <a:r>
              <a:rPr lang="ru-RU" sz="1100" dirty="0">
                <a:latin typeface="e-Ukraine Light" pitchFamily="50" charset="-52"/>
              </a:rPr>
              <a:t> на </a:t>
            </a:r>
            <a:r>
              <a:rPr lang="ru-RU" sz="1100" dirty="0" err="1">
                <a:latin typeface="e-Ukraine Light" pitchFamily="50" charset="-52"/>
              </a:rPr>
              <a:t>загальнообов’язкове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державне</a:t>
            </a:r>
            <a:r>
              <a:rPr lang="ru-RU" sz="1100" dirty="0" smtClean="0">
                <a:latin typeface="e-Ukraine Light" pitchFamily="50" charset="-52"/>
              </a:rPr>
              <a:t/>
            </a:r>
            <a:br>
              <a:rPr lang="ru-RU" sz="1100" dirty="0" smtClean="0">
                <a:latin typeface="e-Ukraine Light" pitchFamily="50" charset="-52"/>
              </a:rPr>
            </a:br>
            <a:endParaRPr lang="ru-RU" sz="1100" dirty="0">
              <a:latin typeface="e-Ukraine Light" pitchFamily="50" charset="-52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14300" y="1"/>
            <a:ext cx="478154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endParaRPr lang="uk-UA" sz="1200" smtClean="0">
              <a:latin typeface="e-Ukraine" pitchFamily="2" charset="-52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969102" y="209549"/>
            <a:ext cx="468629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endParaRPr lang="uk-UA" sz="1000" dirty="0" smtClean="0">
              <a:latin typeface="e-Ukraine" pitchFamily="2" charset="-52"/>
            </a:endParaRPr>
          </a:p>
          <a:p>
            <a:pPr indent="457200" algn="just"/>
            <a:endParaRPr lang="uk-UA" sz="1000" dirty="0" smtClean="0">
              <a:latin typeface="e-Ukraine" pitchFamily="2" charset="-52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09549" y="0"/>
            <a:ext cx="457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400" dirty="0" smtClean="0">
                <a:latin typeface="e-Ukraine Light" pitchFamily="50" charset="-52"/>
              </a:rPr>
              <a:t>	</a:t>
            </a:r>
            <a:endParaRPr lang="uk-UA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5032294" y="144641"/>
            <a:ext cx="4685767" cy="63401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ru-RU" sz="1100" dirty="0" err="1">
                <a:latin typeface="e-Ukraine Light" pitchFamily="50" charset="-52"/>
              </a:rPr>
              <a:t>соціальне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страхування</a:t>
            </a:r>
            <a:r>
              <a:rPr lang="ru-RU" sz="1100" dirty="0">
                <a:latin typeface="e-Ukraine Light" pitchFamily="50" charset="-52"/>
              </a:rPr>
              <a:t> (</a:t>
            </a:r>
            <a:r>
              <a:rPr lang="ru-RU" sz="1100" dirty="0" err="1">
                <a:latin typeface="e-Ukraine Light" pitchFamily="50" charset="-52"/>
              </a:rPr>
              <a:t>далі</a:t>
            </a:r>
            <a:r>
              <a:rPr lang="ru-RU" sz="1100" dirty="0">
                <a:latin typeface="e-Ukraine Light" pitchFamily="50" charset="-52"/>
              </a:rPr>
              <a:t> – </a:t>
            </a:r>
            <a:r>
              <a:rPr lang="ru-RU" sz="1100" dirty="0" err="1">
                <a:latin typeface="e-Ukraine Light" pitchFamily="50" charset="-52"/>
              </a:rPr>
              <a:t>єдиний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внесок</a:t>
            </a:r>
            <a:r>
              <a:rPr lang="ru-RU" sz="1100" dirty="0">
                <a:latin typeface="e-Ukraine Light" pitchFamily="50" charset="-52"/>
              </a:rPr>
              <a:t>) є ФОП, </a:t>
            </a:r>
            <a:r>
              <a:rPr lang="ru-RU" sz="1100" dirty="0" err="1">
                <a:latin typeface="e-Ukraine Light" pitchFamily="50" charset="-52"/>
              </a:rPr>
              <a:t>зокрема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ті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які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використовують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працю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інших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осіб</a:t>
            </a:r>
            <a:r>
              <a:rPr lang="ru-RU" sz="1100" dirty="0">
                <a:latin typeface="e-Ukraine Light" pitchFamily="50" charset="-52"/>
              </a:rPr>
              <a:t> на </a:t>
            </a:r>
            <a:r>
              <a:rPr lang="ru-RU" sz="1100" dirty="0" err="1">
                <a:latin typeface="e-Ukraine Light" pitchFamily="50" charset="-52"/>
              </a:rPr>
              <a:t>умовах</a:t>
            </a:r>
            <a:r>
              <a:rPr lang="ru-RU" sz="1100" dirty="0">
                <a:latin typeface="e-Ukraine Light" pitchFamily="50" charset="-52"/>
              </a:rPr>
              <a:t> трудового договору (контракту) </a:t>
            </a:r>
            <a:r>
              <a:rPr lang="ru-RU" sz="1100" dirty="0" err="1">
                <a:latin typeface="e-Ukraine Light" pitchFamily="50" charset="-52"/>
              </a:rPr>
              <a:t>або</a:t>
            </a:r>
            <a:r>
              <a:rPr lang="ru-RU" sz="1100" dirty="0">
                <a:latin typeface="e-Ukraine Light" pitchFamily="50" charset="-52"/>
              </a:rPr>
              <a:t> на </a:t>
            </a:r>
            <a:r>
              <a:rPr lang="ru-RU" sz="1100" dirty="0" err="1">
                <a:latin typeface="e-Ukraine Light" pitchFamily="50" charset="-52"/>
              </a:rPr>
              <a:t>інших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умовах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передбачених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законодавством</a:t>
            </a:r>
            <a:r>
              <a:rPr lang="ru-RU" sz="1100" dirty="0">
                <a:latin typeface="e-Ukraine Light" pitchFamily="50" charset="-52"/>
              </a:rPr>
              <a:t> про </a:t>
            </a:r>
            <a:r>
              <a:rPr lang="ru-RU" sz="1100" dirty="0" err="1">
                <a:latin typeface="e-Ukraine Light" pitchFamily="50" charset="-52"/>
              </a:rPr>
              <a:t>працю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чи</a:t>
            </a:r>
            <a:r>
              <a:rPr lang="ru-RU" sz="1100" dirty="0">
                <a:latin typeface="e-Ukraine Light" pitchFamily="50" charset="-52"/>
              </a:rPr>
              <a:t> за </a:t>
            </a:r>
            <a:r>
              <a:rPr lang="ru-RU" sz="1100" dirty="0" err="1">
                <a:latin typeface="e-Ukraine Light" pitchFamily="50" charset="-52"/>
              </a:rPr>
              <a:t>цивільно-правовим</a:t>
            </a:r>
            <a:r>
              <a:rPr lang="ru-RU" sz="1100" dirty="0">
                <a:latin typeface="e-Ukraine Light" pitchFamily="50" charset="-52"/>
              </a:rPr>
              <a:t> договором (</a:t>
            </a:r>
            <a:r>
              <a:rPr lang="ru-RU" sz="1100" dirty="0" err="1">
                <a:latin typeface="e-Ukraine Light" pitchFamily="50" charset="-52"/>
              </a:rPr>
              <a:t>крім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цивільно</a:t>
            </a:r>
            <a:r>
              <a:rPr lang="ru-RU" sz="1100" dirty="0">
                <a:latin typeface="e-Ukraine Light" pitchFamily="50" charset="-52"/>
              </a:rPr>
              <a:t>-правового договору, </a:t>
            </a:r>
            <a:r>
              <a:rPr lang="ru-RU" sz="1100" dirty="0" err="1">
                <a:latin typeface="e-Ukraine Light" pitchFamily="50" charset="-52"/>
              </a:rPr>
              <a:t>укладеного</a:t>
            </a:r>
            <a:r>
              <a:rPr lang="ru-RU" sz="1100" dirty="0">
                <a:latin typeface="e-Ukraine Light" pitchFamily="50" charset="-52"/>
              </a:rPr>
              <a:t> з ФОП, </a:t>
            </a:r>
            <a:r>
              <a:rPr lang="ru-RU" sz="1100" dirty="0" err="1">
                <a:latin typeface="e-Ukraine Light" pitchFamily="50" charset="-52"/>
              </a:rPr>
              <a:t>якщо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виконувані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роботи</a:t>
            </a:r>
            <a:r>
              <a:rPr lang="ru-RU" sz="1100" dirty="0">
                <a:latin typeface="e-Ukraine Light" pitchFamily="50" charset="-52"/>
              </a:rPr>
              <a:t> (</a:t>
            </a:r>
            <a:r>
              <a:rPr lang="ru-RU" sz="1100" dirty="0" err="1">
                <a:latin typeface="e-Ukraine Light" pitchFamily="50" charset="-52"/>
              </a:rPr>
              <a:t>надавані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послуги</a:t>
            </a:r>
            <a:r>
              <a:rPr lang="ru-RU" sz="1100" dirty="0">
                <a:latin typeface="e-Ukraine Light" pitchFamily="50" charset="-52"/>
              </a:rPr>
              <a:t>) </a:t>
            </a:r>
            <a:r>
              <a:rPr lang="ru-RU" sz="1100" dirty="0" err="1">
                <a:latin typeface="e-Ukraine Light" pitchFamily="50" charset="-52"/>
              </a:rPr>
              <a:t>відповідають</a:t>
            </a:r>
            <a:r>
              <a:rPr lang="ru-RU" sz="1100" dirty="0">
                <a:latin typeface="e-Ukraine Light" pitchFamily="50" charset="-52"/>
              </a:rPr>
              <a:t> видам </a:t>
            </a:r>
            <a:r>
              <a:rPr lang="ru-RU" sz="1100" dirty="0" err="1">
                <a:latin typeface="e-Ukraine Light" pitchFamily="50" charset="-52"/>
              </a:rPr>
              <a:t>діяльності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відповідно</a:t>
            </a:r>
            <a:r>
              <a:rPr lang="ru-RU" sz="1100" dirty="0">
                <a:latin typeface="e-Ukraine Light" pitchFamily="50" charset="-52"/>
              </a:rPr>
              <a:t> до </a:t>
            </a:r>
            <a:r>
              <a:rPr lang="ru-RU" sz="1100" dirty="0" err="1">
                <a:latin typeface="e-Ukraine Light" pitchFamily="50" charset="-52"/>
              </a:rPr>
              <a:t>відомостей</a:t>
            </a:r>
            <a:r>
              <a:rPr lang="ru-RU" sz="1100" dirty="0">
                <a:latin typeface="e-Ukraine Light" pitchFamily="50" charset="-52"/>
              </a:rPr>
              <a:t> з ЄДР</a:t>
            </a:r>
            <a:r>
              <a:rPr lang="ru-RU" sz="1100" dirty="0" smtClean="0">
                <a:latin typeface="e-Ukraine Light" pitchFamily="50" charset="-52"/>
              </a:rPr>
              <a:t>).</a:t>
            </a:r>
            <a:endParaRPr lang="ru-RU" sz="110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ru-RU" sz="1100" dirty="0" smtClean="0">
                <a:latin typeface="e-Ukraine Light" pitchFamily="50" charset="-52"/>
              </a:rPr>
              <a:t>	</a:t>
            </a:r>
            <a:r>
              <a:rPr lang="ru-RU" sz="1100" dirty="0" err="1" smtClean="0">
                <a:latin typeface="e-Ukraine Light" pitchFamily="50" charset="-52"/>
              </a:rPr>
              <a:t>Платник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єдиного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внеску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зокрема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зобов’язаний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подавати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звітність</a:t>
            </a:r>
            <a:r>
              <a:rPr lang="ru-RU" sz="1100" dirty="0">
                <a:latin typeface="e-Ukraine Light" pitchFamily="50" charset="-52"/>
              </a:rPr>
              <a:t>, у тому </a:t>
            </a:r>
            <a:r>
              <a:rPr lang="ru-RU" sz="1100" dirty="0" err="1">
                <a:latin typeface="e-Ukraine Light" pitchFamily="50" charset="-52"/>
              </a:rPr>
              <a:t>числі</a:t>
            </a:r>
            <a:r>
              <a:rPr lang="ru-RU" sz="1100" dirty="0">
                <a:latin typeface="e-Ukraine Light" pitchFamily="50" charset="-52"/>
              </a:rPr>
              <a:t> про </a:t>
            </a:r>
            <a:r>
              <a:rPr lang="ru-RU" sz="1100" dirty="0" err="1">
                <a:latin typeface="e-Ukraine Light" pitchFamily="50" charset="-52"/>
              </a:rPr>
              <a:t>основне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місце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роботи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працівника</a:t>
            </a:r>
            <a:r>
              <a:rPr lang="ru-RU" sz="1100" dirty="0">
                <a:latin typeface="e-Ukraine Light" pitchFamily="50" charset="-52"/>
              </a:rPr>
              <a:t>, про </a:t>
            </a:r>
            <a:r>
              <a:rPr lang="ru-RU" sz="1100" dirty="0" err="1">
                <a:latin typeface="e-Ukraine Light" pitchFamily="50" charset="-52"/>
              </a:rPr>
              <a:t>нарахування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єдиного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внеску</a:t>
            </a:r>
            <a:r>
              <a:rPr lang="ru-RU" sz="1100" dirty="0">
                <a:latin typeface="e-Ukraine Light" pitchFamily="50" charset="-52"/>
              </a:rPr>
              <a:t> та </a:t>
            </a:r>
            <a:r>
              <a:rPr lang="ru-RU" sz="1100" dirty="0" err="1">
                <a:latin typeface="e-Ukraine Light" pitchFamily="50" charset="-52"/>
              </a:rPr>
              <a:t>сплачувати</a:t>
            </a:r>
            <a:r>
              <a:rPr lang="ru-RU" sz="1100" dirty="0">
                <a:latin typeface="e-Ukraine Light" pitchFamily="50" charset="-52"/>
              </a:rPr>
              <a:t> до </a:t>
            </a:r>
            <a:r>
              <a:rPr lang="ru-RU" sz="1100" dirty="0" err="1">
                <a:latin typeface="e-Ukraine Light" pitchFamily="50" charset="-52"/>
              </a:rPr>
              <a:t>контролюючого</a:t>
            </a:r>
            <a:r>
              <a:rPr lang="ru-RU" sz="1100" dirty="0">
                <a:latin typeface="e-Ukraine Light" pitchFamily="50" charset="-52"/>
              </a:rPr>
              <a:t> органу за </a:t>
            </a:r>
            <a:r>
              <a:rPr lang="ru-RU" sz="1100" dirty="0" err="1">
                <a:latin typeface="e-Ukraine Light" pitchFamily="50" charset="-52"/>
              </a:rPr>
              <a:t>основним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місцем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обліку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платника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єдиного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внеску</a:t>
            </a:r>
            <a:r>
              <a:rPr lang="ru-RU" sz="1100" dirty="0">
                <a:latin typeface="e-Ukraine Light" pitchFamily="50" charset="-52"/>
              </a:rPr>
              <a:t> у строки, порядку та за формою, </a:t>
            </a:r>
            <a:r>
              <a:rPr lang="ru-RU" sz="1100" dirty="0" err="1">
                <a:latin typeface="e-Ukraine Light" pitchFamily="50" charset="-52"/>
              </a:rPr>
              <a:t>встановленими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центральним</a:t>
            </a:r>
            <a:r>
              <a:rPr lang="ru-RU" sz="1100" dirty="0">
                <a:latin typeface="e-Ukraine Light" pitchFamily="50" charset="-52"/>
              </a:rPr>
              <a:t> органом </a:t>
            </a:r>
            <a:r>
              <a:rPr lang="ru-RU" sz="1100" dirty="0" err="1">
                <a:latin typeface="e-Ukraine Light" pitchFamily="50" charset="-52"/>
              </a:rPr>
              <a:t>виконавчої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влади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що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забезпечує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формування</a:t>
            </a:r>
            <a:r>
              <a:rPr lang="ru-RU" sz="1100" dirty="0">
                <a:latin typeface="e-Ukraine Light" pitchFamily="50" charset="-52"/>
              </a:rPr>
              <a:t> та </a:t>
            </a:r>
            <a:r>
              <a:rPr lang="ru-RU" sz="1100" dirty="0" err="1">
                <a:latin typeface="e-Ukraine Light" pitchFamily="50" charset="-52"/>
              </a:rPr>
              <a:t>реалізує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державну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фінансову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політику</a:t>
            </a:r>
            <a:r>
              <a:rPr lang="ru-RU" sz="1100" dirty="0">
                <a:latin typeface="e-Ukraine Light" pitchFamily="50" charset="-52"/>
              </a:rPr>
              <a:t>, за </a:t>
            </a:r>
            <a:r>
              <a:rPr lang="ru-RU" sz="1100" dirty="0" err="1">
                <a:latin typeface="e-Ukraine Light" pitchFamily="50" charset="-52"/>
              </a:rPr>
              <a:t>погодженням</a:t>
            </a:r>
            <a:r>
              <a:rPr lang="ru-RU" sz="1100" dirty="0">
                <a:latin typeface="e-Ukraine Light" pitchFamily="50" charset="-52"/>
              </a:rPr>
              <a:t> з </a:t>
            </a:r>
            <a:r>
              <a:rPr lang="ru-RU" sz="1100" dirty="0" err="1">
                <a:latin typeface="e-Ukraine Light" pitchFamily="50" charset="-52"/>
              </a:rPr>
              <a:t>Пенсійним</a:t>
            </a:r>
            <a:r>
              <a:rPr lang="ru-RU" sz="1100" dirty="0">
                <a:latin typeface="e-Ukraine Light" pitchFamily="50" charset="-52"/>
              </a:rPr>
              <a:t> фондом та фондами </a:t>
            </a:r>
            <a:r>
              <a:rPr lang="ru-RU" sz="1100" dirty="0" err="1">
                <a:latin typeface="e-Ukraine Light" pitchFamily="50" charset="-52"/>
              </a:rPr>
              <a:t>загальнообов’язкового</a:t>
            </a:r>
            <a:r>
              <a:rPr lang="ru-RU" sz="1100" dirty="0">
                <a:latin typeface="e-Ukraine Light" pitchFamily="50" charset="-52"/>
              </a:rPr>
              <a:t> державного </a:t>
            </a:r>
            <a:r>
              <a:rPr lang="ru-RU" sz="1100" dirty="0" err="1">
                <a:latin typeface="e-Ukraine Light" pitchFamily="50" charset="-52"/>
              </a:rPr>
              <a:t>соціального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страхування</a:t>
            </a:r>
            <a:r>
              <a:rPr lang="ru-RU" sz="1100" dirty="0">
                <a:latin typeface="e-Ukraine Light" pitchFamily="50" charset="-52"/>
              </a:rPr>
              <a:t> (п. 4 </a:t>
            </a:r>
            <a:r>
              <a:rPr lang="ru-RU" sz="1100" dirty="0" err="1">
                <a:latin typeface="e-Ukraine Light" pitchFamily="50" charset="-52"/>
              </a:rPr>
              <a:t>частини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другої</a:t>
            </a:r>
            <a:r>
              <a:rPr lang="ru-RU" sz="1100" dirty="0">
                <a:latin typeface="e-Ukraine Light" pitchFamily="50" charset="-52"/>
              </a:rPr>
              <a:t> ст. 6 Закону № 2464</a:t>
            </a:r>
            <a:r>
              <a:rPr lang="ru-RU" sz="1100" dirty="0" smtClean="0">
                <a:latin typeface="e-Ukraine Light" pitchFamily="50" charset="-52"/>
              </a:rPr>
              <a:t>).</a:t>
            </a:r>
            <a:endParaRPr lang="ru-RU" sz="110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ru-RU" sz="1100" dirty="0" smtClean="0">
                <a:latin typeface="e-Ukraine Light" pitchFamily="50" charset="-52"/>
              </a:rPr>
              <a:t>	</a:t>
            </a:r>
            <a:r>
              <a:rPr lang="ru-RU" sz="1100" dirty="0" err="1" smtClean="0">
                <a:latin typeface="e-Ukraine Light" pitchFamily="50" charset="-52"/>
              </a:rPr>
              <a:t>Враховуючи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викладене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вище</a:t>
            </a:r>
            <a:r>
              <a:rPr lang="ru-RU" sz="1100" dirty="0">
                <a:latin typeface="e-Ukraine Light" pitchFamily="50" charset="-52"/>
              </a:rPr>
              <a:t>, ФОП, яка </a:t>
            </a:r>
            <a:r>
              <a:rPr lang="ru-RU" sz="1100" dirty="0" err="1">
                <a:latin typeface="e-Ukraine Light" pitchFamily="50" charset="-52"/>
              </a:rPr>
              <a:t>використовує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працю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найманих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осіб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сплачує</a:t>
            </a:r>
            <a:r>
              <a:rPr lang="ru-RU" sz="1100" dirty="0">
                <a:latin typeface="e-Ukraine Light" pitchFamily="50" charset="-52"/>
              </a:rPr>
              <a:t> та </a:t>
            </a:r>
            <a:r>
              <a:rPr lang="ru-RU" sz="1100" dirty="0" err="1">
                <a:latin typeface="e-Ukraine Light" pitchFamily="50" charset="-52"/>
              </a:rPr>
              <a:t>подає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звітність</a:t>
            </a:r>
            <a:r>
              <a:rPr lang="ru-RU" sz="1100" dirty="0">
                <a:latin typeface="e-Ukraine Light" pitchFamily="50" charset="-52"/>
              </a:rPr>
              <a:t> по </a:t>
            </a:r>
            <a:r>
              <a:rPr lang="ru-RU" sz="1100" dirty="0" err="1">
                <a:latin typeface="e-Ukraine Light" pitchFamily="50" charset="-52"/>
              </a:rPr>
              <a:t>єдиному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внеску</a:t>
            </a:r>
            <a:r>
              <a:rPr lang="ru-RU" sz="1100" dirty="0">
                <a:latin typeface="e-Ukraine Light" pitchFamily="50" charset="-52"/>
              </a:rPr>
              <a:t> за </a:t>
            </a:r>
            <a:r>
              <a:rPr lang="ru-RU" sz="1100" dirty="0" err="1">
                <a:latin typeface="e-Ukraine Light" pitchFamily="50" charset="-52"/>
              </a:rPr>
              <a:t>своїм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місцем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реєстрації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незалежно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від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територіального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розташування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робочих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місць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найманих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працівників</a:t>
            </a:r>
            <a:r>
              <a:rPr lang="ru-RU" sz="1100" dirty="0">
                <a:latin typeface="e-Ukraine Light" pitchFamily="50" charset="-52"/>
              </a:rPr>
              <a:t>. </a:t>
            </a:r>
            <a:endParaRPr lang="ru-RU" sz="1100" dirty="0">
              <a:latin typeface="e-Ukraine Light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84221950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1254</TotalTime>
  <Words>197</Words>
  <Application>Microsoft Office PowerPoint</Application>
  <PresentationFormat>Лист A4 (210x297 мм)</PresentationFormat>
  <Paragraphs>22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Asus</dc:creator>
  <cp:lastModifiedBy>d</cp:lastModifiedBy>
  <cp:revision>173</cp:revision>
  <dcterms:created xsi:type="dcterms:W3CDTF">2021-05-27T05:23:05Z</dcterms:created>
  <dcterms:modified xsi:type="dcterms:W3CDTF">2023-05-29T12:40:29Z</dcterms:modified>
</cp:coreProperties>
</file>