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213134"/>
            <a:ext cx="360000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потрібно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коригувати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податковий</a:t>
            </a:r>
            <a:r>
              <a:rPr lang="ru-RU" sz="1600" b="1" dirty="0">
                <a:latin typeface="e-Ukraine Light" pitchFamily="50" charset="-52"/>
              </a:rPr>
              <a:t> кредит </a:t>
            </a:r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нараховувати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податкові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зобов’язання</a:t>
            </a:r>
            <a:r>
              <a:rPr lang="ru-RU" sz="1600" b="1" dirty="0">
                <a:latin typeface="e-Ukraine Light" pitchFamily="50" charset="-52"/>
              </a:rPr>
              <a:t> при </a:t>
            </a:r>
            <a:r>
              <a:rPr lang="ru-RU" sz="1600" b="1" dirty="0" err="1">
                <a:latin typeface="e-Ukraine Light" pitchFamily="50" charset="-52"/>
              </a:rPr>
              <a:t>реорганізації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юридичної</a:t>
            </a:r>
            <a:r>
              <a:rPr lang="ru-RU" sz="1600" b="1" dirty="0">
                <a:latin typeface="e-Ukraine Light" pitchFamily="50" charset="-52"/>
              </a:rPr>
              <a:t> особи – </a:t>
            </a:r>
            <a:r>
              <a:rPr lang="ru-RU" sz="1600" b="1" dirty="0" err="1">
                <a:latin typeface="e-Ukraine Light" pitchFamily="50" charset="-52"/>
              </a:rPr>
              <a:t>платника</a:t>
            </a:r>
            <a:r>
              <a:rPr lang="ru-RU" sz="1600" b="1">
                <a:latin typeface="e-Ukraine Light" pitchFamily="50" charset="-52"/>
              </a:rPr>
              <a:t> ПДВ?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454720" cy="654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50" dirty="0" smtClean="0">
                <a:latin typeface="e-Ukraine Light" pitchFamily="50" charset="-52"/>
              </a:rPr>
              <a:t>	</a:t>
            </a:r>
            <a:r>
              <a:rPr lang="ru-RU" sz="1050" dirty="0">
                <a:latin typeface="e-Ukraine Light" pitchFamily="50" charset="-52"/>
              </a:rPr>
              <a:t>   </a:t>
            </a:r>
            <a:r>
              <a:rPr lang="ru-RU" sz="1050" dirty="0">
                <a:latin typeface="e-Ukraine Light" pitchFamily="50" charset="-52"/>
              </a:rPr>
              <a:t> Головне  </a:t>
            </a:r>
            <a:r>
              <a:rPr lang="ru-RU" sz="1050" dirty="0" err="1">
                <a:latin typeface="e-Ukraine Light" pitchFamily="50" charset="-52"/>
              </a:rPr>
              <a:t>управління</a:t>
            </a:r>
            <a:r>
              <a:rPr lang="ru-RU" sz="1050" dirty="0">
                <a:latin typeface="e-Ukraine Light" pitchFamily="50" charset="-52"/>
              </a:rPr>
              <a:t> ДПС у м. </a:t>
            </a:r>
            <a:r>
              <a:rPr lang="ru-RU" sz="1050" dirty="0" err="1">
                <a:latin typeface="e-Ukraine Light" pitchFamily="50" charset="-52"/>
              </a:rPr>
              <a:t>Києві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інформує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згідно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пп</a:t>
            </a:r>
            <a:r>
              <a:rPr lang="ru-RU" sz="1050" dirty="0">
                <a:latin typeface="e-Ukraine Light" pitchFamily="50" charset="-52"/>
              </a:rPr>
              <a:t>. «б» п. 184.1 ст. 184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кодексу </a:t>
            </a:r>
            <a:r>
              <a:rPr lang="ru-RU" sz="1050" dirty="0" err="1">
                <a:latin typeface="e-Ukraine Light" pitchFamily="50" charset="-52"/>
              </a:rPr>
              <a:t>України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реєстрація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діє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дати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анулювання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його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реєстрації</a:t>
            </a:r>
            <a:r>
              <a:rPr lang="ru-RU" sz="1050" dirty="0">
                <a:latin typeface="e-Ukraine Light" pitchFamily="50" charset="-52"/>
              </a:rPr>
              <a:t>, яка проводиться шляхом </a:t>
            </a:r>
            <a:r>
              <a:rPr lang="ru-RU" sz="1050" dirty="0" err="1">
                <a:latin typeface="e-Ukraine Light" pitchFamily="50" charset="-52"/>
              </a:rPr>
              <a:t>виключення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реєстру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і </a:t>
            </a:r>
            <a:r>
              <a:rPr lang="ru-RU" sz="1050" dirty="0" err="1">
                <a:latin typeface="e-Ukraine Light" pitchFamily="50" charset="-52"/>
              </a:rPr>
              <a:t>відбувається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разі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якщо</a:t>
            </a:r>
            <a:r>
              <a:rPr lang="ru-RU" sz="1050" dirty="0">
                <a:latin typeface="e-Ukraine Light" pitchFamily="50" charset="-52"/>
              </a:rPr>
              <a:t> особа, </a:t>
            </a:r>
            <a:r>
              <a:rPr lang="ru-RU" sz="1050" dirty="0" err="1">
                <a:latin typeface="e-Ukraine Light" pitchFamily="50" charset="-52"/>
              </a:rPr>
              <a:t>зареєстрована</a:t>
            </a:r>
            <a:r>
              <a:rPr lang="ru-RU" sz="1050" dirty="0">
                <a:latin typeface="e-Ukraine Light" pitchFamily="50" charset="-52"/>
              </a:rPr>
              <a:t> як </a:t>
            </a:r>
            <a:r>
              <a:rPr lang="ru-RU" sz="1050" dirty="0" err="1">
                <a:latin typeface="e-Ukraine Light" pitchFamily="50" charset="-52"/>
              </a:rPr>
              <a:t>платник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прийняла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рішення</a:t>
            </a:r>
            <a:r>
              <a:rPr lang="ru-RU" sz="1050" dirty="0">
                <a:latin typeface="e-Ukraine Light" pitchFamily="50" charset="-52"/>
              </a:rPr>
              <a:t> про </a:t>
            </a:r>
            <a:r>
              <a:rPr lang="ru-RU" sz="1050" dirty="0" err="1">
                <a:latin typeface="e-Ukraine Light" pitchFamily="50" charset="-52"/>
              </a:rPr>
              <a:t>припинення</a:t>
            </a:r>
            <a:r>
              <a:rPr lang="ru-RU" sz="1050" dirty="0">
                <a:latin typeface="e-Ukraine Light" pitchFamily="50" charset="-52"/>
              </a:rPr>
              <a:t> та затвердила </a:t>
            </a:r>
            <a:r>
              <a:rPr lang="ru-RU" sz="1050" dirty="0" err="1">
                <a:latin typeface="e-Ukraine Light" pitchFamily="50" charset="-52"/>
              </a:rPr>
              <a:t>ліквідаційний</a:t>
            </a:r>
            <a:r>
              <a:rPr lang="ru-RU" sz="1050" dirty="0">
                <a:latin typeface="e-Ukraine Light" pitchFamily="50" charset="-52"/>
              </a:rPr>
              <a:t> баланс, </a:t>
            </a:r>
            <a:r>
              <a:rPr lang="ru-RU" sz="1050" dirty="0" err="1">
                <a:latin typeface="e-Ukraine Light" pitchFamily="50" charset="-52"/>
              </a:rPr>
              <a:t>передавальний</a:t>
            </a:r>
            <a:r>
              <a:rPr lang="ru-RU" sz="1050" dirty="0">
                <a:latin typeface="e-Ukraine Light" pitchFamily="50" charset="-52"/>
              </a:rPr>
              <a:t> акт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розподільчий</a:t>
            </a:r>
            <a:r>
              <a:rPr lang="ru-RU" sz="1050" dirty="0">
                <a:latin typeface="e-Ukraine Light" pitchFamily="50" charset="-52"/>
              </a:rPr>
              <a:t> баланс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</a:t>
            </a:r>
            <a:r>
              <a:rPr lang="ru-RU" sz="1050" dirty="0" err="1">
                <a:latin typeface="e-Ukraine Light" pitchFamily="50" charset="-52"/>
              </a:rPr>
              <a:t>законодавства</a:t>
            </a:r>
            <a:r>
              <a:rPr lang="ru-RU" sz="1050" dirty="0">
                <a:latin typeface="e-Ukraine Light" pitchFamily="50" charset="-52"/>
              </a:rPr>
              <a:t> за </a:t>
            </a:r>
            <a:r>
              <a:rPr lang="ru-RU" sz="1050" dirty="0" err="1">
                <a:latin typeface="e-Ukraine Light" pitchFamily="50" charset="-52"/>
              </a:rPr>
              <a:t>умови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сплати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суми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у </a:t>
            </a:r>
            <a:r>
              <a:rPr lang="ru-RU" sz="1050" dirty="0" err="1">
                <a:latin typeface="e-Ukraine Light" pitchFamily="50" charset="-52"/>
              </a:rPr>
              <a:t>випадках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визначених</a:t>
            </a:r>
            <a:r>
              <a:rPr lang="ru-RU" sz="1050" dirty="0">
                <a:latin typeface="e-Ukraine Light" pitchFamily="50" charset="-52"/>
              </a:rPr>
              <a:t> ПКУ</a:t>
            </a:r>
            <a:r>
              <a:rPr lang="ru-RU" sz="1050" dirty="0" smtClean="0">
                <a:latin typeface="e-Ukraine Light" pitchFamily="50" charset="-52"/>
              </a:rPr>
              <a:t>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Якщо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товари</a:t>
            </a:r>
            <a:r>
              <a:rPr lang="ru-RU" sz="1050" dirty="0">
                <a:latin typeface="e-Ukraine Light" pitchFamily="50" charset="-52"/>
              </a:rPr>
              <a:t>/</a:t>
            </a:r>
            <a:r>
              <a:rPr lang="ru-RU" sz="1050" dirty="0" err="1">
                <a:latin typeface="e-Ukraine Light" pitchFamily="50" charset="-52"/>
              </a:rPr>
              <a:t>послуги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необоротні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активи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суми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по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були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включені</a:t>
            </a:r>
            <a:r>
              <a:rPr lang="ru-RU" sz="1050" dirty="0">
                <a:latin typeface="e-Ukraine Light" pitchFamily="50" charset="-52"/>
              </a:rPr>
              <a:t> до складу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кредиту, не </a:t>
            </a:r>
            <a:r>
              <a:rPr lang="ru-RU" sz="1050" dirty="0" err="1">
                <a:latin typeface="e-Ukraine Light" pitchFamily="50" charset="-52"/>
              </a:rPr>
              <a:t>були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використані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оподатковуваних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операціях</a:t>
            </a:r>
            <a:r>
              <a:rPr lang="ru-RU" sz="1050" dirty="0">
                <a:latin typeface="e-Ukraine Light" pitchFamily="50" charset="-52"/>
              </a:rPr>
              <a:t> у межах </a:t>
            </a:r>
            <a:r>
              <a:rPr lang="ru-RU" sz="1050" dirty="0" err="1">
                <a:latin typeface="e-Ukraine Light" pitchFamily="50" charset="-52"/>
              </a:rPr>
              <a:t>господарської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такий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останньому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звітному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податковому</a:t>
            </a:r>
            <a:r>
              <a:rPr lang="ru-RU" sz="1050" dirty="0">
                <a:latin typeface="e-Ukraine Light" pitchFamily="50" charset="-52"/>
              </a:rPr>
              <a:t>) </a:t>
            </a:r>
            <a:r>
              <a:rPr lang="ru-RU" sz="1050" dirty="0" err="1">
                <a:latin typeface="e-Ukraine Light" pitchFamily="50" charset="-52"/>
              </a:rPr>
              <a:t>періоді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пізніше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анулювання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його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реєстрації</a:t>
            </a:r>
            <a:r>
              <a:rPr lang="ru-RU" sz="1050" dirty="0">
                <a:latin typeface="e-Ukraine Light" pitchFamily="50" charset="-52"/>
              </a:rPr>
              <a:t> як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зобов’язаний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визначити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зобов’язання</a:t>
            </a:r>
            <a:r>
              <a:rPr lang="ru-RU" sz="1050" dirty="0">
                <a:latin typeface="e-Ukraine Light" pitchFamily="50" charset="-52"/>
              </a:rPr>
              <a:t> по таких товарах/</a:t>
            </a:r>
            <a:r>
              <a:rPr lang="ru-RU" sz="1050" dirty="0" err="1">
                <a:latin typeface="e-Ukraine Light" pitchFamily="50" charset="-52"/>
              </a:rPr>
              <a:t>послугах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необоротних</a:t>
            </a:r>
            <a:r>
              <a:rPr lang="ru-RU" sz="1050" dirty="0">
                <a:latin typeface="e-Ukraine Light" pitchFamily="50" charset="-52"/>
              </a:rPr>
              <a:t> активах </a:t>
            </a:r>
            <a:r>
              <a:rPr lang="ru-RU" sz="1050" dirty="0" err="1">
                <a:latin typeface="e-Ukraine Light" pitchFamily="50" charset="-52"/>
              </a:rPr>
              <a:t>виходячи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із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звичайної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ціни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товарів</a:t>
            </a:r>
            <a:r>
              <a:rPr lang="ru-RU" sz="1050" dirty="0">
                <a:latin typeface="e-Ukraine Light" pitchFamily="50" charset="-52"/>
              </a:rPr>
              <a:t>/</a:t>
            </a:r>
            <a:r>
              <a:rPr lang="ru-RU" sz="1050" dirty="0" err="1">
                <a:latin typeface="e-Ukraine Light" pitchFamily="50" charset="-52"/>
              </a:rPr>
              <a:t>послуг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чи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необоротних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активів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випадків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анулювання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реєстрації</a:t>
            </a:r>
            <a:r>
              <a:rPr lang="ru-RU" sz="1050" dirty="0">
                <a:latin typeface="e-Ukraine Light" pitchFamily="50" charset="-52"/>
              </a:rPr>
              <a:t> як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внаслідок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реорганізації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шляхом </a:t>
            </a:r>
            <a:r>
              <a:rPr lang="ru-RU" sz="1050" dirty="0" err="1">
                <a:latin typeface="e-Ukraine Light" pitchFamily="50" charset="-52"/>
              </a:rPr>
              <a:t>приєднання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злиття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перетворення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поділу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виділення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закону (п. 184.7 ст. 184 ПКУ</a:t>
            </a:r>
            <a:r>
              <a:rPr lang="ru-RU" sz="1050" dirty="0" smtClean="0">
                <a:latin typeface="e-Ukraine Light" pitchFamily="50" charset="-52"/>
              </a:rPr>
              <a:t>).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Відповідно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до п. 196.1.7 ст. 196 ПКУ </a:t>
            </a:r>
            <a:r>
              <a:rPr lang="ru-RU" sz="1050" dirty="0" err="1">
                <a:latin typeface="e-Ukraine Light" pitchFamily="50" charset="-52"/>
              </a:rPr>
              <a:t>операції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реорганізації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злиття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приєднання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поділу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виділення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перетворення</a:t>
            </a:r>
            <a:r>
              <a:rPr lang="ru-RU" sz="1050" dirty="0">
                <a:latin typeface="e-Ukraine Light" pitchFamily="50" charset="-52"/>
              </a:rPr>
              <a:t>) </a:t>
            </a:r>
            <a:r>
              <a:rPr lang="ru-RU" sz="1050" dirty="0" err="1">
                <a:latin typeface="e-Ukraine Light" pitchFamily="50" charset="-52"/>
              </a:rPr>
              <a:t>юридичних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осіб</a:t>
            </a:r>
            <a:r>
              <a:rPr lang="ru-RU" sz="1050" dirty="0">
                <a:latin typeface="e-Ukraine Light" pitchFamily="50" charset="-52"/>
              </a:rPr>
              <a:t> не є </a:t>
            </a:r>
            <a:r>
              <a:rPr lang="ru-RU" sz="1050" dirty="0" err="1">
                <a:latin typeface="e-Ukraine Light" pitchFamily="50" charset="-52"/>
              </a:rPr>
              <a:t>об’єктом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оподаткування</a:t>
            </a:r>
            <a:r>
              <a:rPr lang="ru-RU" sz="1050" dirty="0">
                <a:latin typeface="e-Ukraine Light" pitchFamily="50" charset="-52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Згідно</a:t>
            </a:r>
            <a:r>
              <a:rPr lang="ru-RU" sz="1050" dirty="0" smtClean="0">
                <a:latin typeface="e-Ukraine Light" pitchFamily="50" charset="-52"/>
              </a:rPr>
              <a:t> </a:t>
            </a:r>
            <a:r>
              <a:rPr lang="ru-RU" sz="1050" dirty="0">
                <a:latin typeface="e-Ukraine Light" pitchFamily="50" charset="-52"/>
              </a:rPr>
              <a:t>з </a:t>
            </a:r>
            <a:r>
              <a:rPr lang="ru-RU" sz="1050" dirty="0" err="1">
                <a:latin typeface="e-Ukraine Light" pitchFamily="50" charset="-52"/>
              </a:rPr>
              <a:t>пп</a:t>
            </a:r>
            <a:r>
              <a:rPr lang="ru-RU" sz="1050" dirty="0">
                <a:latin typeface="e-Ukraine Light" pitchFamily="50" charset="-52"/>
              </a:rPr>
              <a:t>. «а» п. 198.5 ст. 198 ПКУ </a:t>
            </a:r>
            <a:r>
              <a:rPr lang="ru-RU" sz="1050" dirty="0" err="1">
                <a:latin typeface="e-Ukraine Light" pitchFamily="50" charset="-52"/>
              </a:rPr>
              <a:t>платник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зобов’язаний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зокрема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нарахувати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виходячи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бази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оподаткування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визначеної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п. 189.1 ст. 189 ПКУ, за товарами/</a:t>
            </a:r>
            <a:r>
              <a:rPr lang="ru-RU" sz="1050" dirty="0" err="1">
                <a:latin typeface="e-Ukraine Light" pitchFamily="50" charset="-52"/>
              </a:rPr>
              <a:t>послугами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необоротними</a:t>
            </a:r>
            <a:r>
              <a:rPr lang="ru-RU" sz="1050" dirty="0">
                <a:latin typeface="e-Ukraine Light" pitchFamily="50" charset="-52"/>
              </a:rPr>
              <a:t> активами, </a:t>
            </a:r>
            <a:r>
              <a:rPr lang="ru-RU" sz="1050" dirty="0" err="1">
                <a:latin typeface="e-Ukraine Light" pitchFamily="50" charset="-52"/>
              </a:rPr>
              <a:t>під</a:t>
            </a:r>
            <a:r>
              <a:rPr lang="ru-RU" sz="1050" dirty="0">
                <a:latin typeface="e-Ukraine Light" pitchFamily="50" charset="-52"/>
              </a:rPr>
              <a:t> час </a:t>
            </a:r>
            <a:r>
              <a:rPr lang="ru-RU" sz="1050" dirty="0" err="1">
                <a:latin typeface="e-Ukraine Light" pitchFamily="50" charset="-52"/>
              </a:rPr>
              <a:t>придбання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або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виготовлення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суми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були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включені</a:t>
            </a:r>
            <a:r>
              <a:rPr lang="ru-RU" sz="1050" dirty="0">
                <a:latin typeface="e-Ukraine Light" pitchFamily="50" charset="-52"/>
              </a:rPr>
              <a:t> до складу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кредиту, у </a:t>
            </a:r>
            <a:r>
              <a:rPr lang="ru-RU" sz="1050" dirty="0" err="1">
                <a:latin typeface="e-Ukraine Light" pitchFamily="50" charset="-52"/>
              </a:rPr>
              <a:t>разі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якщо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такі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товари</a:t>
            </a:r>
            <a:r>
              <a:rPr lang="ru-RU" sz="1050" dirty="0">
                <a:latin typeface="e-Ukraine Light" pitchFamily="50" charset="-52"/>
              </a:rPr>
              <a:t>/</a:t>
            </a:r>
            <a:r>
              <a:rPr lang="ru-RU" sz="1050" dirty="0" err="1">
                <a:latin typeface="e-Ukraine Light" pitchFamily="50" charset="-52"/>
              </a:rPr>
              <a:t>послуги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необоротні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активи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починають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використовуватися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операціях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не є </a:t>
            </a:r>
            <a:r>
              <a:rPr lang="ru-RU" sz="1050" dirty="0" err="1">
                <a:latin typeface="e-Ukraine Light" pitchFamily="50" charset="-52"/>
              </a:rPr>
              <a:t>об’єктом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оподаткування</a:t>
            </a:r>
            <a:r>
              <a:rPr lang="ru-RU" sz="1050" dirty="0">
                <a:latin typeface="e-Ukraine Light" pitchFamily="50" charset="-52"/>
              </a:rPr>
              <a:t> (</a:t>
            </a:r>
            <a:r>
              <a:rPr lang="ru-RU" sz="1050" dirty="0" err="1">
                <a:latin typeface="e-Ukraine Light" pitchFamily="50" charset="-52"/>
              </a:rPr>
              <a:t>крім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випадків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проведення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операцій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передбачених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пп</a:t>
            </a:r>
            <a:r>
              <a:rPr lang="ru-RU" sz="1050" dirty="0">
                <a:latin typeface="e-Ukraine Light" pitchFamily="50" charset="-52"/>
              </a:rPr>
              <a:t>. 196.1.7 п. 196.1 ст. 196 ПКУ</a:t>
            </a:r>
            <a:r>
              <a:rPr lang="ru-RU" sz="1050" dirty="0" smtClean="0">
                <a:latin typeface="e-Ukraine Light" pitchFamily="50" charset="-52"/>
              </a:rPr>
              <a:t>).</a:t>
            </a:r>
            <a:endParaRPr lang="ru-RU" sz="10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050" dirty="0" smtClean="0">
                <a:latin typeface="e-Ukraine Light" pitchFamily="50" charset="-52"/>
              </a:rPr>
              <a:t>	</a:t>
            </a:r>
            <a:r>
              <a:rPr lang="ru-RU" sz="1050" dirty="0" err="1" smtClean="0">
                <a:latin typeface="e-Ukraine Light" pitchFamily="50" charset="-52"/>
              </a:rPr>
              <a:t>Отже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платник</a:t>
            </a:r>
            <a:r>
              <a:rPr lang="ru-RU" sz="1050" dirty="0">
                <a:latin typeface="e-Ukraine Light" pitchFamily="50" charset="-52"/>
              </a:rPr>
              <a:t> ПДВ, </a:t>
            </a:r>
            <a:r>
              <a:rPr lang="ru-RU" sz="1050" dirty="0" err="1">
                <a:latin typeface="e-Ukraine Light" pitchFamily="50" charset="-52"/>
              </a:rPr>
              <a:t>що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реорганізується</a:t>
            </a:r>
            <a:r>
              <a:rPr lang="ru-RU" sz="1050" dirty="0">
                <a:latin typeface="e-Ukraine Light" pitchFamily="50" charset="-52"/>
              </a:rPr>
              <a:t> шляхом </a:t>
            </a:r>
            <a:r>
              <a:rPr lang="ru-RU" sz="1050" dirty="0" err="1">
                <a:latin typeface="e-Ukraine Light" pitchFamily="50" charset="-52"/>
              </a:rPr>
              <a:t>приєднання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злиття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перетворення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поділу</a:t>
            </a:r>
            <a:r>
              <a:rPr lang="ru-RU" sz="1050" dirty="0">
                <a:latin typeface="e-Ukraine Light" pitchFamily="50" charset="-52"/>
              </a:rPr>
              <a:t> та </a:t>
            </a:r>
            <a:r>
              <a:rPr lang="ru-RU" sz="1050" dirty="0" err="1">
                <a:latin typeface="e-Ukraine Light" pitchFamily="50" charset="-52"/>
              </a:rPr>
              <a:t>виділення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відповідно</a:t>
            </a:r>
            <a:r>
              <a:rPr lang="ru-RU" sz="1050" dirty="0">
                <a:latin typeface="e-Ukraine Light" pitchFamily="50" charset="-52"/>
              </a:rPr>
              <a:t> до закону, не </a:t>
            </a:r>
            <a:r>
              <a:rPr lang="ru-RU" sz="1050" dirty="0" err="1">
                <a:latin typeface="e-Ukraine Light" pitchFamily="50" charset="-52"/>
              </a:rPr>
              <a:t>здійснює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нарахування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зобов’язань</a:t>
            </a:r>
            <a:r>
              <a:rPr lang="ru-RU" sz="1050" dirty="0">
                <a:latin typeface="e-Ukraine Light" pitchFamily="50" charset="-52"/>
              </a:rPr>
              <a:t>  на </a:t>
            </a:r>
            <a:r>
              <a:rPr lang="ru-RU" sz="1050" dirty="0" err="1">
                <a:latin typeface="e-Ukraine Light" pitchFamily="50" charset="-52"/>
              </a:rPr>
              <a:t>товари</a:t>
            </a:r>
            <a:r>
              <a:rPr lang="ru-RU" sz="1050" dirty="0">
                <a:latin typeface="e-Ukraine Light" pitchFamily="50" charset="-52"/>
              </a:rPr>
              <a:t>/</a:t>
            </a:r>
            <a:r>
              <a:rPr lang="ru-RU" sz="1050" dirty="0" err="1">
                <a:latin typeface="e-Ukraine Light" pitchFamily="50" charset="-52"/>
              </a:rPr>
              <a:t>послуги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необоротні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активи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суми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 по </a:t>
            </a:r>
            <a:r>
              <a:rPr lang="ru-RU" sz="1050" dirty="0" err="1">
                <a:latin typeface="e-Ukraine Light" pitchFamily="50" charset="-52"/>
              </a:rPr>
              <a:t>яких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були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включені</a:t>
            </a:r>
            <a:r>
              <a:rPr lang="ru-RU" sz="1050" dirty="0">
                <a:latin typeface="e-Ukraine Light" pitchFamily="50" charset="-52"/>
              </a:rPr>
              <a:t> до складу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кредиту, і </a:t>
            </a:r>
            <a:r>
              <a:rPr lang="ru-RU" sz="1050" dirty="0" err="1">
                <a:latin typeface="e-Ukraine Light" pitchFamily="50" charset="-52"/>
              </a:rPr>
              <a:t>які</a:t>
            </a:r>
            <a:r>
              <a:rPr lang="ru-RU" sz="1050" dirty="0">
                <a:latin typeface="e-Ukraine Light" pitchFamily="50" charset="-52"/>
              </a:rPr>
              <a:t> не </a:t>
            </a:r>
            <a:r>
              <a:rPr lang="ru-RU" sz="1050" dirty="0" err="1">
                <a:latin typeface="e-Ukraine Light" pitchFamily="50" charset="-52"/>
              </a:rPr>
              <a:t>були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використані</a:t>
            </a:r>
            <a:r>
              <a:rPr lang="ru-RU" sz="1050" dirty="0">
                <a:latin typeface="e-Ukraine Light" pitchFamily="50" charset="-52"/>
              </a:rPr>
              <a:t> в </a:t>
            </a:r>
            <a:r>
              <a:rPr lang="ru-RU" sz="1050" dirty="0" err="1">
                <a:latin typeface="e-Ukraine Light" pitchFamily="50" charset="-52"/>
              </a:rPr>
              <a:t>оподатковуваних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операціях</a:t>
            </a:r>
            <a:r>
              <a:rPr lang="ru-RU" sz="1050" dirty="0">
                <a:latin typeface="e-Ukraine Light" pitchFamily="50" charset="-52"/>
              </a:rPr>
              <a:t> у межах </a:t>
            </a:r>
            <a:r>
              <a:rPr lang="ru-RU" sz="1050" dirty="0" err="1">
                <a:latin typeface="e-Ukraine Light" pitchFamily="50" charset="-52"/>
              </a:rPr>
              <a:t>господарської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діяльності</a:t>
            </a:r>
            <a:r>
              <a:rPr lang="ru-RU" sz="1050" dirty="0">
                <a:latin typeface="e-Ukraine Light" pitchFamily="50" charset="-52"/>
              </a:rPr>
              <a:t> такого </a:t>
            </a:r>
            <a:r>
              <a:rPr lang="ru-RU" sz="1050" dirty="0" err="1">
                <a:latin typeface="e-Ukraine Light" pitchFamily="50" charset="-52"/>
              </a:rPr>
              <a:t>платника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податку</a:t>
            </a:r>
            <a:r>
              <a:rPr lang="ru-RU" sz="1050" dirty="0">
                <a:latin typeface="e-Ukraine Light" pitchFamily="50" charset="-52"/>
              </a:rPr>
              <a:t>, </a:t>
            </a:r>
            <a:r>
              <a:rPr lang="ru-RU" sz="1050" dirty="0" err="1">
                <a:latin typeface="e-Ukraine Light" pitchFamily="50" charset="-52"/>
              </a:rPr>
              <a:t>ні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зменшення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податкового</a:t>
            </a:r>
            <a:r>
              <a:rPr lang="ru-RU" sz="1050" dirty="0">
                <a:latin typeface="e-Ukraine Light" pitchFamily="50" charset="-52"/>
              </a:rPr>
              <a:t> кредиту по </a:t>
            </a:r>
            <a:r>
              <a:rPr lang="ru-RU" sz="1050" dirty="0" err="1">
                <a:latin typeface="e-Ukraine Light" pitchFamily="50" charset="-52"/>
              </a:rPr>
              <a:t>операціях</a:t>
            </a:r>
            <a:r>
              <a:rPr lang="ru-RU" sz="1050" dirty="0">
                <a:latin typeface="e-Ukraine Light" pitchFamily="50" charset="-52"/>
              </a:rPr>
              <a:t> з </a:t>
            </a:r>
            <a:r>
              <a:rPr lang="ru-RU" sz="1050" dirty="0" err="1">
                <a:latin typeface="e-Ukraine Light" pitchFamily="50" charset="-52"/>
              </a:rPr>
              <a:t>їх</a:t>
            </a:r>
            <a:r>
              <a:rPr lang="ru-RU" sz="1050" dirty="0">
                <a:latin typeface="e-Ukraine Light" pitchFamily="50" charset="-52"/>
              </a:rPr>
              <a:t> </a:t>
            </a:r>
            <a:r>
              <a:rPr lang="ru-RU" sz="1050" dirty="0" err="1">
                <a:latin typeface="e-Ukraine Light" pitchFamily="50" charset="-52"/>
              </a:rPr>
              <a:t>придбання</a:t>
            </a:r>
            <a:r>
              <a:rPr lang="ru-RU" sz="1050" dirty="0">
                <a:latin typeface="e-Ukraine Light" pitchFamily="50" charset="-52"/>
              </a:rPr>
              <a:t>. </a:t>
            </a: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1252</TotalTime>
  <Words>120</Words>
  <Application>Microsoft Office PowerPoint</Application>
  <PresentationFormat>Лист A4 (210x297 мм)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172</cp:revision>
  <dcterms:created xsi:type="dcterms:W3CDTF">2021-05-27T05:23:05Z</dcterms:created>
  <dcterms:modified xsi:type="dcterms:W3CDTF">2023-05-30T07:41:39Z</dcterms:modified>
</cp:coreProperties>
</file>