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161328"/>
            <a:ext cx="382905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e-Ukraine Light" pitchFamily="50" charset="-52"/>
                <a:cs typeface="Arial" pitchFamily="34" charset="0"/>
              </a:rPr>
              <a:t>Яка дата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вважається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початком/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закінченням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користування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пільгою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 для графи «Строк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користування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податковою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пільгою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у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звітному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періоді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»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додатка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ПП до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декларації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з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податку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на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прибуток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при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застосуванні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норм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міжнародного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договору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України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про </a:t>
            </a:r>
            <a:r>
              <a:rPr lang="ru-RU" sz="1200" b="1" dirty="0" err="1">
                <a:latin typeface="e-Ukraine Light" pitchFamily="50" charset="-52"/>
                <a:cs typeface="Arial" pitchFamily="34" charset="0"/>
              </a:rPr>
              <a:t>уникнення</a:t>
            </a:r>
            <a:r>
              <a:rPr lang="ru-RU" sz="12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200" b="1" dirty="0" err="1" smtClean="0">
                <a:latin typeface="e-Ukraine Light" pitchFamily="50" charset="-52"/>
                <a:cs typeface="Arial" pitchFamily="34" charset="0"/>
              </a:rPr>
              <a:t>подвійного</a:t>
            </a:r>
            <a:r>
              <a:rPr lang="ru-RU" sz="1200" b="1" dirty="0" smtClean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200" b="1" dirty="0" err="1" smtClean="0">
                <a:latin typeface="e-Ukraine Light" pitchFamily="50" charset="-52"/>
                <a:cs typeface="Arial" pitchFamily="34" charset="0"/>
              </a:rPr>
              <a:t>оподаткування</a:t>
            </a:r>
            <a:r>
              <a:rPr lang="ru-RU" sz="1200" b="1" dirty="0" smtClean="0">
                <a:latin typeface="e-Ukraine Light" pitchFamily="50" charset="-52"/>
                <a:cs typeface="Arial" pitchFamily="34" charset="0"/>
              </a:rPr>
              <a:t>?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Червень</a:t>
            </a: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 </a:t>
            </a: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3135" y="165734"/>
            <a:ext cx="45910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	 </a:t>
            </a:r>
            <a:r>
              <a:rPr lang="ru-RU" sz="1200" dirty="0">
                <a:latin typeface="e-Ukraine Light" pitchFamily="50" charset="-52"/>
              </a:rPr>
              <a:t> Головне  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 ДПС  у 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повідомляє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пп</a:t>
            </a:r>
            <a:r>
              <a:rPr lang="ru-RU" sz="1200" dirty="0">
                <a:latin typeface="e-Ukraine Light" pitchFamily="50" charset="-52"/>
              </a:rPr>
              <a:t>. 16.1.6 п. 16.1 ст. 16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подавати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контролюючим</a:t>
            </a:r>
            <a:r>
              <a:rPr lang="ru-RU" sz="1200" dirty="0">
                <a:latin typeface="e-Ukraine Light" pitchFamily="50" charset="-52"/>
              </a:rPr>
              <a:t> органам </a:t>
            </a:r>
            <a:r>
              <a:rPr lang="ru-RU" sz="1200" dirty="0" err="1">
                <a:latin typeface="e-Ukraine Light" pitchFamily="50" charset="-52"/>
              </a:rPr>
              <a:t>інформацію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відомості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, не </a:t>
            </a:r>
            <a:r>
              <a:rPr lang="ru-RU" sz="1200" dirty="0" err="1">
                <a:latin typeface="e-Ukraine Light" pitchFamily="50" charset="-52"/>
              </a:rPr>
              <a:t>сплачених</a:t>
            </a:r>
            <a:r>
              <a:rPr lang="ru-RU" sz="1200" dirty="0">
                <a:latin typeface="e-Ukraine Light" pitchFamily="50" charset="-52"/>
              </a:rPr>
              <a:t> до бюджету в </a:t>
            </a:r>
            <a:r>
              <a:rPr lang="ru-RU" sz="1200" dirty="0" err="1">
                <a:latin typeface="e-Ukraine Light" pitchFamily="50" charset="-52"/>
              </a:rPr>
              <a:t>зв’язку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отриманням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отриманих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) та </a:t>
            </a:r>
            <a:r>
              <a:rPr lang="ru-RU" sz="1200" dirty="0" err="1">
                <a:latin typeface="e-Ukraine Light" pitchFamily="50" charset="-52"/>
              </a:rPr>
              <a:t>напрями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використання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умовних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надаються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умови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використання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вивільнених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суб’єкта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внаслідок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пільги</a:t>
            </a:r>
            <a:r>
              <a:rPr lang="ru-RU" sz="1200" dirty="0">
                <a:latin typeface="e-Ukraine Light" pitchFamily="50" charset="-52"/>
              </a:rPr>
              <a:t>, у </a:t>
            </a:r>
            <a:r>
              <a:rPr lang="ru-RU" sz="1200" dirty="0" err="1">
                <a:latin typeface="e-Ukraine Light" pitchFamily="50" charset="-52"/>
              </a:rPr>
              <a:t>визначеному</a:t>
            </a:r>
            <a:r>
              <a:rPr lang="ru-RU" sz="1200" dirty="0">
                <a:latin typeface="e-Ukraine Light" pitchFamily="50" charset="-52"/>
              </a:rPr>
              <a:t> державою порядку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Застосування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правил </a:t>
            </a:r>
            <a:r>
              <a:rPr lang="ru-RU" sz="1200" dirty="0" err="1">
                <a:latin typeface="e-Ukraine Light" pitchFamily="50" charset="-52"/>
              </a:rPr>
              <a:t>міжнародного</a:t>
            </a:r>
            <a:r>
              <a:rPr lang="ru-RU" sz="1200" dirty="0">
                <a:latin typeface="e-Ukraine Light" pitchFamily="50" charset="-52"/>
              </a:rPr>
              <a:t> договору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уникнення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подвійного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стосовно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часткового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звільнення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нерезидентів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джерелом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походження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регулюється</a:t>
            </a:r>
            <a:r>
              <a:rPr lang="ru-RU" sz="1200" dirty="0">
                <a:latin typeface="e-Ukraine Light" pitchFamily="50" charset="-52"/>
              </a:rPr>
              <a:t> ст. 103 ПКУ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з п. 103.1 ст. 103 ПКУ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правил </a:t>
            </a:r>
            <a:r>
              <a:rPr lang="ru-RU" sz="1200" dirty="0" err="1">
                <a:latin typeface="e-Ukraine Light" pitchFamily="50" charset="-52"/>
              </a:rPr>
              <a:t>міжнародного</a:t>
            </a:r>
            <a:r>
              <a:rPr lang="ru-RU" sz="1200" dirty="0">
                <a:latin typeface="e-Ukraine Light" pitchFamily="50" charset="-52"/>
              </a:rPr>
              <a:t> договору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здійснюється</a:t>
            </a:r>
            <a:r>
              <a:rPr lang="ru-RU" sz="1200" dirty="0">
                <a:latin typeface="e-Ukraine Light" pitchFamily="50" charset="-52"/>
              </a:rPr>
              <a:t> шляхом </a:t>
            </a:r>
            <a:r>
              <a:rPr lang="ru-RU" sz="1200" dirty="0" err="1">
                <a:latin typeface="e-Ukraine Light" pitchFamily="50" charset="-52"/>
              </a:rPr>
              <a:t>звільнення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джерелом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походження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зменшення</a:t>
            </a:r>
            <a:r>
              <a:rPr lang="ru-RU" sz="1200" dirty="0">
                <a:latin typeface="e-Ukraine Light" pitchFamily="50" charset="-52"/>
              </a:rPr>
              <a:t> ставки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3486" y="109187"/>
            <a:ext cx="467457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Розрахунок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сплаченого</a:t>
            </a:r>
            <a:r>
              <a:rPr lang="ru-RU" sz="1200" dirty="0">
                <a:latin typeface="e-Ukraine Light" pitchFamily="50" charset="-52"/>
              </a:rPr>
              <a:t> до бюджету </a:t>
            </a:r>
            <a:r>
              <a:rPr lang="ru-RU" sz="1200" dirty="0" err="1">
                <a:latin typeface="e-Ukraine Light" pitchFamily="50" charset="-52"/>
              </a:rPr>
              <a:t>здійснюється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підставі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показників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ПН до </a:t>
            </a:r>
            <a:r>
              <a:rPr lang="ru-RU" sz="1200" dirty="0" err="1">
                <a:latin typeface="e-Ukraine Light" pitchFamily="50" charset="-52"/>
              </a:rPr>
              <a:t>неї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складаються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наростаючим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підсумком</a:t>
            </a:r>
            <a:r>
              <a:rPr lang="ru-RU" sz="1200" dirty="0">
                <a:latin typeface="e-Ukraine Light" pitchFamily="50" charset="-52"/>
              </a:rPr>
              <a:t> з початку року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У </a:t>
            </a:r>
            <a:r>
              <a:rPr lang="ru-RU" sz="1200" dirty="0" err="1">
                <a:latin typeface="e-Ukraine Light" pitchFamily="50" charset="-52"/>
              </a:rPr>
              <a:t>графі</a:t>
            </a:r>
            <a:r>
              <a:rPr lang="ru-RU" sz="1200" dirty="0">
                <a:latin typeface="e-Ukraine Light" pitchFamily="50" charset="-52"/>
              </a:rPr>
              <a:t> «Строк </a:t>
            </a:r>
            <a:r>
              <a:rPr lang="ru-RU" sz="1200" dirty="0" err="1">
                <a:latin typeface="e-Ukraine Light" pitchFamily="50" charset="-52"/>
              </a:rPr>
              <a:t>користування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пільгою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звітному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періоді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ПП до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зазначаються</a:t>
            </a:r>
            <a:r>
              <a:rPr lang="ru-RU" sz="1200" dirty="0">
                <a:latin typeface="e-Ukraine Light" pitchFamily="50" charset="-52"/>
              </a:rPr>
              <a:t> «число, </a:t>
            </a:r>
            <a:r>
              <a:rPr lang="ru-RU" sz="1200" dirty="0" err="1">
                <a:latin typeface="e-Ukraine Light" pitchFamily="50" charset="-52"/>
              </a:rPr>
              <a:t>місяць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рік</a:t>
            </a:r>
            <a:r>
              <a:rPr lang="ru-RU" sz="1200" dirty="0">
                <a:latin typeface="e-Ukraine Light" pitchFamily="50" charset="-52"/>
              </a:rPr>
              <a:t> початку» та «число, </a:t>
            </a:r>
            <a:r>
              <a:rPr lang="ru-RU" sz="1200" dirty="0" err="1">
                <a:latin typeface="e-Ukraine Light" pitchFamily="50" charset="-52"/>
              </a:rPr>
              <a:t>місяць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рік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закінчення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користування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пільгою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Тобто</a:t>
            </a:r>
            <a:r>
              <a:rPr lang="ru-RU" sz="1200" dirty="0">
                <a:latin typeface="e-Ukraine Light" pitchFamily="50" charset="-52"/>
              </a:rPr>
              <a:t>, 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норм </a:t>
            </a:r>
            <a:r>
              <a:rPr lang="ru-RU" sz="1200" dirty="0" err="1">
                <a:latin typeface="e-Ukraine Light" pitchFamily="50" charset="-52"/>
              </a:rPr>
              <a:t>міжнародного</a:t>
            </a:r>
            <a:r>
              <a:rPr lang="ru-RU" sz="1200" dirty="0">
                <a:latin typeface="e-Ukraine Light" pitchFamily="50" charset="-52"/>
              </a:rPr>
              <a:t> договору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уникнення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подвійного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при </a:t>
            </a:r>
            <a:r>
              <a:rPr lang="ru-RU" sz="1200" dirty="0" err="1">
                <a:latin typeface="e-Ukraine Light" pitchFamily="50" charset="-52"/>
              </a:rPr>
              <a:t>оподаткуванні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нерезидентів</a:t>
            </a:r>
            <a:r>
              <a:rPr lang="ru-RU" sz="1200" dirty="0">
                <a:latin typeface="e-Ukraine Light" pitchFamily="50" charset="-52"/>
              </a:rPr>
              <a:t> датою початку/</a:t>
            </a:r>
            <a:r>
              <a:rPr lang="ru-RU" sz="1200" dirty="0" err="1">
                <a:latin typeface="e-Ukraine Light" pitchFamily="50" charset="-52"/>
              </a:rPr>
              <a:t>закінчення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користування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пільгою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звітному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періоді</a:t>
            </a:r>
            <a:r>
              <a:rPr lang="ru-RU" sz="1200" dirty="0">
                <a:latin typeface="e-Ukraine Light" pitchFamily="50" charset="-52"/>
              </a:rPr>
              <a:t> є дата </a:t>
            </a:r>
            <a:r>
              <a:rPr lang="ru-RU" sz="1200" dirty="0" err="1">
                <a:latin typeface="e-Ukraine Light" pitchFamily="50" charset="-52"/>
              </a:rPr>
              <a:t>виплати</a:t>
            </a:r>
            <a:r>
              <a:rPr lang="ru-RU" sz="1200" dirty="0">
                <a:latin typeface="e-Ukraine Light" pitchFamily="50" charset="-52"/>
              </a:rPr>
              <a:t> доходу нерезиденту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нерезиденту </a:t>
            </a:r>
            <a:r>
              <a:rPr lang="ru-RU" sz="1200" dirty="0" err="1">
                <a:latin typeface="e-Ukraine Light" pitchFamily="50" charset="-52"/>
              </a:rPr>
              <a:t>здійснюються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декілька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разів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звітних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періодів</a:t>
            </a:r>
            <a:r>
              <a:rPr lang="ru-RU" sz="1200" dirty="0">
                <a:latin typeface="e-Ukraine Light" pitchFamily="50" charset="-52"/>
              </a:rPr>
              <a:t> року, то датою початку </a:t>
            </a:r>
            <a:r>
              <a:rPr lang="ru-RU" sz="1200" dirty="0" err="1">
                <a:latin typeface="e-Ukraine Light" pitchFamily="50" charset="-52"/>
              </a:rPr>
              <a:t>користування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пільгою</a:t>
            </a:r>
            <a:r>
              <a:rPr lang="ru-RU" sz="1200" dirty="0">
                <a:latin typeface="e-Ukraine Light" pitchFamily="50" charset="-52"/>
              </a:rPr>
              <a:t> є день </a:t>
            </a:r>
            <a:r>
              <a:rPr lang="ru-RU" sz="1200" dirty="0" err="1">
                <a:latin typeface="e-Ukraine Light" pitchFamily="50" charset="-52"/>
              </a:rPr>
              <a:t>першої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виплати</a:t>
            </a:r>
            <a:r>
              <a:rPr lang="ru-RU" sz="1200" dirty="0">
                <a:latin typeface="e-Ukraine Light" pitchFamily="50" charset="-52"/>
              </a:rPr>
              <a:t> доходу, а датою </a:t>
            </a:r>
            <a:r>
              <a:rPr lang="ru-RU" sz="1200" dirty="0" err="1">
                <a:latin typeface="e-Ukraine Light" pitchFamily="50" charset="-52"/>
              </a:rPr>
              <a:t>закінчення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користування</a:t>
            </a:r>
            <a:r>
              <a:rPr lang="ru-RU" sz="1200" dirty="0">
                <a:latin typeface="e-Ukraine Light" pitchFamily="50" charset="-52"/>
              </a:rPr>
              <a:t> – день </a:t>
            </a:r>
            <a:r>
              <a:rPr lang="ru-RU" sz="1200" dirty="0" err="1">
                <a:latin typeface="e-Ukraine Light" pitchFamily="50" charset="-52"/>
              </a:rPr>
              <a:t>останньої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виплати</a:t>
            </a:r>
            <a:r>
              <a:rPr lang="ru-RU" sz="1200" dirty="0">
                <a:latin typeface="e-Ukraine Light" pitchFamily="50" charset="-52"/>
              </a:rPr>
              <a:t> доходу.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024" y="116473"/>
            <a:ext cx="4591051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ПКУ не </a:t>
            </a:r>
            <a:r>
              <a:rPr lang="ru-RU" sz="1200" dirty="0" err="1">
                <a:latin typeface="e-Ukraine Light" pitchFamily="50" charset="-52"/>
              </a:rPr>
              <a:t>сплачують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збори</a:t>
            </a:r>
            <a:r>
              <a:rPr lang="ru-RU" sz="1200" dirty="0">
                <a:latin typeface="e-Ukraine Light" pitchFamily="50" charset="-52"/>
              </a:rPr>
              <a:t> до бюджету у </a:t>
            </a:r>
            <a:r>
              <a:rPr lang="ru-RU" sz="1200" dirty="0" err="1">
                <a:latin typeface="e-Ukraine Light" pitchFamily="50" charset="-52"/>
              </a:rPr>
              <a:t>зв’язку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отриманням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r>
              <a:rPr lang="ru-RU" sz="1200" dirty="0" smtClean="0">
                <a:latin typeface="e-Ukraine Light" pitchFamily="50" charset="-52"/>
              </a:rPr>
              <a:t>(</a:t>
            </a:r>
            <a:r>
              <a:rPr lang="ru-RU" sz="1200" dirty="0">
                <a:latin typeface="e-Ukraine Light" pitchFamily="50" charset="-52"/>
              </a:rPr>
              <a:t>п. 1 Порядку № 1233</a:t>
            </a:r>
            <a:r>
              <a:rPr lang="ru-RU" sz="1200" dirty="0" smtClean="0">
                <a:latin typeface="e-Ukraine Light" pitchFamily="50" charset="-52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з п. 2 Порядку № 1233 </a:t>
            </a:r>
            <a:r>
              <a:rPr lang="ru-RU" sz="1200" dirty="0" err="1">
                <a:latin typeface="e-Ukraine Light" pitchFamily="50" charset="-52"/>
              </a:rPr>
              <a:t>суб’єкт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сплачує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збори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зв’язку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отриманням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веде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облік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</a:t>
            </a:r>
            <a:r>
              <a:rPr lang="ru-RU" sz="1200" dirty="0">
                <a:latin typeface="e-Ukraine Light" pitchFamily="50" charset="-52"/>
              </a:rPr>
              <a:t> таких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відображає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інформацію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податковій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звітності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контролюючому</a:t>
            </a:r>
            <a:r>
              <a:rPr lang="ru-RU" sz="1200" dirty="0">
                <a:latin typeface="e-Ukraine Light" pitchFamily="50" charset="-52"/>
              </a:rPr>
              <a:t> органу у строки, </a:t>
            </a:r>
            <a:r>
              <a:rPr lang="ru-RU" sz="1200" dirty="0" err="1">
                <a:latin typeface="e-Ukraine Light" pitchFamily="50" charset="-52"/>
              </a:rPr>
              <a:t>встановлені</a:t>
            </a:r>
            <a:r>
              <a:rPr lang="ru-RU" sz="1200" dirty="0">
                <a:latin typeface="e-Ukraine Light" pitchFamily="50" charset="-52"/>
              </a:rPr>
              <a:t> ПКУ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Пунктом </a:t>
            </a:r>
            <a:r>
              <a:rPr lang="ru-RU" sz="1200" dirty="0">
                <a:latin typeface="e-Ukraine Light" pitchFamily="50" charset="-52"/>
              </a:rPr>
              <a:t>30.3 ПКУ </a:t>
            </a:r>
            <a:r>
              <a:rPr lang="ru-RU" sz="1200" dirty="0" err="1">
                <a:latin typeface="e-Ukraine Light" pitchFamily="50" charset="-52"/>
              </a:rPr>
              <a:t>встановлено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вправі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використовувати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пільгу</a:t>
            </a:r>
            <a:r>
              <a:rPr lang="ru-RU" sz="1200" dirty="0">
                <a:latin typeface="e-Ukraine Light" pitchFamily="50" charset="-52"/>
              </a:rPr>
              <a:t> з моменту </a:t>
            </a:r>
            <a:r>
              <a:rPr lang="ru-RU" sz="1200" dirty="0" err="1">
                <a:latin typeface="e-Ukraine Light" pitchFamily="50" charset="-52"/>
              </a:rPr>
              <a:t>виникнення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підстав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її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усього</a:t>
            </a:r>
            <a:r>
              <a:rPr lang="ru-RU" sz="1200" dirty="0">
                <a:latin typeface="e-Ukraine Light" pitchFamily="50" charset="-52"/>
              </a:rPr>
              <a:t> строку </a:t>
            </a:r>
            <a:r>
              <a:rPr lang="ru-RU" sz="1200" dirty="0" err="1">
                <a:latin typeface="e-Ukraine Light" pitchFamily="50" charset="-52"/>
              </a:rPr>
              <a:t>її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дії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Сума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сплаченого</a:t>
            </a:r>
            <a:r>
              <a:rPr lang="ru-RU" sz="1200" dirty="0">
                <a:latin typeface="e-Ukraine Light" pitchFamily="50" charset="-52"/>
              </a:rPr>
              <a:t> до бюджету при </a:t>
            </a:r>
            <a:r>
              <a:rPr lang="ru-RU" sz="1200" dirty="0" err="1">
                <a:latin typeface="e-Ukraine Light" pitchFamily="50" charset="-52"/>
              </a:rPr>
              <a:t>оподаткуванні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нерезидентів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урахуванням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положень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міжнародних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договорів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відображається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додатку</a:t>
            </a:r>
            <a:r>
              <a:rPr lang="ru-RU" sz="1200" dirty="0">
                <a:latin typeface="e-Ukraine Light" pitchFamily="50" charset="-52"/>
              </a:rPr>
              <a:t> ПП «</a:t>
            </a:r>
            <a:r>
              <a:rPr lang="ru-RU" sz="1200" dirty="0" err="1">
                <a:latin typeface="e-Ukraine Light" pitchFamily="50" charset="-52"/>
              </a:rPr>
              <a:t>Інформація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» до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прибуток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підприємств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затвердженої</a:t>
            </a:r>
            <a:r>
              <a:rPr lang="ru-RU" sz="1200" dirty="0">
                <a:latin typeface="e-Ukraine Light" pitchFamily="50" charset="-52"/>
              </a:rPr>
              <a:t> наказом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20 </a:t>
            </a:r>
            <a:r>
              <a:rPr lang="ru-RU" sz="1200" dirty="0" err="1">
                <a:latin typeface="e-Ukraine Light" pitchFamily="50" charset="-52"/>
              </a:rPr>
              <a:t>жовтня</a:t>
            </a:r>
            <a:r>
              <a:rPr lang="ru-RU" sz="1200" dirty="0">
                <a:latin typeface="e-Ukraine Light" pitchFamily="50" charset="-52"/>
              </a:rPr>
              <a:t> 2015 року № 897 </a:t>
            </a:r>
            <a:r>
              <a:rPr lang="ru-RU" sz="1200" dirty="0" err="1">
                <a:latin typeface="e-Ukraine Light" pitchFamily="50" charset="-52"/>
              </a:rPr>
              <a:t>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змінами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доповненнями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 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24" y="234716"/>
            <a:ext cx="463561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Враховуючи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те,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заповнення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ПП до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здійснюється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підставі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показників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ПН до </a:t>
            </a:r>
            <a:r>
              <a:rPr lang="ru-RU" sz="1200" dirty="0" err="1">
                <a:latin typeface="e-Ukraine Light" pitchFamily="50" charset="-52"/>
              </a:rPr>
              <a:t>неї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складаються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наростаючим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підсумком</a:t>
            </a:r>
            <a:r>
              <a:rPr lang="ru-RU" sz="1200" dirty="0">
                <a:latin typeface="e-Ukraine Light" pitchFamily="50" charset="-52"/>
              </a:rPr>
              <a:t> з початку року, то </a:t>
            </a:r>
            <a:r>
              <a:rPr lang="ru-RU" sz="1200" dirty="0" err="1">
                <a:latin typeface="e-Ukraine Light" pitchFamily="50" charset="-52"/>
              </a:rPr>
              <a:t>незалежно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того </a:t>
            </a:r>
            <a:r>
              <a:rPr lang="ru-RU" sz="1200" dirty="0" err="1">
                <a:latin typeface="e-Ukraine Light" pitchFamily="50" charset="-52"/>
              </a:rPr>
              <a:t>здійснюється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виплата</a:t>
            </a:r>
            <a:r>
              <a:rPr lang="ru-RU" sz="1200" dirty="0">
                <a:latin typeface="e-Ukraine Light" pitchFamily="50" charset="-52"/>
              </a:rPr>
              <a:t> доходу нерезиденту у </a:t>
            </a:r>
            <a:r>
              <a:rPr lang="ru-RU" sz="1200" dirty="0" err="1">
                <a:latin typeface="e-Ukraine Light" pitchFamily="50" charset="-52"/>
              </a:rPr>
              <a:t>наступних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періодах</a:t>
            </a:r>
            <a:r>
              <a:rPr lang="ru-RU" sz="1200" dirty="0">
                <a:latin typeface="e-Ukraine Light" pitchFamily="50" charset="-52"/>
              </a:rPr>
              <a:t> поточного року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додаток</a:t>
            </a:r>
            <a:r>
              <a:rPr lang="ru-RU" sz="1200" dirty="0">
                <a:latin typeface="e-Ukraine Light" pitchFamily="50" charset="-52"/>
              </a:rPr>
              <a:t> ПП до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подається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відображенням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застосованої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попередньому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періоді</a:t>
            </a:r>
            <a:r>
              <a:rPr lang="ru-RU" sz="1200" dirty="0">
                <a:latin typeface="e-Ukraine Light" pitchFamily="50" charset="-52"/>
              </a:rPr>
              <a:t> поточного року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пільги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89" y="132676"/>
            <a:ext cx="45910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шляхом 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різниці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між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сплаченою</a:t>
            </a:r>
            <a:r>
              <a:rPr lang="ru-RU" sz="1200" dirty="0">
                <a:latin typeface="e-Ukraine Light" pitchFamily="50" charset="-52"/>
              </a:rPr>
              <a:t> сумою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і сумою, яку нерезиденту </a:t>
            </a:r>
            <a:r>
              <a:rPr lang="ru-RU" sz="1200" dirty="0" err="1">
                <a:latin typeface="e-Ukraine Light" pitchFamily="50" charset="-52"/>
              </a:rPr>
              <a:t>необхідно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сплатити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міжнародного</a:t>
            </a:r>
            <a:r>
              <a:rPr lang="ru-RU" sz="1200" dirty="0">
                <a:latin typeface="e-Ukraine Light" pitchFamily="50" charset="-52"/>
              </a:rPr>
              <a:t> договору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Підставою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для </a:t>
            </a:r>
            <a:r>
              <a:rPr lang="ru-RU" sz="1200" dirty="0" err="1">
                <a:latin typeface="e-Ukraine Light" pitchFamily="50" charset="-52"/>
              </a:rPr>
              <a:t>звільнення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зменшення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джерелом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походження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є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нерезидентом з </a:t>
            </a:r>
            <a:r>
              <a:rPr lang="ru-RU" sz="1200" dirty="0" err="1">
                <a:latin typeface="e-Ukraine Light" pitchFamily="50" charset="-52"/>
              </a:rPr>
              <a:t>урахуванням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особливостей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передбачених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пп</a:t>
            </a:r>
            <a:r>
              <a:rPr lang="ru-RU" sz="1200" dirty="0">
                <a:latin typeface="e-Ukraine Light" pitchFamily="50" charset="-52"/>
              </a:rPr>
              <a:t>. 103.5 і 103.6 ст. 103 ПКУ, </a:t>
            </a:r>
            <a:r>
              <a:rPr lang="ru-RU" sz="1200" dirty="0" err="1">
                <a:latin typeface="e-Ukraine Light" pitchFamily="50" charset="-52"/>
              </a:rPr>
              <a:t>особі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податковому</a:t>
            </a:r>
            <a:r>
              <a:rPr lang="ru-RU" sz="1200" dirty="0">
                <a:latin typeface="e-Ukraine Light" pitchFamily="50" charset="-52"/>
              </a:rPr>
              <a:t> агенту), яка </a:t>
            </a:r>
            <a:r>
              <a:rPr lang="ru-RU" sz="1200" dirty="0" err="1">
                <a:latin typeface="e-Ukraine Light" pitchFamily="50" charset="-52"/>
              </a:rPr>
              <a:t>виплачує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йому</a:t>
            </a:r>
            <a:r>
              <a:rPr lang="ru-RU" sz="1200" dirty="0">
                <a:latin typeface="e-Ukraine Light" pitchFamily="50" charset="-52"/>
              </a:rPr>
              <a:t> доходи, </a:t>
            </a:r>
            <a:r>
              <a:rPr lang="ru-RU" sz="1200" dirty="0" err="1">
                <a:latin typeface="e-Ukraine Light" pitchFamily="50" charset="-52"/>
              </a:rPr>
              <a:t>довідки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її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нотаріально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засвідченої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копії</a:t>
            </a:r>
            <a:r>
              <a:rPr lang="ru-RU" sz="1200" dirty="0">
                <a:latin typeface="e-Ukraine Light" pitchFamily="50" charset="-52"/>
              </a:rPr>
              <a:t>), яка </a:t>
            </a:r>
            <a:r>
              <a:rPr lang="ru-RU" sz="1200" dirty="0" err="1">
                <a:latin typeface="e-Ukraine Light" pitchFamily="50" charset="-52"/>
              </a:rPr>
              <a:t>підтверджує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нерезидент є резидентом </a:t>
            </a:r>
            <a:r>
              <a:rPr lang="ru-RU" sz="1200" dirty="0" err="1">
                <a:latin typeface="e-Ukraine Light" pitchFamily="50" charset="-52"/>
              </a:rPr>
              <a:t>країни</a:t>
            </a:r>
            <a:r>
              <a:rPr lang="ru-RU" sz="1200" dirty="0">
                <a:latin typeface="e-Ukraine Light" pitchFamily="50" charset="-52"/>
              </a:rPr>
              <a:t>, з </a:t>
            </a:r>
            <a:r>
              <a:rPr lang="ru-RU" sz="1200" dirty="0" err="1">
                <a:latin typeface="e-Ukraine Light" pitchFamily="50" charset="-52"/>
              </a:rPr>
              <a:t>якою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укладено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міжнародний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договір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, а </a:t>
            </a:r>
            <a:r>
              <a:rPr lang="ru-RU" sz="1200" dirty="0" err="1">
                <a:latin typeface="e-Ukraine Light" pitchFamily="50" charset="-52"/>
              </a:rPr>
              <a:t>також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передбачено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міжнародним</a:t>
            </a:r>
            <a:r>
              <a:rPr lang="ru-RU" sz="1200" dirty="0">
                <a:latin typeface="e-Ukraine Light" pitchFamily="50" charset="-52"/>
              </a:rPr>
              <a:t> договором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(п. 103.4 ст. 103 ПКУ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Порядок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зборів</a:t>
            </a:r>
            <a:r>
              <a:rPr lang="ru-RU" sz="1200" dirty="0">
                <a:latin typeface="e-Ukraine Light" pitchFamily="50" charset="-52"/>
              </a:rPr>
              <a:t>, не </a:t>
            </a:r>
            <a:r>
              <a:rPr lang="ru-RU" sz="1200" dirty="0" err="1">
                <a:latin typeface="e-Ukraine Light" pitchFamily="50" charset="-52"/>
              </a:rPr>
              <a:t>сплачених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суб’єктом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 до бюджету у </a:t>
            </a:r>
            <a:r>
              <a:rPr lang="ru-RU" sz="1200" dirty="0" err="1">
                <a:latin typeface="e-Ukraine Light" pitchFamily="50" charset="-52"/>
              </a:rPr>
              <a:t>зв’язку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отриманням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пільг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затверджений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постановою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Кабінету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Міністрів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27 </a:t>
            </a:r>
            <a:r>
              <a:rPr lang="ru-RU" sz="1200" dirty="0" err="1">
                <a:latin typeface="e-Ukraine Light" pitchFamily="50" charset="-52"/>
              </a:rPr>
              <a:t>грудня</a:t>
            </a:r>
            <a:r>
              <a:rPr lang="ru-RU" sz="1200" dirty="0">
                <a:latin typeface="e-Ukraine Light" pitchFamily="50" charset="-52"/>
              </a:rPr>
              <a:t> 2010 року № 1233 </a:t>
            </a:r>
            <a:r>
              <a:rPr lang="ru-RU" sz="1200" dirty="0" err="1">
                <a:latin typeface="e-Ukraine Light" pitchFamily="50" charset="-52"/>
              </a:rPr>
              <a:t>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змінами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доповненнями</a:t>
            </a:r>
            <a:r>
              <a:rPr lang="ru-RU" sz="1200" dirty="0">
                <a:latin typeface="e-Ukraine Light" pitchFamily="50" charset="-52"/>
              </a:rPr>
              <a:t>, є </a:t>
            </a:r>
            <a:r>
              <a:rPr lang="ru-RU" sz="1200" dirty="0" err="1">
                <a:latin typeface="e-Ukraine Light" pitchFamily="50" charset="-52"/>
              </a:rPr>
              <a:t>обов’язковим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виконання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суб’єктами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до</a:t>
            </a:r>
            <a:r>
              <a:rPr lang="en-US" sz="1200" dirty="0" smtClean="0">
                <a:latin typeface="e-Ukraine Light" pitchFamily="50" charset="-52"/>
              </a:rPr>
              <a:t/>
            </a:r>
            <a:br>
              <a:rPr lang="en-US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178</Words>
  <Application>Microsoft Office PowerPoint</Application>
  <PresentationFormat>Лист A4 (210x297 мм)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122</cp:revision>
  <cp:lastPrinted>2022-12-13T10:52:00Z</cp:lastPrinted>
  <dcterms:created xsi:type="dcterms:W3CDTF">2021-05-27T05:23:05Z</dcterms:created>
  <dcterms:modified xsi:type="dcterms:W3CDTF">2023-06-27T07:58:12Z</dcterms:modified>
</cp:coreProperties>
</file>