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376771"/>
            <a:ext cx="382905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e-Ukraine Light" pitchFamily="50" charset="-52"/>
                <a:cs typeface="Arial" pitchFamily="34" charset="0"/>
              </a:rPr>
              <a:t>До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уваги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платників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податків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,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які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своїй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діяльності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використовують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реєстратори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розрахункових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операцій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135" y="165734"/>
            <a:ext cx="4591051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питання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при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фізичною</a:t>
            </a:r>
            <a:r>
              <a:rPr lang="ru-RU" sz="1100" dirty="0">
                <a:latin typeface="e-Ukraine Light" pitchFamily="50" charset="-52"/>
              </a:rPr>
              <a:t> особою через </a:t>
            </a:r>
            <a:r>
              <a:rPr lang="ru-RU" sz="1100" dirty="0" err="1">
                <a:latin typeface="e-Ukraine Light" pitchFamily="50" charset="-52"/>
              </a:rPr>
              <a:t>реєстратор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на суму </a:t>
            </a:r>
            <a:r>
              <a:rPr lang="ru-RU" sz="1100" dirty="0" err="1">
                <a:latin typeface="e-Ukraine Light" pitchFamily="50" charset="-52"/>
              </a:rPr>
              <a:t>понад</a:t>
            </a:r>
            <a:r>
              <a:rPr lang="ru-RU" sz="1100" dirty="0">
                <a:latin typeface="e-Ukraine Light" pitchFamily="50" charset="-52"/>
              </a:rPr>
              <a:t> 50 000 </a:t>
            </a:r>
            <a:r>
              <a:rPr lang="ru-RU" sz="1100" dirty="0" err="1">
                <a:latin typeface="e-Ukraine Light" pitchFamily="50" charset="-52"/>
              </a:rPr>
              <a:t>грн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відображенням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її</a:t>
            </a:r>
            <a:r>
              <a:rPr lang="ru-RU" sz="1100" dirty="0">
                <a:latin typeface="e-Ukraine Light" pitchFamily="50" charset="-52"/>
              </a:rPr>
              <a:t> в одному </a:t>
            </a:r>
            <a:r>
              <a:rPr lang="ru-RU" sz="1100" dirty="0" err="1">
                <a:latin typeface="e-Ukraine Light" pitchFamily="50" charset="-52"/>
              </a:rPr>
              <a:t>розрахунковому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одночасно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та в </a:t>
            </a:r>
            <a:r>
              <a:rPr lang="ru-RU" sz="1100" dirty="0" err="1">
                <a:latin typeface="e-Ukraine Light" pitchFamily="50" charset="-52"/>
              </a:rPr>
              <a:t>безготівковій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засобу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en-US" sz="1100" dirty="0">
                <a:latin typeface="e-Ukraine Light" pitchFamily="50" charset="-52"/>
              </a:rPr>
              <a:t>POS – </a:t>
            </a:r>
            <a:r>
              <a:rPr lang="ru-RU" sz="1100" dirty="0" err="1">
                <a:latin typeface="e-Ukraine Light" pitchFamily="50" charset="-52"/>
              </a:rPr>
              <a:t>терміналу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Правовідносини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у </a:t>
            </a:r>
            <a:r>
              <a:rPr lang="ru-RU" sz="1100" dirty="0" err="1">
                <a:latin typeface="e-Ukraine Light" pitchFamily="50" charset="-52"/>
              </a:rPr>
              <a:t>цій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регулюються</a:t>
            </a:r>
            <a:r>
              <a:rPr lang="ru-RU" sz="1100" dirty="0">
                <a:latin typeface="e-Ukraine Light" pitchFamily="50" charset="-52"/>
              </a:rPr>
              <a:t> Законом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06.07.1995 № 265/95-ВР «Про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громадського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харчування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»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Закон № 265) та </a:t>
            </a:r>
            <a:r>
              <a:rPr lang="ru-RU" sz="1100" dirty="0" err="1">
                <a:latin typeface="e-Ukraine Light" pitchFamily="50" charset="-52"/>
              </a:rPr>
              <a:t>Податковим</a:t>
            </a:r>
            <a:r>
              <a:rPr lang="ru-RU" sz="1100" dirty="0">
                <a:latin typeface="e-Ukraine Light" pitchFamily="50" charset="-52"/>
              </a:rPr>
              <a:t> кодексом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Кодекс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Законом </a:t>
            </a:r>
            <a:r>
              <a:rPr lang="ru-RU" sz="1100" dirty="0">
                <a:latin typeface="e-Ukraine Light" pitchFamily="50" charset="-52"/>
              </a:rPr>
              <a:t>№ 265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правові</a:t>
            </a:r>
            <a:r>
              <a:rPr lang="ru-RU" sz="1100" dirty="0">
                <a:latin typeface="e-Ukraine Light" pitchFamily="50" charset="-52"/>
              </a:rPr>
              <a:t> засади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РРО) та </a:t>
            </a:r>
            <a:r>
              <a:rPr lang="ru-RU" sz="1100" dirty="0" err="1">
                <a:latin typeface="e-Ukraine Light" pitchFamily="50" charset="-52"/>
              </a:rPr>
              <a:t>програмних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програмних</a:t>
            </a:r>
            <a:r>
              <a:rPr lang="ru-RU" sz="1100" dirty="0">
                <a:latin typeface="e-Ukraine Light" pitchFamily="50" charset="-52"/>
              </a:rPr>
              <a:t> РРО)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громадського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харчування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поширюється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усіх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господарські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одиниці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представників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уповноважених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суб’єктів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	</a:t>
            </a:r>
            <a:r>
              <a:rPr lang="ru-RU" sz="1100" dirty="0" err="1">
                <a:latin typeface="e-Ukraine Light" pitchFamily="50" charset="-52"/>
              </a:rPr>
              <a:t>Встановлення</a:t>
            </a:r>
            <a:r>
              <a:rPr lang="ru-RU" sz="1100" dirty="0">
                <a:latin typeface="e-Ukraine Light" pitchFamily="50" charset="-52"/>
              </a:rPr>
              <a:t> норм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незастосування</a:t>
            </a:r>
            <a:r>
              <a:rPr lang="ru-RU" sz="1100" dirty="0">
                <a:latin typeface="e-Ukraine Light" pitchFamily="50" charset="-52"/>
              </a:rPr>
              <a:t> РРО в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законах, 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Кодексу, не </a:t>
            </a:r>
            <a:r>
              <a:rPr lang="ru-RU" sz="1100" dirty="0" err="1">
                <a:latin typeface="e-Ukraine Light" pitchFamily="50" charset="-52"/>
              </a:rPr>
              <a:t>допускається</a:t>
            </a:r>
            <a:r>
              <a:rPr lang="ru-RU" sz="11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028877" y="33631"/>
            <a:ext cx="4591051" cy="5882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62652" y="-22027"/>
            <a:ext cx="4674576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шляхом </a:t>
            </a:r>
            <a:r>
              <a:rPr lang="ru-RU" sz="1100" dirty="0" err="1">
                <a:latin typeface="e-Ukraine Light" pitchFamily="50" charset="-52"/>
              </a:rPr>
              <a:t>переказу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кас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подальшого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переказу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рахунки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Кількість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з </a:t>
            </a:r>
            <a:r>
              <a:rPr lang="ru-RU" sz="1100" dirty="0" err="1">
                <a:latin typeface="e-Ukraine Light" pitchFamily="50" charset="-52"/>
              </a:rPr>
              <a:t>якими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дня не </a:t>
            </a:r>
            <a:r>
              <a:rPr lang="ru-RU" sz="1100" dirty="0" err="1">
                <a:latin typeface="e-Ukraine Light" pitchFamily="50" charset="-52"/>
              </a:rPr>
              <a:t>обмежується</a:t>
            </a:r>
            <a:r>
              <a:rPr lang="ru-RU" sz="1100" dirty="0">
                <a:latin typeface="e-Ukraine Light" pitchFamily="50" charset="-52"/>
              </a:rPr>
              <a:t>. 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того, пунктом 7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ІІ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148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фізичні</a:t>
            </a:r>
            <a:r>
              <a:rPr lang="ru-RU" sz="1100" dirty="0">
                <a:latin typeface="e-Ukraine Light" pitchFamily="50" charset="-52"/>
              </a:rPr>
              <a:t> особи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здійснювати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одного дня за одним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кількома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документами – у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 до 50000 (</a:t>
            </a:r>
            <a:r>
              <a:rPr lang="ru-RU" sz="1100" dirty="0" err="1">
                <a:latin typeface="e-Ukraine Light" pitchFamily="50" charset="-52"/>
              </a:rPr>
              <a:t>п’ятдесяти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тисяч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уключно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на суму,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перевищує</a:t>
            </a:r>
            <a:r>
              <a:rPr lang="ru-RU" sz="1100" dirty="0">
                <a:latin typeface="e-Ukraine Light" pitchFamily="50" charset="-52"/>
              </a:rPr>
              <a:t> 50000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проводяться</a:t>
            </a:r>
            <a:r>
              <a:rPr lang="ru-RU" sz="1100" dirty="0">
                <a:latin typeface="e-Ukraine Light" pitchFamily="50" charset="-52"/>
              </a:rPr>
              <a:t> через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переказу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кас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подальшого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переказу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рахунки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Разом </a:t>
            </a:r>
            <a:r>
              <a:rPr lang="ru-RU" sz="1100" dirty="0">
                <a:latin typeface="e-Ukraine Light" pitchFamily="50" charset="-52"/>
              </a:rPr>
              <a:t>з </a:t>
            </a:r>
            <a:r>
              <a:rPr lang="ru-RU" sz="1100" dirty="0" err="1">
                <a:latin typeface="e-Ukraine Light" pitchFamily="50" charset="-52"/>
              </a:rPr>
              <a:t>тим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п. 56 </a:t>
            </a:r>
            <a:r>
              <a:rPr lang="ru-RU" sz="1100" dirty="0" err="1">
                <a:latin typeface="e-Ukraine Light" pitchFamily="50" charset="-52"/>
              </a:rPr>
              <a:t>частини</a:t>
            </a:r>
            <a:r>
              <a:rPr lang="ru-RU" sz="1100" dirty="0">
                <a:latin typeface="e-Ukraine Light" pitchFamily="50" charset="-52"/>
              </a:rPr>
              <a:t> 1статті 1 Закону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30.06.2021 № 1591-IX «Про </a:t>
            </a:r>
            <a:r>
              <a:rPr lang="ru-RU" sz="1100" dirty="0" err="1">
                <a:latin typeface="e-Ukraine Light" pitchFamily="50" charset="-52"/>
              </a:rPr>
              <a:t>платіжні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»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Закон № 1591-IX)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картка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електронний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засіб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вигляді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пластикової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іншого</a:t>
            </a:r>
            <a:r>
              <a:rPr lang="ru-RU" sz="1100" dirty="0">
                <a:latin typeface="e-Ukraine Light" pitchFamily="50" charset="-52"/>
              </a:rPr>
              <a:t> виду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Платіжний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пристрій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технічний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пристрій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банківський</a:t>
            </a:r>
            <a:r>
              <a:rPr lang="ru-RU" sz="1100" dirty="0">
                <a:latin typeface="e-Ukraine Light" pitchFamily="50" charset="-52"/>
              </a:rPr>
              <a:t> автомат, </a:t>
            </a:r>
            <a:r>
              <a:rPr lang="ru-RU" sz="1100" dirty="0" err="1">
                <a:latin typeface="e-Ukraine Light" pitchFamily="50" charset="-52"/>
              </a:rPr>
              <a:t>платіжний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термінал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програмно-технічний</a:t>
            </a:r>
            <a:r>
              <a:rPr lang="ru-RU" sz="1100" dirty="0">
                <a:latin typeface="e-Ukraine Light" pitchFamily="50" charset="-52"/>
              </a:rPr>
              <a:t> комплекс </a:t>
            </a:r>
            <a:r>
              <a:rPr lang="ru-RU" sz="1100" dirty="0" err="1">
                <a:latin typeface="e-Ukraine Light" pitchFamily="50" charset="-52"/>
              </a:rPr>
              <a:t>самообслуговування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програмно-апаратне</a:t>
            </a:r>
            <a:r>
              <a:rPr lang="ru-RU" sz="1200" dirty="0">
                <a:latin typeface="e-Ukraine Light" pitchFamily="50" charset="-52"/>
              </a:rPr>
              <a:t/>
            </a:r>
            <a:br>
              <a:rPr lang="ru-RU" sz="1200" dirty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116473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>
                <a:latin typeface="e-Ukraine Light" pitchFamily="50" charset="-52"/>
              </a:rPr>
              <a:t>здійснення</a:t>
            </a:r>
            <a:r>
              <a:rPr lang="ru-RU" sz="1100" dirty="0">
                <a:latin typeface="e-Ukraine Light" pitchFamily="50" charset="-52"/>
              </a:rPr>
              <a:t> ними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виробництва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реалізації</a:t>
            </a:r>
            <a:r>
              <a:rPr lang="ru-RU" sz="1100" dirty="0">
                <a:latin typeface="e-Ukraine Light" pitchFamily="50" charset="-52"/>
              </a:rPr>
              <a:t>, </a:t>
            </a:r>
            <a:br>
              <a:rPr lang="ru-RU" sz="1100" dirty="0">
                <a:latin typeface="e-Ukraine Light" pitchFamily="50" charset="-52"/>
              </a:rPr>
            </a:br>
            <a:r>
              <a:rPr lang="ru-RU" sz="1100" dirty="0" err="1" smtClean="0">
                <a:latin typeface="e-Ukraine Light" pitchFamily="50" charset="-52"/>
              </a:rPr>
              <a:t>придбання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господарської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фізичними</a:t>
            </a:r>
            <a:r>
              <a:rPr lang="ru-RU" sz="1100" dirty="0">
                <a:latin typeface="e-Ukraine Light" pitchFamily="50" charset="-52"/>
              </a:rPr>
              <a:t> особами,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підприємницьку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фізичні</a:t>
            </a:r>
            <a:r>
              <a:rPr lang="ru-RU" sz="1100" dirty="0">
                <a:latin typeface="e-Ukraine Light" pitchFamily="50" charset="-52"/>
              </a:rPr>
              <a:t> особи - </a:t>
            </a:r>
            <a:r>
              <a:rPr lang="ru-RU" sz="1100" dirty="0" err="1">
                <a:latin typeface="e-Ukraine Light" pitchFamily="50" charset="-52"/>
              </a:rPr>
              <a:t>підприємці</a:t>
            </a:r>
            <a:r>
              <a:rPr lang="ru-RU" sz="1100" dirty="0">
                <a:latin typeface="e-Ukraine Light" pitchFamily="50" charset="-52"/>
              </a:rPr>
              <a:t>)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разом у </a:t>
            </a:r>
            <a:r>
              <a:rPr lang="ru-RU" sz="1100" dirty="0" err="1">
                <a:latin typeface="e-Ukraine Light" pitchFamily="50" charset="-52"/>
              </a:rPr>
              <a:t>тексті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суб’єкти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фізичними</a:t>
            </a:r>
            <a:r>
              <a:rPr lang="ru-RU" sz="1100" dirty="0">
                <a:latin typeface="e-Ukraine Light" pitchFamily="50" charset="-52"/>
              </a:rPr>
              <a:t> особами </a:t>
            </a:r>
            <a:r>
              <a:rPr lang="ru-RU" sz="1100" dirty="0" err="1">
                <a:latin typeface="e-Ukraine Light" pitchFamily="50" charset="-52"/>
              </a:rPr>
              <a:t>визначений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Положенням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національній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валюті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Україні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затвердженим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постановою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Правління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Національного</a:t>
            </a:r>
            <a:r>
              <a:rPr lang="ru-RU" sz="1100" dirty="0">
                <a:latin typeface="e-Ukraine Light" pitchFamily="50" charset="-52"/>
              </a:rPr>
              <a:t> банку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29.12.2017 № 148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148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</a:t>
            </a:r>
            <a:r>
              <a:rPr lang="ru-RU" sz="1100" dirty="0" err="1">
                <a:latin typeface="e-Ukraine Light" pitchFamily="50" charset="-52"/>
              </a:rPr>
              <a:t>підпункту</a:t>
            </a:r>
            <a:r>
              <a:rPr lang="ru-RU" sz="1100" dirty="0">
                <a:latin typeface="e-Ukraine Light" pitchFamily="50" charset="-52"/>
              </a:rPr>
              <a:t> 5 пункту 3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148 </a:t>
            </a:r>
            <a:r>
              <a:rPr lang="ru-RU" sz="1100" dirty="0" err="1">
                <a:latin typeface="e-Ukraine Light" pitchFamily="50" charset="-52"/>
              </a:rPr>
              <a:t>готівкові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/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готівкою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це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платежі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реалізовану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продукцію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товари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виконані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надані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операціями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безпосередньо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пов’язані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реалізацією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продукції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робіт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та </a:t>
            </a:r>
            <a:r>
              <a:rPr lang="ru-RU" sz="1100" dirty="0" err="1">
                <a:latin typeface="e-Ukraine Light" pitchFamily="50" charset="-52"/>
              </a:rPr>
              <a:t>іншого</a:t>
            </a:r>
            <a:r>
              <a:rPr lang="ru-RU" sz="1100" dirty="0">
                <a:latin typeface="e-Ukraine Light" pitchFamily="50" charset="-52"/>
              </a:rPr>
              <a:t> майна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>
                <a:latin typeface="e-Ukraine Light" pitchFamily="50" charset="-52"/>
              </a:rPr>
              <a:t>6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ІІ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148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мають</a:t>
            </a:r>
            <a:r>
              <a:rPr lang="ru-RU" sz="1100" dirty="0">
                <a:latin typeface="e-Ukraine Light" pitchFamily="50" charset="-52"/>
              </a:rPr>
              <a:t> право </a:t>
            </a:r>
            <a:r>
              <a:rPr lang="ru-RU" sz="1100" dirty="0" err="1">
                <a:latin typeface="e-Ukraine Light" pitchFamily="50" charset="-52"/>
              </a:rPr>
              <a:t>здійснювати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одного дня за одним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кількома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платіжними</a:t>
            </a:r>
            <a:r>
              <a:rPr lang="ru-RU" sz="1100" dirty="0">
                <a:latin typeface="e-Ukraine Light" pitchFamily="50" charset="-52"/>
              </a:rPr>
              <a:t> документами з </a:t>
            </a:r>
            <a:r>
              <a:rPr lang="ru-RU" sz="1100" dirty="0" err="1">
                <a:latin typeface="e-Ukraine Light" pitchFamily="50" charset="-52"/>
              </a:rPr>
              <a:t>фізичними</a:t>
            </a:r>
            <a:r>
              <a:rPr lang="ru-RU" sz="1100" dirty="0">
                <a:latin typeface="e-Ukraine Light" pitchFamily="50" charset="-52"/>
              </a:rPr>
              <a:t> особами – у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 до 50000 (</a:t>
            </a:r>
            <a:r>
              <a:rPr lang="ru-RU" sz="1100" dirty="0" err="1">
                <a:latin typeface="e-Ukraine Light" pitchFamily="50" charset="-52"/>
              </a:rPr>
              <a:t>п’ятдесяти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тисяч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уключно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понад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установлені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граничні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проводяться</a:t>
            </a:r>
            <a:r>
              <a:rPr lang="ru-RU" sz="1100" dirty="0">
                <a:latin typeface="e-Ukraine Light" pitchFamily="50" charset="-52"/>
              </a:rPr>
              <a:t> через </a:t>
            </a:r>
            <a:r>
              <a:rPr lang="ru-RU" sz="1100" dirty="0" err="1">
                <a:latin typeface="e-Ukraine Light" pitchFamily="50" charset="-52"/>
              </a:rPr>
              <a:t>надавачів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0857" y="161644"/>
            <a:ext cx="4635610" cy="564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err="1" smtClean="0">
                <a:latin typeface="e-Ukraine Light" pitchFamily="50" charset="-52"/>
              </a:rPr>
              <a:t>середовище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мобільного</a:t>
            </a:r>
            <a:r>
              <a:rPr lang="ru-RU" sz="1100" dirty="0">
                <a:latin typeface="e-Ukraine Light" pitchFamily="50" charset="-52"/>
              </a:rPr>
              <a:t> телефону, </a:t>
            </a:r>
            <a:r>
              <a:rPr lang="ru-RU" sz="1100" dirty="0" err="1">
                <a:latin typeface="e-Ukraine Light" pitchFamily="50" charset="-52"/>
              </a:rPr>
              <a:t>інший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пристрій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користувачу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ініціювати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операцію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інші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функціональними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можливостями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цього</a:t>
            </a:r>
            <a:r>
              <a:rPr lang="ru-RU" sz="1100" dirty="0">
                <a:latin typeface="e-Ukraine Light" pitchFamily="50" charset="-52"/>
              </a:rPr>
              <a:t> пристрою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>
                <a:latin typeface="e-Ukraine Light" pitchFamily="50" charset="-52"/>
              </a:rPr>
              <a:t>п. 65 </a:t>
            </a:r>
            <a:r>
              <a:rPr lang="ru-RU" sz="1100" dirty="0" err="1">
                <a:latin typeface="e-Ukraine Light" pitchFamily="50" charset="-52"/>
              </a:rPr>
              <a:t>частини</a:t>
            </a:r>
            <a:r>
              <a:rPr lang="ru-RU" sz="1100" dirty="0">
                <a:latin typeface="e-Ukraine Light" pitchFamily="50" charset="-52"/>
              </a:rPr>
              <a:t> 1 </a:t>
            </a:r>
            <a:r>
              <a:rPr lang="ru-RU" sz="1100" dirty="0" err="1">
                <a:latin typeface="e-Ukraine Light" pitchFamily="50" charset="-52"/>
              </a:rPr>
              <a:t>статті</a:t>
            </a:r>
            <a:r>
              <a:rPr lang="ru-RU" sz="1100" dirty="0">
                <a:latin typeface="e-Ukraine Light" pitchFamily="50" charset="-52"/>
              </a:rPr>
              <a:t> 1 Закону № 1591-</a:t>
            </a:r>
            <a:r>
              <a:rPr lang="en-US" sz="1100" dirty="0">
                <a:latin typeface="e-Ukraine Light" pitchFamily="50" charset="-52"/>
              </a:rPr>
              <a:t>IX</a:t>
            </a:r>
            <a:r>
              <a:rPr lang="en-US" sz="1100" dirty="0" smtClean="0">
                <a:latin typeface="e-Ukraine Light" pitchFamily="50" charset="-52"/>
              </a:rPr>
              <a:t>).</a:t>
            </a:r>
            <a:endParaRPr lang="en-US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</a:t>
            </a:r>
            <a:r>
              <a:rPr lang="ru-RU" sz="1100" dirty="0" err="1">
                <a:latin typeface="e-Ukraine Light" pitchFamily="50" charset="-52"/>
              </a:rPr>
              <a:t>підпункту</a:t>
            </a:r>
            <a:r>
              <a:rPr lang="ru-RU" sz="1100" dirty="0">
                <a:latin typeface="e-Ukraine Light" pitchFamily="50" charset="-52"/>
              </a:rPr>
              <a:t> 1 пункту 6 </a:t>
            </a:r>
            <a:r>
              <a:rPr lang="ru-RU" sz="1100" dirty="0" err="1">
                <a:latin typeface="e-Ukraine Light" pitchFamily="50" charset="-52"/>
              </a:rPr>
              <a:t>розділу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I </a:t>
            </a:r>
            <a:r>
              <a:rPr lang="ru-RU" sz="1100" dirty="0" err="1">
                <a:latin typeface="e-Ukraine Light" pitchFamily="50" charset="-52"/>
              </a:rPr>
              <a:t>Інструкції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безготівкові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національній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валюті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користувачів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затвердженої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постановою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Правління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Національного</a:t>
            </a:r>
            <a:r>
              <a:rPr lang="ru-RU" sz="1100" dirty="0">
                <a:latin typeface="e-Ukraine Light" pitchFamily="50" charset="-52"/>
              </a:rPr>
              <a:t> банку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29.07.2022 № 163, </a:t>
            </a:r>
            <a:r>
              <a:rPr lang="ru-RU" sz="1100" dirty="0" err="1">
                <a:latin typeface="e-Ukraine Light" pitchFamily="50" charset="-52"/>
              </a:rPr>
              <a:t>безготівкові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рахунків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рахунки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отримувачів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перерахування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унесених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готівкою</a:t>
            </a:r>
            <a:r>
              <a:rPr lang="ru-RU" sz="1100" dirty="0">
                <a:latin typeface="e-Ukraine Light" pitchFamily="50" charset="-52"/>
              </a:rPr>
              <a:t>, на </a:t>
            </a:r>
            <a:r>
              <a:rPr lang="ru-RU" sz="1100" dirty="0" err="1">
                <a:latin typeface="e-Ukraine Light" pitchFamily="50" charset="-52"/>
              </a:rPr>
              <a:t>рахунки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отримувачів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вищезазначене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повідомляємо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вартість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реалізованих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перевищує</a:t>
            </a:r>
            <a:r>
              <a:rPr lang="ru-RU" sz="1100" dirty="0">
                <a:latin typeface="e-Ukraine Light" pitchFamily="50" charset="-52"/>
              </a:rPr>
              <a:t> 50000 </a:t>
            </a:r>
            <a:r>
              <a:rPr lang="ru-RU" sz="1100" dirty="0" err="1">
                <a:latin typeface="e-Ukraine Light" pitchFamily="50" charset="-52"/>
              </a:rPr>
              <a:t>грн</a:t>
            </a:r>
            <a:r>
              <a:rPr lang="ru-RU" sz="1100" dirty="0">
                <a:latin typeface="e-Ukraine Light" pitchFamily="50" charset="-52"/>
              </a:rPr>
              <a:t>, то </a:t>
            </a:r>
            <a:r>
              <a:rPr lang="ru-RU" sz="1100" dirty="0" err="1">
                <a:latin typeface="e-Ukraine Light" pitchFamily="50" charset="-52"/>
              </a:rPr>
              <a:t>такий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можливо</a:t>
            </a:r>
            <a:r>
              <a:rPr lang="ru-RU" sz="1100" dirty="0">
                <a:latin typeface="e-Ukraine Light" pitchFamily="50" charset="-52"/>
              </a:rPr>
              <a:t> провести у одному </a:t>
            </a:r>
            <a:r>
              <a:rPr lang="ru-RU" sz="1100" dirty="0" err="1">
                <a:latin typeface="e-Ukraine Light" pitchFamily="50" charset="-52"/>
              </a:rPr>
              <a:t>розрахунковому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комбіновано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готівковими</a:t>
            </a:r>
            <a:r>
              <a:rPr lang="ru-RU" sz="1100" dirty="0">
                <a:latin typeface="e-Ukraine Light" pitchFamily="50" charset="-52"/>
              </a:rPr>
              <a:t> коштами та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засобу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одночасно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умови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сума </a:t>
            </a:r>
            <a:r>
              <a:rPr lang="ru-RU" sz="1100" dirty="0" err="1">
                <a:latin typeface="e-Ukraine Light" pitchFamily="50" charset="-52"/>
              </a:rPr>
              <a:t>готівкових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коштів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перевищуватиме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розміру</a:t>
            </a:r>
            <a:r>
              <a:rPr lang="ru-RU" sz="1100" dirty="0">
                <a:latin typeface="e-Ukraine Light" pitchFamily="50" charset="-52"/>
              </a:rPr>
              <a:t> 50000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уключно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89" y="132676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3 Закону № 265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здійснюють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готівковій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безготівковій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засобів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платіжних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чеків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жетонів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тощо</a:t>
            </a:r>
            <a:r>
              <a:rPr lang="ru-RU" sz="1100" dirty="0">
                <a:latin typeface="e-Ukraine Light" pitchFamily="50" charset="-52"/>
              </a:rPr>
              <a:t>) при продажу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наданні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)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громадського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харчування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а </a:t>
            </a:r>
            <a:r>
              <a:rPr lang="ru-RU" sz="1100" dirty="0" err="1">
                <a:latin typeface="e-Ukraine Light" pitchFamily="50" charset="-52"/>
              </a:rPr>
              <a:t>також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приймання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готівки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подальшого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переказу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зобов’язані</a:t>
            </a:r>
            <a:r>
              <a:rPr lang="ru-RU" sz="1100" dirty="0">
                <a:latin typeface="e-Ukraine Light" pitchFamily="50" charset="-52"/>
              </a:rPr>
              <a:t>: </a:t>
            </a:r>
            <a:r>
              <a:rPr lang="ru-RU" sz="1100" dirty="0" err="1">
                <a:latin typeface="e-Ukraine Light" pitchFamily="50" charset="-52"/>
              </a:rPr>
              <a:t>проводити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повну</a:t>
            </a:r>
            <a:r>
              <a:rPr lang="ru-RU" sz="1100" dirty="0">
                <a:latin typeface="e-Ukraine Light" pitchFamily="50" charset="-52"/>
              </a:rPr>
              <a:t> суму покупки (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послуги</a:t>
            </a:r>
            <a:r>
              <a:rPr lang="ru-RU" sz="1100" dirty="0">
                <a:latin typeface="e-Ukraine Light" pitchFamily="50" charset="-52"/>
              </a:rPr>
              <a:t>) через </a:t>
            </a:r>
            <a:r>
              <a:rPr lang="ru-RU" sz="1100" dirty="0" err="1">
                <a:latin typeface="e-Ukraine Light" pitchFamily="50" charset="-52"/>
              </a:rPr>
              <a:t>зареєстровані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опломбовані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встановленому</a:t>
            </a:r>
            <a:r>
              <a:rPr lang="ru-RU" sz="1100" dirty="0">
                <a:latin typeface="e-Ukraine Light" pitchFamily="50" charset="-52"/>
              </a:rPr>
              <a:t> порядку та </a:t>
            </a:r>
            <a:r>
              <a:rPr lang="ru-RU" sz="1100" dirty="0" err="1">
                <a:latin typeface="e-Ukraine Light" pitchFamily="50" charset="-52"/>
              </a:rPr>
              <a:t>переведені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фіскальний</a:t>
            </a:r>
            <a:r>
              <a:rPr lang="ru-RU" sz="1100" dirty="0">
                <a:latin typeface="e-Ukraine Light" pitchFamily="50" charset="-52"/>
              </a:rPr>
              <a:t> режим </a:t>
            </a:r>
            <a:r>
              <a:rPr lang="ru-RU" sz="1100" dirty="0" err="1">
                <a:latin typeface="e-Ukraine Light" pitchFamily="50" charset="-52"/>
              </a:rPr>
              <a:t>роботи</a:t>
            </a:r>
            <a:r>
              <a:rPr lang="ru-RU" sz="1100" dirty="0">
                <a:latin typeface="e-Ukraine Light" pitchFamily="50" charset="-52"/>
              </a:rPr>
              <a:t> РРО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через </a:t>
            </a:r>
            <a:r>
              <a:rPr lang="ru-RU" sz="1100" dirty="0" err="1">
                <a:latin typeface="e-Ukraine Light" pitchFamily="50" charset="-52"/>
              </a:rPr>
              <a:t>зареєстровані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фіскальним</a:t>
            </a:r>
            <a:r>
              <a:rPr lang="ru-RU" sz="1100" dirty="0">
                <a:latin typeface="e-Ukraine Light" pitchFamily="50" charset="-52"/>
              </a:rPr>
              <a:t> сервером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</a:t>
            </a:r>
            <a:r>
              <a:rPr lang="ru-RU" sz="1100" dirty="0" err="1">
                <a:latin typeface="e-Ukraine Light" pitchFamily="50" charset="-52"/>
              </a:rPr>
              <a:t>програмні</a:t>
            </a:r>
            <a:r>
              <a:rPr lang="ru-RU" sz="1100" dirty="0">
                <a:latin typeface="e-Ukraine Light" pitchFamily="50" charset="-52"/>
              </a:rPr>
              <a:t> РРО </a:t>
            </a:r>
            <a:r>
              <a:rPr lang="ru-RU" sz="1100" dirty="0" err="1">
                <a:latin typeface="e-Ukraine Light" pitchFamily="50" charset="-52"/>
              </a:rPr>
              <a:t>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створенням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паперовій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підтверджують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виконання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випадках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Законом </a:t>
            </a:r>
            <a:r>
              <a:rPr lang="ru-RU" sz="1100" dirty="0">
                <a:latin typeface="e-Ukraine Light" pitchFamily="50" charset="-52"/>
              </a:rPr>
              <a:t>№ 265,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зареєстрованих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встановленому</a:t>
            </a:r>
            <a:r>
              <a:rPr lang="ru-RU" sz="1100" dirty="0">
                <a:latin typeface="e-Ukraine Light" pitchFamily="50" charset="-52"/>
              </a:rPr>
              <a:t> порядку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книжок</a:t>
            </a:r>
            <a:r>
              <a:rPr lang="ru-RU" sz="11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	Порядок </a:t>
            </a:r>
            <a:r>
              <a:rPr lang="ru-RU" sz="1100" dirty="0" err="1">
                <a:latin typeface="e-Ukraine Light" pitchFamily="50" charset="-52"/>
              </a:rPr>
              <a:t>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національній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валюті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юридичними</a:t>
            </a:r>
            <a:r>
              <a:rPr lang="ru-RU" sz="1100" dirty="0">
                <a:latin typeface="e-Ukraine Light" pitchFamily="50" charset="-52"/>
              </a:rPr>
              <a:t> особами (</a:t>
            </a:r>
            <a:r>
              <a:rPr lang="ru-RU" sz="1100" dirty="0" err="1">
                <a:latin typeface="e-Ukraine Light" pitchFamily="50" charset="-52"/>
              </a:rPr>
              <a:t>крім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банків</a:t>
            </a:r>
            <a:r>
              <a:rPr lang="ru-RU" sz="1100" dirty="0">
                <a:latin typeface="e-Ukraine Light" pitchFamily="50" charset="-52"/>
              </a:rPr>
              <a:t>) та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відокремленими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підрозділами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організаційно-правової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власності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підприємства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під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час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193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124</cp:revision>
  <cp:lastPrinted>2022-12-13T10:52:00Z</cp:lastPrinted>
  <dcterms:created xsi:type="dcterms:W3CDTF">2021-05-27T05:23:05Z</dcterms:created>
  <dcterms:modified xsi:type="dcterms:W3CDTF">2023-06-27T14:02:49Z</dcterms:modified>
</cp:coreProperties>
</file>