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3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966913"/>
            <a:ext cx="3600000" cy="20621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Light" pitchFamily="50" charset="-52"/>
              </a:rPr>
              <a:t>Скільки</a:t>
            </a:r>
            <a:r>
              <a:rPr lang="ru-RU" sz="1600" b="1" dirty="0">
                <a:latin typeface="e-Ukraine Light" pitchFamily="50" charset="-52"/>
              </a:rPr>
              <a:t> заявок на </a:t>
            </a:r>
            <a:r>
              <a:rPr lang="ru-RU" sz="1600" b="1" dirty="0" err="1">
                <a:latin typeface="e-Ukraine Light" pitchFamily="50" charset="-52"/>
              </a:rPr>
              <a:t>переміщення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пального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подається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суб’єктом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господарювання</a:t>
            </a:r>
            <a:r>
              <a:rPr lang="ru-RU" sz="1600" b="1" dirty="0">
                <a:latin typeface="e-Ukraine Light" pitchFamily="50" charset="-52"/>
              </a:rPr>
              <a:t>, </a:t>
            </a:r>
            <a:r>
              <a:rPr lang="ru-RU" sz="1600" b="1" dirty="0" err="1">
                <a:latin typeface="e-Ukraine Light" pitchFamily="50" charset="-52"/>
              </a:rPr>
              <a:t>якщо</a:t>
            </a:r>
            <a:r>
              <a:rPr lang="ru-RU" sz="1600" b="1" dirty="0">
                <a:latin typeface="e-Ukraine Light" pitchFamily="50" charset="-52"/>
              </a:rPr>
              <a:t> один </a:t>
            </a:r>
            <a:r>
              <a:rPr lang="ru-RU" sz="1600" b="1" dirty="0" err="1">
                <a:latin typeface="e-Ukraine Light" pitchFamily="50" charset="-52"/>
              </a:rPr>
              <a:t>транспортний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засіб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використовується</a:t>
            </a:r>
            <a:r>
              <a:rPr lang="ru-RU" sz="1600" b="1" dirty="0">
                <a:latin typeface="e-Ukraine Light" pitchFamily="50" charset="-52"/>
              </a:rPr>
              <a:t> для доставки </a:t>
            </a:r>
            <a:r>
              <a:rPr lang="ru-RU" sz="1600" b="1" dirty="0" err="1">
                <a:latin typeface="e-Ukraine Light" pitchFamily="50" charset="-52"/>
              </a:rPr>
              <a:t>пального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декілька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разів</a:t>
            </a:r>
            <a:r>
              <a:rPr lang="ru-RU" sz="1600" b="1" dirty="0">
                <a:latin typeface="e-Ukraine Light" pitchFamily="50" charset="-52"/>
              </a:rPr>
              <a:t> на </a:t>
            </a:r>
            <a:r>
              <a:rPr lang="ru-RU" sz="1600" b="1" dirty="0" err="1">
                <a:latin typeface="e-Ukraine Light" pitchFamily="50" charset="-52"/>
              </a:rPr>
              <a:t>добу</a:t>
            </a:r>
            <a:r>
              <a:rPr lang="ru-RU" sz="1600" b="1" dirty="0">
                <a:latin typeface="e-Ukraine Light" pitchFamily="50" charset="-52"/>
              </a:rPr>
              <a:t>?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Червень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9" y="138186"/>
            <a:ext cx="4552950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>
                <a:latin typeface="e-Ukraine Light" pitchFamily="50" charset="-52"/>
              </a:rPr>
              <a:t>    </a:t>
            </a:r>
            <a:r>
              <a:rPr lang="ru-RU" sz="900" dirty="0">
                <a:latin typeface="e-Ukraine Light" pitchFamily="50" charset="-52"/>
              </a:rPr>
              <a:t> Головне    </a:t>
            </a:r>
            <a:r>
              <a:rPr lang="ru-RU" sz="900" dirty="0" err="1">
                <a:latin typeface="e-Ukraine Light" pitchFamily="50" charset="-52"/>
              </a:rPr>
              <a:t>управління</a:t>
            </a:r>
            <a:r>
              <a:rPr lang="ru-RU" sz="900" dirty="0">
                <a:latin typeface="e-Ukraine Light" pitchFamily="50" charset="-52"/>
              </a:rPr>
              <a:t>    ДПС   у  м.  </a:t>
            </a:r>
            <a:r>
              <a:rPr lang="ru-RU" sz="900" dirty="0" err="1">
                <a:latin typeface="e-Ukraine Light" pitchFamily="50" charset="-52"/>
              </a:rPr>
              <a:t>Києві</a:t>
            </a:r>
            <a:r>
              <a:rPr lang="ru-RU" sz="900" dirty="0">
                <a:latin typeface="e-Ukraine Light" pitchFamily="50" charset="-52"/>
              </a:rPr>
              <a:t>    </a:t>
            </a:r>
            <a:r>
              <a:rPr lang="ru-RU" sz="900" dirty="0" err="1">
                <a:latin typeface="e-Ukraine Light" pitchFamily="50" charset="-52"/>
              </a:rPr>
              <a:t>повідомляє</a:t>
            </a:r>
            <a:r>
              <a:rPr lang="ru-RU" sz="900" dirty="0">
                <a:latin typeface="e-Ukraine Light" pitchFamily="50" charset="-52"/>
              </a:rPr>
              <a:t>,  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транспортні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засоби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набули</a:t>
            </a:r>
            <a:r>
              <a:rPr lang="ru-RU" sz="900" dirty="0">
                <a:latin typeface="e-Ukraine Light" pitchFamily="50" charset="-52"/>
              </a:rPr>
              <a:t> статусу </a:t>
            </a:r>
            <a:r>
              <a:rPr lang="ru-RU" sz="900" dirty="0" err="1">
                <a:latin typeface="e-Ukraine Light" pitchFamily="50" charset="-52"/>
              </a:rPr>
              <a:t>акцизних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складів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пересувних</a:t>
            </a:r>
            <a:r>
              <a:rPr lang="ru-RU" sz="900" dirty="0">
                <a:latin typeface="e-Ukraine Light" pitchFamily="50" charset="-52"/>
              </a:rPr>
              <a:t>, а </a:t>
            </a:r>
            <a:r>
              <a:rPr lang="ru-RU" sz="900" dirty="0" err="1">
                <a:latin typeface="e-Ukraine Light" pitchFamily="50" charset="-52"/>
              </a:rPr>
              <a:t>також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транспортні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засоби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використовуються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суб’єктом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господарювання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який</a:t>
            </a:r>
            <a:r>
              <a:rPr lang="ru-RU" sz="900" dirty="0">
                <a:latin typeface="e-Ukraine Light" pitchFamily="50" charset="-52"/>
              </a:rPr>
              <a:t> не є </a:t>
            </a:r>
            <a:r>
              <a:rPr lang="ru-RU" sz="900" dirty="0" err="1">
                <a:latin typeface="e-Ukraine Light" pitchFamily="50" charset="-52"/>
              </a:rPr>
              <a:t>розпорядником</a:t>
            </a:r>
            <a:r>
              <a:rPr lang="ru-RU" sz="900" dirty="0">
                <a:latin typeface="e-Ukraine Light" pitchFamily="50" charset="-52"/>
              </a:rPr>
              <a:t> акцизного складу, для </a:t>
            </a:r>
            <a:r>
              <a:rPr lang="ru-RU" sz="900" dirty="0" err="1">
                <a:latin typeface="e-Ukraine Light" pitchFamily="50" charset="-52"/>
              </a:rPr>
              <a:t>переміщення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митній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території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власного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пального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спирту </a:t>
            </a:r>
            <a:r>
              <a:rPr lang="ru-RU" sz="900" dirty="0" err="1">
                <a:latin typeface="e-Ukraine Light" pitchFamily="50" charset="-52"/>
              </a:rPr>
              <a:t>етилового</a:t>
            </a:r>
            <a:r>
              <a:rPr lang="ru-RU" sz="900" dirty="0">
                <a:latin typeface="e-Ukraine Light" pitchFamily="50" charset="-52"/>
              </a:rPr>
              <a:t> для потреб </a:t>
            </a:r>
            <a:r>
              <a:rPr lang="ru-RU" sz="900" dirty="0" err="1">
                <a:latin typeface="e-Ukraine Light" pitchFamily="50" charset="-52"/>
              </a:rPr>
              <a:t>власного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споживання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чи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промислової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переробки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повинні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обліковуватися</a:t>
            </a:r>
            <a:r>
              <a:rPr lang="ru-RU" sz="900" dirty="0">
                <a:latin typeface="e-Ukraine Light" pitchFamily="50" charset="-52"/>
              </a:rPr>
              <a:t> в </a:t>
            </a:r>
            <a:r>
              <a:rPr lang="ru-RU" sz="900" dirty="0" err="1">
                <a:latin typeface="e-Ukraine Light" pitchFamily="50" charset="-52"/>
              </a:rPr>
              <a:t>Переліку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транспортних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засобів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переміщують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пальне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спирт </a:t>
            </a:r>
            <a:r>
              <a:rPr lang="ru-RU" sz="900" dirty="0" err="1">
                <a:latin typeface="e-Ukraine Light" pitchFamily="50" charset="-52"/>
              </a:rPr>
              <a:t>етиловий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створення</a:t>
            </a:r>
            <a:r>
              <a:rPr lang="ru-RU" sz="900" dirty="0">
                <a:latin typeface="e-Ukraine Light" pitchFamily="50" charset="-52"/>
              </a:rPr>
              <a:t> та </a:t>
            </a:r>
            <a:r>
              <a:rPr lang="ru-RU" sz="900" dirty="0" err="1">
                <a:latin typeface="e-Ukraine Light" pitchFamily="50" charset="-52"/>
              </a:rPr>
              <a:t>ведення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якого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забезпечується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центральним</a:t>
            </a:r>
            <a:r>
              <a:rPr lang="ru-RU" sz="900" dirty="0">
                <a:latin typeface="e-Ukraine Light" pitchFamily="50" charset="-52"/>
              </a:rPr>
              <a:t> органом </a:t>
            </a:r>
            <a:r>
              <a:rPr lang="ru-RU" sz="900" dirty="0" err="1">
                <a:latin typeface="e-Ukraine Light" pitchFamily="50" charset="-52"/>
              </a:rPr>
              <a:t>виконавчої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влади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реалізує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державну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податкову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політику</a:t>
            </a:r>
            <a:r>
              <a:rPr lang="ru-RU" sz="900" dirty="0">
                <a:latin typeface="e-Ukraine Light" pitchFamily="50" charset="-52"/>
              </a:rPr>
              <a:t>, у порядку, </a:t>
            </a:r>
            <a:r>
              <a:rPr lang="ru-RU" sz="900" dirty="0" err="1">
                <a:latin typeface="e-Ukraine Light" pitchFamily="50" charset="-52"/>
              </a:rPr>
              <a:t>затвердженому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центральним</a:t>
            </a:r>
            <a:r>
              <a:rPr lang="ru-RU" sz="900" dirty="0">
                <a:latin typeface="e-Ukraine Light" pitchFamily="50" charset="-52"/>
              </a:rPr>
              <a:t> органом </a:t>
            </a:r>
            <a:r>
              <a:rPr lang="ru-RU" sz="900" dirty="0" err="1">
                <a:latin typeface="e-Ukraine Light" pitchFamily="50" charset="-52"/>
              </a:rPr>
              <a:t>виконавчої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влади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забезпечує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формування</a:t>
            </a:r>
            <a:r>
              <a:rPr lang="ru-RU" sz="900" dirty="0">
                <a:latin typeface="e-Ukraine Light" pitchFamily="50" charset="-52"/>
              </a:rPr>
              <a:t> та </a:t>
            </a:r>
            <a:r>
              <a:rPr lang="ru-RU" sz="900" dirty="0" err="1">
                <a:latin typeface="e-Ukraine Light" pitchFamily="50" charset="-52"/>
              </a:rPr>
              <a:t>реалізує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державну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фінансову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політику</a:t>
            </a:r>
            <a:r>
              <a:rPr lang="ru-RU" sz="900" dirty="0">
                <a:latin typeface="e-Ukraine Light" pitchFamily="50" charset="-52"/>
              </a:rPr>
              <a:t> (</a:t>
            </a:r>
            <a:r>
              <a:rPr lang="ru-RU" sz="900" dirty="0" err="1">
                <a:latin typeface="e-Ukraine Light" pitchFamily="50" charset="-52"/>
              </a:rPr>
              <a:t>пп</a:t>
            </a:r>
            <a:r>
              <a:rPr lang="ru-RU" sz="900" dirty="0">
                <a:latin typeface="e-Ukraine Light" pitchFamily="50" charset="-52"/>
              </a:rPr>
              <a:t>. 230.1.5 п. 230.1 ст. 230 </a:t>
            </a:r>
            <a:r>
              <a:rPr lang="ru-RU" sz="900" dirty="0" err="1">
                <a:latin typeface="e-Ukraine Light" pitchFamily="50" charset="-52"/>
              </a:rPr>
              <a:t>Податкового</a:t>
            </a:r>
            <a:r>
              <a:rPr lang="ru-RU" sz="900" dirty="0">
                <a:latin typeface="e-Ukraine Light" pitchFamily="50" charset="-52"/>
              </a:rPr>
              <a:t> кодексу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 smtClean="0">
                <a:latin typeface="e-Ukraine Light" pitchFamily="50" charset="-52"/>
              </a:rPr>
              <a:t>).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Включення</a:t>
            </a:r>
            <a:r>
              <a:rPr lang="ru-RU" sz="900" dirty="0" smtClean="0">
                <a:latin typeface="e-Ukraine Light" pitchFamily="50" charset="-52"/>
              </a:rPr>
              <a:t>/</a:t>
            </a:r>
            <a:r>
              <a:rPr lang="ru-RU" sz="900" dirty="0" err="1" smtClean="0">
                <a:latin typeface="e-Ukraine Light" pitchFamily="50" charset="-52"/>
              </a:rPr>
              <a:t>виключення</a:t>
            </a: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транспортних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засобів</a:t>
            </a:r>
            <a:r>
              <a:rPr lang="ru-RU" sz="900" dirty="0">
                <a:latin typeface="e-Ukraine Light" pitchFamily="50" charset="-52"/>
              </a:rPr>
              <a:t> до/з </a:t>
            </a:r>
            <a:r>
              <a:rPr lang="ru-RU" sz="900" dirty="0" err="1">
                <a:latin typeface="e-Ukraine Light" pitchFamily="50" charset="-52"/>
              </a:rPr>
              <a:t>Переліку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транспортних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засобів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переміщують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пальне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спирт </a:t>
            </a:r>
            <a:r>
              <a:rPr lang="ru-RU" sz="900" dirty="0" err="1">
                <a:latin typeface="e-Ukraine Light" pitchFamily="50" charset="-52"/>
              </a:rPr>
              <a:t>етиловий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здійснюється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зокрема</a:t>
            </a:r>
            <a:r>
              <a:rPr lang="ru-RU" sz="900" dirty="0">
                <a:latin typeface="e-Ukraine Light" pitchFamily="50" charset="-52"/>
              </a:rPr>
              <a:t>, на </a:t>
            </a:r>
            <a:r>
              <a:rPr lang="ru-RU" sz="900" dirty="0" err="1">
                <a:latin typeface="e-Ukraine Light" pitchFamily="50" charset="-52"/>
              </a:rPr>
              <a:t>підставі</a:t>
            </a:r>
            <a:r>
              <a:rPr lang="ru-RU" sz="900" dirty="0">
                <a:latin typeface="e-Ukraine Light" pitchFamily="50" charset="-52"/>
              </a:rPr>
              <a:t> заявок на </a:t>
            </a:r>
            <a:r>
              <a:rPr lang="ru-RU" sz="900" dirty="0" err="1">
                <a:latin typeface="e-Ukraine Light" pitchFamily="50" charset="-52"/>
              </a:rPr>
              <a:t>переміщення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пального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спирту </a:t>
            </a:r>
            <a:r>
              <a:rPr lang="ru-RU" sz="900" dirty="0" err="1">
                <a:latin typeface="e-Ukraine Light" pitchFamily="50" charset="-52"/>
              </a:rPr>
              <a:t>етилового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транспортними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засобами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не є </a:t>
            </a:r>
            <a:r>
              <a:rPr lang="ru-RU" sz="900" dirty="0" err="1">
                <a:latin typeface="e-Ukraine Light" pitchFamily="50" charset="-52"/>
              </a:rPr>
              <a:t>акцизними</a:t>
            </a:r>
            <a:r>
              <a:rPr lang="ru-RU" sz="900" dirty="0">
                <a:latin typeface="e-Ukraine Light" pitchFamily="50" charset="-52"/>
              </a:rPr>
              <a:t> складами </a:t>
            </a:r>
            <a:r>
              <a:rPr lang="ru-RU" sz="900" dirty="0" err="1">
                <a:latin typeface="e-Ukraine Light" pitchFamily="50" charset="-52"/>
              </a:rPr>
              <a:t>пересувними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із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зазначенням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періоду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переміщення</a:t>
            </a:r>
            <a:r>
              <a:rPr lang="ru-RU" sz="900" dirty="0">
                <a:latin typeface="e-Ukraine Light" pitchFamily="50" charset="-52"/>
              </a:rPr>
              <a:t> такого </a:t>
            </a:r>
            <a:r>
              <a:rPr lang="ru-RU" sz="900" dirty="0" err="1">
                <a:latin typeface="e-Ukraine Light" pitchFamily="50" charset="-52"/>
              </a:rPr>
              <a:t>пального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спирту </a:t>
            </a:r>
            <a:r>
              <a:rPr lang="ru-RU" sz="900" dirty="0" err="1">
                <a:latin typeface="e-Ukraine Light" pitchFamily="50" charset="-52"/>
              </a:rPr>
              <a:t>етилового</a:t>
            </a:r>
            <a:r>
              <a:rPr lang="ru-RU" sz="900" dirty="0">
                <a:latin typeface="e-Ukraine Light" pitchFamily="50" charset="-52"/>
              </a:rPr>
              <a:t>. </a:t>
            </a:r>
            <a:r>
              <a:rPr lang="ru-RU" sz="900" dirty="0" err="1">
                <a:latin typeface="e-Ukraine Light" pitchFamily="50" charset="-52"/>
              </a:rPr>
              <a:t>Такі</a:t>
            </a:r>
            <a:r>
              <a:rPr lang="ru-RU" sz="900" dirty="0">
                <a:latin typeface="e-Ukraine Light" pitchFamily="50" charset="-52"/>
              </a:rPr>
              <a:t> заявки </a:t>
            </a:r>
            <a:r>
              <a:rPr lang="ru-RU" sz="900" dirty="0" err="1">
                <a:latin typeface="e-Ukraine Light" pitchFamily="50" charset="-52"/>
              </a:rPr>
              <a:t>подаються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суб’єктами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господарювання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які</a:t>
            </a:r>
            <a:r>
              <a:rPr lang="ru-RU" sz="900" dirty="0">
                <a:latin typeface="e-Ukraine Light" pitchFamily="50" charset="-52"/>
              </a:rPr>
              <a:t> не є </a:t>
            </a:r>
            <a:r>
              <a:rPr lang="ru-RU" sz="900" dirty="0" err="1">
                <a:latin typeface="e-Ukraine Light" pitchFamily="50" charset="-52"/>
              </a:rPr>
              <a:t>розпорядниками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акцизних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складів</a:t>
            </a:r>
            <a:r>
              <a:rPr lang="ru-RU" sz="900" dirty="0">
                <a:latin typeface="e-Ukraine Light" pitchFamily="50" charset="-52"/>
              </a:rPr>
              <a:t>, до </a:t>
            </a:r>
            <a:r>
              <a:rPr lang="ru-RU" sz="900" dirty="0" err="1">
                <a:latin typeface="e-Ukraine Light" pitchFamily="50" charset="-52"/>
              </a:rPr>
              <a:t>переміщення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митною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територією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у </a:t>
            </a:r>
            <a:r>
              <a:rPr lang="ru-RU" sz="900" dirty="0" err="1">
                <a:latin typeface="e-Ukraine Light" pitchFamily="50" charset="-52"/>
              </a:rPr>
              <a:t>транспортних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засобах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які</a:t>
            </a:r>
            <a:r>
              <a:rPr lang="ru-RU" sz="900" dirty="0">
                <a:latin typeface="e-Ukraine Light" pitchFamily="50" charset="-52"/>
              </a:rPr>
              <a:t> не є </a:t>
            </a:r>
            <a:r>
              <a:rPr lang="ru-RU" sz="900" dirty="0" err="1">
                <a:latin typeface="e-Ukraine Light" pitchFamily="50" charset="-52"/>
              </a:rPr>
              <a:t>акцизними</a:t>
            </a:r>
            <a:r>
              <a:rPr lang="ru-RU" sz="900" dirty="0">
                <a:latin typeface="e-Ukraine Light" pitchFamily="50" charset="-52"/>
              </a:rPr>
              <a:t> складами </a:t>
            </a:r>
            <a:r>
              <a:rPr lang="ru-RU" sz="900" dirty="0" err="1">
                <a:latin typeface="e-Ukraine Light" pitchFamily="50" charset="-52"/>
              </a:rPr>
              <a:t>пересувними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власного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пального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спирту </a:t>
            </a:r>
            <a:r>
              <a:rPr lang="ru-RU" sz="900" dirty="0" err="1">
                <a:latin typeface="e-Ukraine Light" pitchFamily="50" charset="-52"/>
              </a:rPr>
              <a:t>етилового</a:t>
            </a:r>
            <a:r>
              <a:rPr lang="ru-RU" sz="900" dirty="0">
                <a:latin typeface="e-Ukraine Light" pitchFamily="50" charset="-52"/>
              </a:rPr>
              <a:t> для потреб </a:t>
            </a:r>
            <a:r>
              <a:rPr lang="ru-RU" sz="900" dirty="0" err="1">
                <a:latin typeface="e-Ukraine Light" pitchFamily="50" charset="-52"/>
              </a:rPr>
              <a:t>власного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споживання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чи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промислової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переробки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smtClean="0">
                <a:latin typeface="e-Ukraine Light" pitchFamily="50" charset="-52"/>
              </a:rPr>
              <a:t>	Форма </a:t>
            </a:r>
            <a:r>
              <a:rPr lang="ru-RU" sz="900" dirty="0">
                <a:latin typeface="e-Ukraine Light" pitchFamily="50" charset="-52"/>
              </a:rPr>
              <a:t>заявки та Порядок </a:t>
            </a:r>
            <a:r>
              <a:rPr lang="ru-RU" sz="900" dirty="0" err="1">
                <a:latin typeface="e-Ukraine Light" pitchFamily="50" charset="-52"/>
              </a:rPr>
              <a:t>її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заповнення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затверджені</a:t>
            </a:r>
            <a:r>
              <a:rPr lang="ru-RU" sz="900" dirty="0">
                <a:latin typeface="e-Ukraine Light" pitchFamily="50" charset="-52"/>
              </a:rPr>
              <a:t> наказом </a:t>
            </a:r>
            <a:r>
              <a:rPr lang="ru-RU" sz="900" dirty="0" err="1">
                <a:latin typeface="e-Ukraine Light" pitchFamily="50" charset="-52"/>
              </a:rPr>
              <a:t>Міністерства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фінансів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</a:t>
            </a:r>
            <a:r>
              <a:rPr lang="ru-RU" sz="900" dirty="0">
                <a:latin typeface="e-Ukraine Light" pitchFamily="50" charset="-52"/>
              </a:rPr>
              <a:t> 08 </a:t>
            </a:r>
            <a:r>
              <a:rPr lang="ru-RU" sz="900" dirty="0" err="1">
                <a:latin typeface="e-Ukraine Light" pitchFamily="50" charset="-52"/>
              </a:rPr>
              <a:t>травня</a:t>
            </a:r>
            <a:r>
              <a:rPr lang="ru-RU" sz="900" dirty="0">
                <a:latin typeface="e-Ukraine Light" pitchFamily="50" charset="-52"/>
              </a:rPr>
              <a:t> 2019 року № 188 «Про </a:t>
            </a:r>
            <a:r>
              <a:rPr lang="ru-RU" sz="900" dirty="0" err="1">
                <a:latin typeface="e-Ukraine Light" pitchFamily="50" charset="-52"/>
              </a:rPr>
              <a:t>затвердження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форми</a:t>
            </a:r>
            <a:r>
              <a:rPr lang="ru-RU" sz="900" dirty="0">
                <a:latin typeface="e-Ukraine Light" pitchFamily="50" charset="-52"/>
              </a:rPr>
              <a:t> заявки на </a:t>
            </a:r>
            <a:r>
              <a:rPr lang="ru-RU" sz="900" dirty="0" err="1">
                <a:latin typeface="e-Ukraine Light" pitchFamily="50" charset="-52"/>
              </a:rPr>
              <a:t>переміщення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пального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спирту </a:t>
            </a:r>
            <a:r>
              <a:rPr lang="ru-RU" sz="900" dirty="0" err="1">
                <a:latin typeface="e-Ukraine Light" pitchFamily="50" charset="-52"/>
              </a:rPr>
              <a:t>етилового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транспортними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засобами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не є </a:t>
            </a:r>
            <a:r>
              <a:rPr lang="ru-RU" sz="900" dirty="0" err="1">
                <a:latin typeface="e-Ukraine Light" pitchFamily="50" charset="-52"/>
              </a:rPr>
              <a:t>акцизними</a:t>
            </a:r>
            <a:r>
              <a:rPr lang="ru-RU" sz="900" dirty="0">
                <a:latin typeface="e-Ukraine Light" pitchFamily="50" charset="-52"/>
              </a:rPr>
              <a:t> складами </a:t>
            </a:r>
            <a:r>
              <a:rPr lang="ru-RU" sz="900" dirty="0" err="1">
                <a:latin typeface="e-Ukraine Light" pitchFamily="50" charset="-52"/>
              </a:rPr>
              <a:t>пересувними</a:t>
            </a:r>
            <a:r>
              <a:rPr lang="ru-RU" sz="900" dirty="0">
                <a:latin typeface="e-Ukraine Light" pitchFamily="50" charset="-52"/>
              </a:rPr>
              <a:t>, та Порядку </a:t>
            </a:r>
            <a:r>
              <a:rPr lang="ru-RU" sz="900" dirty="0" err="1">
                <a:latin typeface="e-Ukraine Light" pitchFamily="50" charset="-52"/>
              </a:rPr>
              <a:t>її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заповнення</a:t>
            </a:r>
            <a:r>
              <a:rPr lang="ru-RU" sz="900" dirty="0">
                <a:latin typeface="e-Ukraine Light" pitchFamily="50" charset="-52"/>
              </a:rPr>
              <a:t>». </a:t>
            </a:r>
            <a:r>
              <a:rPr lang="ru-RU" sz="900" dirty="0" smtClean="0">
                <a:latin typeface="e-Ukraine Light" pitchFamily="50" charset="-52"/>
              </a:rPr>
              <a:t>	</a:t>
            </a:r>
            <a:endParaRPr lang="ru-RU" sz="9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574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smtClean="0">
                <a:latin typeface="e-Ukraine Light" pitchFamily="50" charset="-52"/>
              </a:rPr>
              <a:t>	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Згідно</a:t>
            </a:r>
            <a:r>
              <a:rPr lang="ru-RU" sz="900" dirty="0">
                <a:latin typeface="e-Ukraine Light" pitchFamily="50" charset="-52"/>
              </a:rPr>
              <a:t> з п. 1 </a:t>
            </a:r>
            <a:r>
              <a:rPr lang="ru-RU" sz="900" dirty="0" err="1">
                <a:latin typeface="e-Ukraine Light" pitchFamily="50" charset="-52"/>
              </a:rPr>
              <a:t>розд</a:t>
            </a:r>
            <a:r>
              <a:rPr lang="ru-RU" sz="900" dirty="0">
                <a:latin typeface="e-Ukraine Light" pitchFamily="50" charset="-52"/>
              </a:rPr>
              <a:t>. </a:t>
            </a:r>
            <a:r>
              <a:rPr lang="en-US" sz="900" dirty="0">
                <a:latin typeface="e-Ukraine Light" pitchFamily="50" charset="-52"/>
              </a:rPr>
              <a:t>II </a:t>
            </a:r>
            <a:r>
              <a:rPr lang="ru-RU" sz="900" dirty="0">
                <a:latin typeface="e-Ukraine Light" pitchFamily="50" charset="-52"/>
              </a:rPr>
              <a:t>Порядку заявка </a:t>
            </a:r>
            <a:r>
              <a:rPr lang="ru-RU" sz="900" dirty="0" err="1">
                <a:latin typeface="e-Ukraine Light" pitchFamily="50" charset="-52"/>
              </a:rPr>
              <a:t>складається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щодо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кожної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операції</a:t>
            </a:r>
            <a:r>
              <a:rPr lang="ru-RU" sz="900" dirty="0">
                <a:latin typeface="e-Ukraine Light" pitchFamily="50" charset="-52"/>
              </a:rPr>
              <a:t> з </a:t>
            </a:r>
            <a:r>
              <a:rPr lang="ru-RU" sz="900" dirty="0" err="1">
                <a:latin typeface="e-Ukraine Light" pitchFamily="50" charset="-52"/>
              </a:rPr>
              <a:t>переміщення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пального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спирту </a:t>
            </a:r>
            <a:r>
              <a:rPr lang="ru-RU" sz="900" dirty="0" err="1">
                <a:latin typeface="e-Ukraine Light" pitchFamily="50" charset="-52"/>
              </a:rPr>
              <a:t>етилового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із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зазначенням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кількох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транспортних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засобів</a:t>
            </a:r>
            <a:r>
              <a:rPr lang="ru-RU" sz="900" dirty="0">
                <a:latin typeface="e-Ukraine Light" pitchFamily="50" charset="-52"/>
              </a:rPr>
              <a:t> (у </a:t>
            </a:r>
            <a:r>
              <a:rPr lang="ru-RU" sz="900" dirty="0" err="1">
                <a:latin typeface="e-Ukraine Light" pitchFamily="50" charset="-52"/>
              </a:rPr>
              <a:t>разі</a:t>
            </a:r>
            <a:r>
              <a:rPr lang="ru-RU" sz="900" dirty="0">
                <a:latin typeface="e-Ukraine Light" pitchFamily="50" charset="-52"/>
              </a:rPr>
              <a:t> потреби</a:t>
            </a:r>
            <a:r>
              <a:rPr lang="ru-RU" sz="900" dirty="0" smtClean="0">
                <a:latin typeface="e-Ukraine Light" pitchFamily="50" charset="-52"/>
              </a:rPr>
              <a:t>).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Період</a:t>
            </a: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переміщення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пального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спирту </a:t>
            </a:r>
            <a:r>
              <a:rPr lang="ru-RU" sz="900" dirty="0" err="1">
                <a:latin typeface="e-Ukraine Light" pitchFamily="50" charset="-52"/>
              </a:rPr>
              <a:t>етилового</a:t>
            </a:r>
            <a:r>
              <a:rPr lang="ru-RU" sz="900" dirty="0">
                <a:latin typeface="e-Ukraine Light" pitchFamily="50" charset="-52"/>
              </a:rPr>
              <a:t> не </a:t>
            </a:r>
            <a:r>
              <a:rPr lang="ru-RU" sz="900" dirty="0" err="1">
                <a:latin typeface="e-Ukraine Light" pitchFamily="50" charset="-52"/>
              </a:rPr>
              <a:t>може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перевищувати</a:t>
            </a:r>
            <a:r>
              <a:rPr lang="ru-RU" sz="900" dirty="0">
                <a:latin typeface="e-Ukraine Light" pitchFamily="50" charset="-52"/>
              </a:rPr>
              <a:t> 30 </a:t>
            </a:r>
            <a:r>
              <a:rPr lang="ru-RU" sz="900" dirty="0" err="1">
                <a:latin typeface="e-Ukraine Light" pitchFamily="50" charset="-52"/>
              </a:rPr>
              <a:t>календарних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днів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Відповідно</a:t>
            </a: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>
                <a:latin typeface="e-Ukraine Light" pitchFamily="50" charset="-52"/>
              </a:rPr>
              <a:t>до п. 2 </a:t>
            </a:r>
            <a:r>
              <a:rPr lang="ru-RU" sz="900" dirty="0" err="1">
                <a:latin typeface="e-Ukraine Light" pitchFamily="50" charset="-52"/>
              </a:rPr>
              <a:t>розд</a:t>
            </a:r>
            <a:r>
              <a:rPr lang="ru-RU" sz="900" dirty="0">
                <a:latin typeface="e-Ukraine Light" pitchFamily="50" charset="-52"/>
              </a:rPr>
              <a:t>. </a:t>
            </a:r>
            <a:r>
              <a:rPr lang="en-US" sz="900" dirty="0">
                <a:latin typeface="e-Ukraine Light" pitchFamily="50" charset="-52"/>
              </a:rPr>
              <a:t>II </a:t>
            </a:r>
            <a:r>
              <a:rPr lang="ru-RU" sz="900" dirty="0">
                <a:latin typeface="e-Ukraine Light" pitchFamily="50" charset="-52"/>
              </a:rPr>
              <a:t>Порядку до заявки </a:t>
            </a:r>
            <a:r>
              <a:rPr lang="ru-RU" sz="900" dirty="0" err="1">
                <a:latin typeface="e-Ukraine Light" pitchFamily="50" charset="-52"/>
              </a:rPr>
              <a:t>вносять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інформацію</a:t>
            </a:r>
            <a:r>
              <a:rPr lang="ru-RU" sz="900" dirty="0">
                <a:latin typeface="e-Ukraine Light" pitchFamily="50" charset="-52"/>
              </a:rPr>
              <a:t> за кодом товару </a:t>
            </a:r>
            <a:r>
              <a:rPr lang="ru-RU" sz="900" dirty="0" err="1">
                <a:latin typeface="e-Ukraine Light" pitchFamily="50" charset="-52"/>
              </a:rPr>
              <a:t>згідно</a:t>
            </a:r>
            <a:r>
              <a:rPr lang="ru-RU" sz="900" dirty="0">
                <a:latin typeface="e-Ukraine Light" pitchFamily="50" charset="-52"/>
              </a:rPr>
              <a:t> з УКТ ЗЕД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Згідно</a:t>
            </a: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>
                <a:latin typeface="e-Ukraine Light" pitchFamily="50" charset="-52"/>
              </a:rPr>
              <a:t>з п. 3 </a:t>
            </a:r>
            <a:r>
              <a:rPr lang="ru-RU" sz="900" dirty="0" err="1">
                <a:latin typeface="e-Ukraine Light" pitchFamily="50" charset="-52"/>
              </a:rPr>
              <a:t>розд</a:t>
            </a:r>
            <a:r>
              <a:rPr lang="ru-RU" sz="900" dirty="0">
                <a:latin typeface="e-Ukraine Light" pitchFamily="50" charset="-52"/>
              </a:rPr>
              <a:t>. </a:t>
            </a:r>
            <a:r>
              <a:rPr lang="en-US" sz="900" dirty="0">
                <a:latin typeface="e-Ukraine Light" pitchFamily="50" charset="-52"/>
              </a:rPr>
              <a:t>II </a:t>
            </a:r>
            <a:r>
              <a:rPr lang="ru-RU" sz="900" dirty="0">
                <a:latin typeface="e-Ukraine Light" pitchFamily="50" charset="-52"/>
              </a:rPr>
              <a:t>Порядку у графах 4-22 заявки </a:t>
            </a:r>
            <a:r>
              <a:rPr lang="ru-RU" sz="900" dirty="0" err="1">
                <a:latin typeface="e-Ukraine Light" pitchFamily="50" charset="-52"/>
              </a:rPr>
              <a:t>надається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інформація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щодо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пунктів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навантаження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пального</a:t>
            </a:r>
            <a:r>
              <a:rPr lang="ru-RU" sz="900" dirty="0">
                <a:latin typeface="e-Ukraine Light" pitchFamily="50" charset="-52"/>
              </a:rPr>
              <a:t>, у графах 13 - 22 – </a:t>
            </a:r>
            <a:r>
              <a:rPr lang="ru-RU" sz="900" dirty="0" err="1">
                <a:latin typeface="e-Ukraine Light" pitchFamily="50" charset="-52"/>
              </a:rPr>
              <a:t>щодо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пунктів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розвантаження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пального</a:t>
            </a:r>
            <a:r>
              <a:rPr lang="ru-RU" sz="900" dirty="0">
                <a:latin typeface="e-Ukraine Light" pitchFamily="50" charset="-52"/>
              </a:rPr>
              <a:t>. У графах 25, 26 заявки </a:t>
            </a:r>
            <a:r>
              <a:rPr lang="ru-RU" sz="900" dirty="0" err="1">
                <a:latin typeface="e-Ukraine Light" pitchFamily="50" charset="-52"/>
              </a:rPr>
              <a:t>зазначають</a:t>
            </a:r>
            <a:r>
              <a:rPr lang="ru-RU" sz="900" dirty="0">
                <a:latin typeface="e-Ukraine Light" pitchFamily="50" charset="-52"/>
              </a:rPr>
              <a:t> цифрами </a:t>
            </a:r>
            <a:r>
              <a:rPr lang="ru-RU" sz="900" dirty="0" err="1">
                <a:latin typeface="e-Ukraine Light" pitchFamily="50" charset="-52"/>
              </a:rPr>
              <a:t>дати</a:t>
            </a:r>
            <a:r>
              <a:rPr lang="ru-RU" sz="900" dirty="0">
                <a:latin typeface="e-Ukraine Light" pitchFamily="50" charset="-52"/>
              </a:rPr>
              <a:t> початку та </a:t>
            </a:r>
            <a:r>
              <a:rPr lang="ru-RU" sz="900" dirty="0" err="1">
                <a:latin typeface="e-Ukraine Light" pitchFamily="50" charset="-52"/>
              </a:rPr>
              <a:t>закінчення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періоду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транспортування</a:t>
            </a:r>
            <a:r>
              <a:rPr lang="ru-RU" sz="900" dirty="0">
                <a:latin typeface="e-Ukraine Light" pitchFamily="50" charset="-52"/>
              </a:rPr>
              <a:t>.  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smtClean="0">
                <a:latin typeface="e-Ukraine Light" pitchFamily="50" charset="-52"/>
              </a:rPr>
              <a:t>	У </a:t>
            </a:r>
            <a:r>
              <a:rPr lang="ru-RU" sz="900" dirty="0" err="1">
                <a:latin typeface="e-Ukraine Light" pitchFamily="50" charset="-52"/>
              </a:rPr>
              <a:t>разі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якщо</a:t>
            </a:r>
            <a:r>
              <a:rPr lang="ru-RU" sz="900" dirty="0">
                <a:latin typeface="e-Ukraine Light" pitchFamily="50" charset="-52"/>
              </a:rPr>
              <a:t> один </a:t>
            </a:r>
            <a:r>
              <a:rPr lang="ru-RU" sz="900" dirty="0" err="1">
                <a:latin typeface="e-Ukraine Light" pitchFamily="50" charset="-52"/>
              </a:rPr>
              <a:t>транспортний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засіб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використовується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декілька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разів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добу</a:t>
            </a:r>
            <a:r>
              <a:rPr lang="ru-RU" sz="900" dirty="0">
                <a:latin typeface="e-Ukraine Light" pitchFamily="50" charset="-52"/>
              </a:rPr>
              <a:t> для </a:t>
            </a:r>
            <a:r>
              <a:rPr lang="ru-RU" sz="900" dirty="0" err="1">
                <a:latin typeface="e-Ukraine Light" pitchFamily="50" charset="-52"/>
              </a:rPr>
              <a:t>переміщення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пального</a:t>
            </a:r>
            <a:r>
              <a:rPr lang="ru-RU" sz="900" dirty="0">
                <a:latin typeface="e-Ukraine Light" pitchFamily="50" charset="-52"/>
              </a:rPr>
              <a:t> з одним і </a:t>
            </a:r>
            <a:r>
              <a:rPr lang="ru-RU" sz="900" dirty="0" err="1">
                <a:latin typeface="e-Ukraine Light" pitchFamily="50" charset="-52"/>
              </a:rPr>
              <a:t>тим</a:t>
            </a:r>
            <a:r>
              <a:rPr lang="ru-RU" sz="900" dirty="0">
                <a:latin typeface="e-Ukraine Light" pitchFamily="50" charset="-52"/>
              </a:rPr>
              <a:t> самим кодом УКТ ЗЕД і при </a:t>
            </a:r>
            <a:r>
              <a:rPr lang="ru-RU" sz="900" dirty="0" err="1">
                <a:latin typeface="e-Ukraine Light" pitchFamily="50" charset="-52"/>
              </a:rPr>
              <a:t>цьому</a:t>
            </a:r>
            <a:r>
              <a:rPr lang="ru-RU" sz="900" dirty="0">
                <a:latin typeface="e-Ukraine Light" pitchFamily="50" charset="-52"/>
              </a:rPr>
              <a:t> не </a:t>
            </a:r>
            <a:r>
              <a:rPr lang="ru-RU" sz="900" dirty="0" err="1">
                <a:latin typeface="e-Ukraine Light" pitchFamily="50" charset="-52"/>
              </a:rPr>
              <a:t>змінюються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дані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щодо</a:t>
            </a:r>
            <a:r>
              <a:rPr lang="ru-RU" sz="900" dirty="0">
                <a:latin typeface="e-Ukraine Light" pitchFamily="50" charset="-52"/>
              </a:rPr>
              <a:t> адрес </a:t>
            </a:r>
            <a:r>
              <a:rPr lang="ru-RU" sz="900" dirty="0" err="1">
                <a:latin typeface="e-Ukraine Light" pitchFamily="50" charset="-52"/>
              </a:rPr>
              <a:t>місцезнаходження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пунктів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навантаження</a:t>
            </a:r>
            <a:r>
              <a:rPr lang="ru-RU" sz="900" dirty="0">
                <a:latin typeface="e-Ukraine Light" pitchFamily="50" charset="-52"/>
              </a:rPr>
              <a:t> та </a:t>
            </a:r>
            <a:r>
              <a:rPr lang="ru-RU" sz="900" dirty="0" err="1">
                <a:latin typeface="e-Ukraine Light" pitchFamily="50" charset="-52"/>
              </a:rPr>
              <a:t>розвантаження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пального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відповідно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суб’єктом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господарювання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подається</a:t>
            </a:r>
            <a:r>
              <a:rPr lang="ru-RU" sz="900" dirty="0">
                <a:latin typeface="e-Ukraine Light" pitchFamily="50" charset="-52"/>
              </a:rPr>
              <a:t> одна заявка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Якщо</a:t>
            </a: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такий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транспортний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засіб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переміщує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паливо</a:t>
            </a:r>
            <a:r>
              <a:rPr lang="ru-RU" sz="900" dirty="0">
                <a:latin typeface="e-Ukraine Light" pitchFamily="50" charset="-52"/>
              </a:rPr>
              <a:t> з </a:t>
            </a:r>
            <a:r>
              <a:rPr lang="ru-RU" sz="900" dirty="0" err="1">
                <a:latin typeface="e-Ukraine Light" pitchFamily="50" charset="-52"/>
              </a:rPr>
              <a:t>різними</a:t>
            </a:r>
            <a:r>
              <a:rPr lang="ru-RU" sz="900" dirty="0">
                <a:latin typeface="e-Ukraine Light" pitchFamily="50" charset="-52"/>
              </a:rPr>
              <a:t> кодами УКТ ЗЕД, на </a:t>
            </a:r>
            <a:r>
              <a:rPr lang="ru-RU" sz="900" dirty="0" err="1">
                <a:latin typeface="e-Ukraine Light" pitchFamily="50" charset="-52"/>
              </a:rPr>
              <a:t>кожне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таке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переміщення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суб’єктом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господарювання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подається</a:t>
            </a:r>
            <a:r>
              <a:rPr lang="ru-RU" sz="900" dirty="0">
                <a:latin typeface="e-Ukraine Light" pitchFamily="50" charset="-52"/>
              </a:rPr>
              <a:t> нова заявка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smtClean="0">
                <a:latin typeface="e-Ukraine Light" pitchFamily="50" charset="-52"/>
              </a:rPr>
              <a:t>	У </a:t>
            </a:r>
            <a:r>
              <a:rPr lang="ru-RU" sz="900" dirty="0" err="1">
                <a:latin typeface="e-Ukraine Light" pitchFamily="50" charset="-52"/>
              </a:rPr>
              <a:t>разі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якщо</a:t>
            </a:r>
            <a:r>
              <a:rPr lang="ru-RU" sz="900" dirty="0">
                <a:latin typeface="e-Ukraine Light" pitchFamily="50" charset="-52"/>
              </a:rPr>
              <a:t> в </a:t>
            </a:r>
            <a:r>
              <a:rPr lang="ru-RU" sz="900" dirty="0" err="1">
                <a:latin typeface="e-Ukraine Light" pitchFamily="50" charset="-52"/>
              </a:rPr>
              <a:t>зазначений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період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відбуваються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зміни</a:t>
            </a:r>
            <a:r>
              <a:rPr lang="ru-RU" sz="900" dirty="0">
                <a:latin typeface="e-Ukraine Light" pitchFamily="50" charset="-52"/>
              </a:rPr>
              <a:t> у </a:t>
            </a:r>
            <a:r>
              <a:rPr lang="ru-RU" sz="900" dirty="0" err="1">
                <a:latin typeface="e-Ukraine Light" pitchFamily="50" charset="-52"/>
              </a:rPr>
              <a:t>відомостях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щодо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пунктів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навантаження</a:t>
            </a:r>
            <a:r>
              <a:rPr lang="ru-RU" sz="900" dirty="0">
                <a:latin typeface="e-Ukraine Light" pitchFamily="50" charset="-52"/>
              </a:rPr>
              <a:t>/</a:t>
            </a:r>
            <a:r>
              <a:rPr lang="ru-RU" sz="900" dirty="0" err="1">
                <a:latin typeface="e-Ukraine Light" pitchFamily="50" charset="-52"/>
              </a:rPr>
              <a:t>розвантаження</a:t>
            </a:r>
            <a:r>
              <a:rPr lang="ru-RU" sz="900" dirty="0">
                <a:latin typeface="e-Ukraine Light" pitchFamily="50" charset="-52"/>
              </a:rPr>
              <a:t>, вони </a:t>
            </a:r>
            <a:r>
              <a:rPr lang="ru-RU" sz="900" dirty="0" err="1">
                <a:latin typeface="e-Ukraine Light" pitchFamily="50" charset="-52"/>
              </a:rPr>
              <a:t>мають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відображатись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окремими</a:t>
            </a:r>
            <a:r>
              <a:rPr lang="ru-RU" sz="900" dirty="0">
                <a:latin typeface="e-Ukraine Light" pitchFamily="50" charset="-52"/>
              </a:rPr>
              <a:t> рядками </a:t>
            </a:r>
            <a:r>
              <a:rPr lang="ru-RU" sz="900" dirty="0" err="1">
                <a:latin typeface="e-Ukraine Light" pitchFamily="50" charset="-52"/>
              </a:rPr>
              <a:t>поданої</a:t>
            </a:r>
            <a:r>
              <a:rPr lang="ru-RU" sz="900" dirty="0">
                <a:latin typeface="e-Ukraine Light" pitchFamily="50" charset="-52"/>
              </a:rPr>
              <a:t> заявки,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у </a:t>
            </a:r>
            <a:r>
              <a:rPr lang="ru-RU" sz="900" dirty="0" err="1">
                <a:latin typeface="e-Ukraine Light" pitchFamily="50" charset="-52"/>
              </a:rPr>
              <a:t>новій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заявці</a:t>
            </a:r>
            <a:r>
              <a:rPr lang="ru-RU" sz="900" dirty="0">
                <a:latin typeface="e-Ukraine Light" pitchFamily="50" charset="-52"/>
              </a:rPr>
              <a:t>. </a:t>
            </a:r>
            <a:endParaRPr lang="ru-RU" sz="9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1257</TotalTime>
  <Words>125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173</cp:revision>
  <dcterms:created xsi:type="dcterms:W3CDTF">2021-05-27T05:23:05Z</dcterms:created>
  <dcterms:modified xsi:type="dcterms:W3CDTF">2023-06-27T05:36:53Z</dcterms:modified>
</cp:coreProperties>
</file>