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470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27.06.2023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250" y="136442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720692"/>
            <a:ext cx="3600000" cy="255454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>
                <a:latin typeface="e-Ukraine Light" pitchFamily="50" charset="-52"/>
              </a:rPr>
              <a:t>Чи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утримують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сплачують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податок</a:t>
            </a:r>
            <a:r>
              <a:rPr lang="ru-RU" sz="1600" b="1" dirty="0">
                <a:latin typeface="e-Ukraine Light" pitchFamily="50" charset="-52"/>
              </a:rPr>
              <a:t> на доходи нерезидента </a:t>
            </a:r>
            <a:r>
              <a:rPr lang="ru-RU" sz="1600" b="1" dirty="0" err="1">
                <a:latin typeface="e-Ukraine Light" pitchFamily="50" charset="-52"/>
              </a:rPr>
              <a:t>неприбуткові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організації</a:t>
            </a:r>
            <a:r>
              <a:rPr lang="ru-RU" sz="1600" b="1" dirty="0">
                <a:latin typeface="e-Ukraine Light" pitchFamily="50" charset="-52"/>
              </a:rPr>
              <a:t> при </a:t>
            </a:r>
            <a:r>
              <a:rPr lang="ru-RU" sz="1600" b="1" dirty="0" err="1">
                <a:latin typeface="e-Ukraine Light" pitchFamily="50" charset="-52"/>
              </a:rPr>
              <a:t>виплаті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доходів</a:t>
            </a:r>
            <a:r>
              <a:rPr lang="ru-RU" sz="1600" b="1" dirty="0">
                <a:latin typeface="e-Ukraine Light" pitchFamily="50" charset="-52"/>
              </a:rPr>
              <a:t> на </a:t>
            </a:r>
            <a:r>
              <a:rPr lang="ru-RU" sz="1600" b="1" dirty="0" err="1">
                <a:latin typeface="e-Ukraine Light" pitchFamily="50" charset="-52"/>
              </a:rPr>
              <a:t>користь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нерезидентів</a:t>
            </a:r>
            <a:r>
              <a:rPr lang="ru-RU" sz="1600" b="1" dirty="0">
                <a:latin typeface="e-Ukraine Light" pitchFamily="50" charset="-52"/>
              </a:rPr>
              <a:t> та </a:t>
            </a:r>
            <a:r>
              <a:rPr lang="ru-RU" sz="1600" b="1" dirty="0" err="1">
                <a:latin typeface="e-Ukraine Light" pitchFamily="50" charset="-52"/>
              </a:rPr>
              <a:t>який</a:t>
            </a:r>
            <a:r>
              <a:rPr lang="ru-RU" sz="1600" b="1" dirty="0">
                <a:latin typeface="e-Ukraine Light" pitchFamily="50" charset="-52"/>
              </a:rPr>
              <a:t> порядок </a:t>
            </a:r>
            <a:r>
              <a:rPr lang="ru-RU" sz="1600" b="1" dirty="0" err="1">
                <a:latin typeface="e-Ukraine Light" pitchFamily="50" charset="-52"/>
              </a:rPr>
              <a:t>відображення</a:t>
            </a:r>
            <a:r>
              <a:rPr lang="ru-RU" sz="1600" b="1" dirty="0">
                <a:latin typeface="e-Ukraine Light" pitchFamily="50" charset="-52"/>
              </a:rPr>
              <a:t> таких </a:t>
            </a:r>
            <a:r>
              <a:rPr lang="ru-RU" sz="1600" b="1" dirty="0" err="1">
                <a:latin typeface="e-Ukraine Light" pitchFamily="50" charset="-52"/>
              </a:rPr>
              <a:t>виплат</a:t>
            </a:r>
            <a:r>
              <a:rPr lang="ru-RU" sz="1600" b="1" dirty="0">
                <a:latin typeface="e-Ukraine Light" pitchFamily="50" charset="-52"/>
              </a:rPr>
              <a:t> в </a:t>
            </a:r>
            <a:r>
              <a:rPr lang="ru-RU" sz="1600" b="1" dirty="0" err="1">
                <a:latin typeface="e-Ukraine Light" pitchFamily="50" charset="-52"/>
              </a:rPr>
              <a:t>податковій</a:t>
            </a:r>
            <a:r>
              <a:rPr lang="ru-RU" sz="1600" b="1" dirty="0">
                <a:latin typeface="e-Ukraine Light" pitchFamily="50" charset="-52"/>
              </a:rPr>
              <a:t> </a:t>
            </a:r>
            <a:r>
              <a:rPr lang="ru-RU" sz="1600" b="1" dirty="0" err="1">
                <a:latin typeface="e-Ukraine Light" pitchFamily="50" charset="-52"/>
              </a:rPr>
              <a:t>звітності</a:t>
            </a:r>
            <a:r>
              <a:rPr lang="ru-RU" sz="1600" b="1" dirty="0">
                <a:latin typeface="e-Ukraine Light" pitchFamily="50" charset="-52"/>
              </a:rPr>
              <a:t>?</a:t>
            </a:r>
            <a:endParaRPr lang="ru-RU" sz="1600" b="1" dirty="0">
              <a:latin typeface="e-Ukraine Light" pitchFamily="50" charset="-52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1048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Червень 2023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14300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9" y="138186"/>
            <a:ext cx="4552950" cy="676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US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Головне   </a:t>
            </a:r>
            <a:r>
              <a:rPr lang="ru-RU" sz="900" dirty="0" err="1">
                <a:latin typeface="e-Ukraine Light" pitchFamily="50" charset="-52"/>
              </a:rPr>
              <a:t>управління</a:t>
            </a:r>
            <a:r>
              <a:rPr lang="ru-RU" sz="900" dirty="0">
                <a:latin typeface="e-Ukraine Light" pitchFamily="50" charset="-52"/>
              </a:rPr>
              <a:t>  ДПС  у  м. </a:t>
            </a:r>
            <a:r>
              <a:rPr lang="ru-RU" sz="900" dirty="0" err="1">
                <a:latin typeface="e-Ukraine Light" pitchFamily="50" charset="-52"/>
              </a:rPr>
              <a:t>Києві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повідомляє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відповідно</a:t>
            </a:r>
            <a:r>
              <a:rPr lang="ru-RU" sz="900" dirty="0">
                <a:latin typeface="e-Ukraine Light" pitchFamily="50" charset="-52"/>
              </a:rPr>
              <a:t> до абзацу </a:t>
            </a:r>
            <a:r>
              <a:rPr lang="ru-RU" sz="900" dirty="0" err="1">
                <a:latin typeface="e-Ukraine Light" pitchFamily="50" charset="-52"/>
              </a:rPr>
              <a:t>першого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141.4.2 п. 141.4 ст. 141 </a:t>
            </a:r>
            <a:r>
              <a:rPr lang="ru-RU" sz="900" dirty="0" err="1">
                <a:latin typeface="e-Ukraine Light" pitchFamily="50" charset="-52"/>
              </a:rPr>
              <a:t>Податкового</a:t>
            </a:r>
            <a:r>
              <a:rPr lang="ru-RU" sz="900" dirty="0">
                <a:latin typeface="e-Ukraine Light" pitchFamily="50" charset="-52"/>
              </a:rPr>
              <a:t> кодексу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резидент, у тому </a:t>
            </a:r>
            <a:r>
              <a:rPr lang="ru-RU" sz="900" dirty="0" err="1">
                <a:latin typeface="e-Ukraine Light" pitchFamily="50" charset="-52"/>
              </a:rPr>
              <a:t>числі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фізична</a:t>
            </a:r>
            <a:r>
              <a:rPr lang="ru-RU" sz="900" dirty="0">
                <a:latin typeface="e-Ukraine Light" pitchFamily="50" charset="-52"/>
              </a:rPr>
              <a:t> особа </a:t>
            </a:r>
            <a:r>
              <a:rPr lang="ru-RU" sz="900" dirty="0" err="1">
                <a:latin typeface="e-Ukraine Light" pitchFamily="50" charset="-52"/>
              </a:rPr>
              <a:t>підприємець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фізична</a:t>
            </a:r>
            <a:r>
              <a:rPr lang="ru-RU" sz="900" dirty="0">
                <a:latin typeface="e-Ukraine Light" pitchFamily="50" charset="-52"/>
              </a:rPr>
              <a:t> особа, яка </a:t>
            </a:r>
            <a:r>
              <a:rPr lang="ru-RU" sz="900" dirty="0" err="1">
                <a:latin typeface="e-Ukraine Light" pitchFamily="50" charset="-52"/>
              </a:rPr>
              <a:t>провадить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незалежну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професійну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суб’єкт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господарювання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юридична</a:t>
            </a:r>
            <a:r>
              <a:rPr lang="ru-RU" sz="900" dirty="0">
                <a:latin typeface="e-Ukraine Light" pitchFamily="50" charset="-52"/>
              </a:rPr>
              <a:t> особа </a:t>
            </a:r>
            <a:r>
              <a:rPr lang="ru-RU" sz="900" dirty="0" err="1">
                <a:latin typeface="e-Ukraine Light" pitchFamily="50" charset="-52"/>
              </a:rPr>
              <a:t>чи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фізична</a:t>
            </a:r>
            <a:r>
              <a:rPr lang="ru-RU" sz="900" dirty="0">
                <a:latin typeface="e-Ukraine Light" pitchFamily="50" charset="-52"/>
              </a:rPr>
              <a:t> особа </a:t>
            </a:r>
            <a:r>
              <a:rPr lang="ru-RU" sz="900" dirty="0" err="1">
                <a:latin typeface="e-Ukraine Light" pitchFamily="50" charset="-52"/>
              </a:rPr>
              <a:t>підприємець</a:t>
            </a:r>
            <a:r>
              <a:rPr lang="ru-RU" sz="900" dirty="0">
                <a:latin typeface="e-Ukraine Light" pitchFamily="50" charset="-52"/>
              </a:rPr>
              <a:t>),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обрав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спрощену</a:t>
            </a:r>
            <a:r>
              <a:rPr lang="ru-RU" sz="900" dirty="0">
                <a:latin typeface="e-Ukraine Light" pitchFamily="50" charset="-52"/>
              </a:rPr>
              <a:t> систему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інший</a:t>
            </a:r>
            <a:r>
              <a:rPr lang="ru-RU" sz="900" dirty="0">
                <a:latin typeface="e-Ukraine Light" pitchFamily="50" charset="-52"/>
              </a:rPr>
              <a:t> нерезидент,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провадить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господарську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діяльність</a:t>
            </a:r>
            <a:r>
              <a:rPr lang="ru-RU" sz="900" dirty="0">
                <a:latin typeface="e-Ukraine Light" pitchFamily="50" charset="-52"/>
              </a:rPr>
              <a:t> через </a:t>
            </a:r>
            <a:r>
              <a:rPr lang="ru-RU" sz="900" dirty="0" err="1">
                <a:latin typeface="e-Ukraine Light" pitchFamily="50" charset="-52"/>
              </a:rPr>
              <a:t>постійне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представництво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здійснюють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користь</a:t>
            </a:r>
            <a:r>
              <a:rPr lang="ru-RU" sz="900" dirty="0">
                <a:latin typeface="e-Ukraine Light" pitchFamily="50" charset="-52"/>
              </a:rPr>
              <a:t> нерезидента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уповноваженої</a:t>
            </a:r>
            <a:r>
              <a:rPr lang="ru-RU" sz="900" dirty="0">
                <a:latin typeface="e-Ukraine Light" pitchFamily="50" charset="-52"/>
              </a:rPr>
              <a:t> ним особи будь-яку </a:t>
            </a:r>
            <a:r>
              <a:rPr lang="ru-RU" sz="900" dirty="0" err="1">
                <a:latin typeface="e-Ukraine Light" pitchFamily="50" charset="-52"/>
              </a:rPr>
              <a:t>виплату</a:t>
            </a:r>
            <a:r>
              <a:rPr lang="ru-RU" sz="900" dirty="0">
                <a:latin typeface="e-Ukraine Light" pitchFamily="50" charset="-52"/>
              </a:rPr>
              <a:t> з доходу з </a:t>
            </a:r>
            <a:r>
              <a:rPr lang="ru-RU" sz="900" dirty="0" err="1">
                <a:latin typeface="e-Ukraine Light" pitchFamily="50" charset="-52"/>
              </a:rPr>
              <a:t>джерелом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його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походження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отриманого</a:t>
            </a:r>
            <a:r>
              <a:rPr lang="ru-RU" sz="900" dirty="0">
                <a:latin typeface="e-Ukraine Light" pitchFamily="50" charset="-52"/>
              </a:rPr>
              <a:t> таким нерезидентом (у тому </a:t>
            </a:r>
            <a:r>
              <a:rPr lang="ru-RU" sz="900" dirty="0" err="1">
                <a:latin typeface="e-Ukraine Light" pitchFamily="50" charset="-52"/>
              </a:rPr>
              <a:t>числі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рахунки</a:t>
            </a:r>
            <a:r>
              <a:rPr lang="ru-RU" sz="900" dirty="0">
                <a:latin typeface="e-Ukraine Light" pitchFamily="50" charset="-52"/>
              </a:rPr>
              <a:t> нерезидента,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ведуться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національній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валюті</a:t>
            </a:r>
            <a:r>
              <a:rPr lang="ru-RU" sz="900" dirty="0">
                <a:latin typeface="e-Ukraine Light" pitchFamily="50" charset="-52"/>
              </a:rPr>
              <a:t>), </a:t>
            </a:r>
            <a:r>
              <a:rPr lang="ru-RU" sz="900" dirty="0" err="1">
                <a:latin typeface="e-Ukraine Light" pitchFamily="50" charset="-52"/>
              </a:rPr>
              <a:t>утримують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податок</a:t>
            </a:r>
            <a:r>
              <a:rPr lang="ru-RU" sz="900" dirty="0">
                <a:latin typeface="e-Ukraine Light" pitchFamily="50" charset="-52"/>
              </a:rPr>
              <a:t>  з  таких 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зазначених</a:t>
            </a:r>
            <a:r>
              <a:rPr lang="ru-RU" sz="900" dirty="0">
                <a:latin typeface="e-Ukraine Light" pitchFamily="50" charset="-52"/>
              </a:rPr>
              <a:t>  у  </a:t>
            </a:r>
            <a:r>
              <a:rPr lang="ru-RU" sz="900" dirty="0" smtClean="0">
                <a:latin typeface="e-Ukraine Light" pitchFamily="50" charset="-52"/>
              </a:rPr>
              <a:t/>
            </a:r>
            <a:br>
              <a:rPr lang="ru-RU" sz="900" dirty="0" smtClean="0">
                <a:latin typeface="e-Ukraine Light" pitchFamily="50" charset="-52"/>
              </a:rPr>
            </a:br>
            <a:r>
              <a:rPr lang="ru-RU" sz="900" dirty="0" err="1" smtClean="0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141.4.1 п. 141.4 ст. 141 ПКУ, за </a:t>
            </a:r>
            <a:r>
              <a:rPr lang="ru-RU" sz="900" dirty="0" err="1">
                <a:latin typeface="e-Ukraine Light" pitchFamily="50" charset="-52"/>
              </a:rPr>
              <a:t>ставкою</a:t>
            </a:r>
            <a:r>
              <a:rPr lang="ru-RU" sz="900" dirty="0">
                <a:latin typeface="e-Ukraine Light" pitchFamily="50" charset="-52"/>
              </a:rPr>
              <a:t> в </a:t>
            </a:r>
            <a:r>
              <a:rPr lang="ru-RU" sz="900" dirty="0" err="1">
                <a:latin typeface="e-Ukraine Light" pitchFamily="50" charset="-52"/>
              </a:rPr>
              <a:t>розмірі</a:t>
            </a:r>
            <a:r>
              <a:rPr lang="ru-RU" sz="900" dirty="0">
                <a:latin typeface="e-Ukraine Light" pitchFamily="50" charset="-52"/>
              </a:rPr>
              <a:t> 15 </a:t>
            </a:r>
            <a:r>
              <a:rPr lang="ru-RU" sz="900" dirty="0" err="1">
                <a:latin typeface="e-Ukraine Light" pitchFamily="50" charset="-52"/>
              </a:rPr>
              <a:t>відс</a:t>
            </a:r>
            <a:r>
              <a:rPr lang="ru-RU" sz="900" dirty="0">
                <a:latin typeface="e-Ukraine Light" pitchFamily="50" charset="-52"/>
              </a:rPr>
              <a:t>. (</a:t>
            </a:r>
            <a:r>
              <a:rPr lang="ru-RU" sz="900" dirty="0" err="1">
                <a:latin typeface="e-Ukraine Light" pitchFamily="50" charset="-52"/>
              </a:rPr>
              <a:t>крім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зазначених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пп</a:t>
            </a:r>
            <a:r>
              <a:rPr lang="ru-RU" sz="900" dirty="0">
                <a:latin typeface="e-Ukraine Light" pitchFamily="50" charset="-52"/>
              </a:rPr>
              <a:t>. 141.4.3 –141.4.5 та 141.4.11 п. 141.4 ст. 141 ПКУ) </a:t>
            </a:r>
            <a:r>
              <a:rPr lang="ru-RU" sz="900" dirty="0" err="1">
                <a:latin typeface="e-Ukraine Light" pitchFamily="50" charset="-52"/>
              </a:rPr>
              <a:t>їх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суми</a:t>
            </a:r>
            <a:r>
              <a:rPr lang="ru-RU" sz="900" dirty="0">
                <a:latin typeface="e-Ukraine Light" pitchFamily="50" charset="-52"/>
              </a:rPr>
              <a:t> та за </a:t>
            </a:r>
            <a:r>
              <a:rPr lang="ru-RU" sz="900" dirty="0" err="1">
                <a:latin typeface="e-Ukraine Light" pitchFamily="50" charset="-52"/>
              </a:rPr>
              <a:t>їх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рахунок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сплачується</a:t>
            </a:r>
            <a:r>
              <a:rPr lang="ru-RU" sz="900" dirty="0">
                <a:latin typeface="e-Ukraine Light" pitchFamily="50" charset="-52"/>
              </a:rPr>
              <a:t> до бюджету </a:t>
            </a:r>
            <a:r>
              <a:rPr lang="ru-RU" sz="900" dirty="0" err="1">
                <a:latin typeface="e-Ukraine Light" pitchFamily="50" charset="-52"/>
              </a:rPr>
              <a:t>під</a:t>
            </a:r>
            <a:r>
              <a:rPr lang="ru-RU" sz="900" dirty="0">
                <a:latin typeface="e-Ukraine Light" pitchFamily="50" charset="-52"/>
              </a:rPr>
              <a:t> час </a:t>
            </a:r>
            <a:r>
              <a:rPr lang="ru-RU" sz="900" dirty="0" err="1">
                <a:latin typeface="e-Ukraine Light" pitchFamily="50" charset="-52"/>
              </a:rPr>
              <a:t>такої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виплати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інше</a:t>
            </a:r>
            <a:r>
              <a:rPr lang="ru-RU" sz="900" dirty="0">
                <a:latin typeface="e-Ukraine Light" pitchFamily="50" charset="-52"/>
              </a:rPr>
              <a:t> не </a:t>
            </a:r>
            <a:r>
              <a:rPr lang="ru-RU" sz="900" dirty="0" err="1">
                <a:latin typeface="e-Ukraine Light" pitchFamily="50" charset="-52"/>
              </a:rPr>
              <a:t>передбачено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положеннями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міжнародних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договорів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країнами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резиденції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осіб</a:t>
            </a:r>
            <a:r>
              <a:rPr lang="ru-RU" sz="900" dirty="0">
                <a:latin typeface="e-Ukraine Light" pitchFamily="50" charset="-52"/>
              </a:rPr>
              <a:t>, на </a:t>
            </a:r>
            <a:r>
              <a:rPr lang="ru-RU" sz="900" dirty="0" err="1">
                <a:latin typeface="e-Ukraine Light" pitchFamily="50" charset="-52"/>
              </a:rPr>
              <a:t>користь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яких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здійснюються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виплати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набрали </a:t>
            </a:r>
            <a:r>
              <a:rPr lang="ru-RU" sz="900" dirty="0" err="1">
                <a:latin typeface="e-Ukraine Light" pitchFamily="50" charset="-52"/>
              </a:rPr>
              <a:t>чинності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ru-RU" sz="900" dirty="0" err="1">
                <a:latin typeface="e-Ukraine Light" pitchFamily="50" charset="-52"/>
              </a:rPr>
              <a:t>Вимоги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цього</a:t>
            </a:r>
            <a:r>
              <a:rPr lang="ru-RU" sz="900" dirty="0">
                <a:latin typeface="e-Ukraine Light" pitchFamily="50" charset="-52"/>
              </a:rPr>
              <a:t> абзацу не </a:t>
            </a:r>
            <a:r>
              <a:rPr lang="ru-RU" sz="900" dirty="0" err="1">
                <a:latin typeface="e-Ukraine Light" pitchFamily="50" charset="-52"/>
              </a:rPr>
              <a:t>застосовуються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нерезидентів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отримуються</a:t>
            </a:r>
            <a:r>
              <a:rPr lang="ru-RU" sz="900" dirty="0">
                <a:latin typeface="e-Ukraine Light" pitchFamily="50" charset="-52"/>
              </a:rPr>
              <a:t> ними через </a:t>
            </a:r>
            <a:r>
              <a:rPr lang="ru-RU" sz="900" dirty="0" err="1">
                <a:latin typeface="e-Ukraine Light" pitchFamily="50" charset="-52"/>
              </a:rPr>
              <a:t>їх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постійні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представництва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території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Якщо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міжнародним</a:t>
            </a:r>
            <a:r>
              <a:rPr lang="ru-RU" sz="900" dirty="0">
                <a:latin typeface="e-Ukraine Light" pitchFamily="50" charset="-52"/>
              </a:rPr>
              <a:t> договором, </a:t>
            </a:r>
            <a:r>
              <a:rPr lang="ru-RU" sz="900" dirty="0" err="1">
                <a:latin typeface="e-Ukraine Light" pitchFamily="50" charset="-52"/>
              </a:rPr>
              <a:t>згода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обов’язковість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якого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надана</a:t>
            </a:r>
            <a:r>
              <a:rPr lang="ru-RU" sz="900" dirty="0">
                <a:latin typeface="e-Ukraine Light" pitchFamily="50" charset="-52"/>
              </a:rPr>
              <a:t> Верховною Радою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встановлено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інші</a:t>
            </a:r>
            <a:r>
              <a:rPr lang="ru-RU" sz="900" dirty="0">
                <a:latin typeface="e-Ukraine Light" pitchFamily="50" charset="-52"/>
              </a:rPr>
              <a:t> правила, </a:t>
            </a:r>
            <a:r>
              <a:rPr lang="ru-RU" sz="900" dirty="0" err="1">
                <a:latin typeface="e-Ukraine Light" pitchFamily="50" charset="-52"/>
              </a:rPr>
              <a:t>ніж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ті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передбачені</a:t>
            </a:r>
            <a:r>
              <a:rPr lang="ru-RU" sz="900" dirty="0">
                <a:latin typeface="e-Ukraine Light" pitchFamily="50" charset="-52"/>
              </a:rPr>
              <a:t> ПКУ, </a:t>
            </a:r>
            <a:r>
              <a:rPr lang="ru-RU" sz="900" dirty="0" err="1">
                <a:latin typeface="e-Ukraine Light" pitchFamily="50" charset="-52"/>
              </a:rPr>
              <a:t>застосовуються</a:t>
            </a:r>
            <a:r>
              <a:rPr lang="ru-RU" sz="900" dirty="0">
                <a:latin typeface="e-Ukraine Light" pitchFamily="50" charset="-52"/>
              </a:rPr>
              <a:t> правила </a:t>
            </a:r>
            <a:r>
              <a:rPr lang="ru-RU" sz="900" dirty="0" err="1">
                <a:latin typeface="e-Ukraine Light" pitchFamily="50" charset="-52"/>
              </a:rPr>
              <a:t>міжнародного</a:t>
            </a:r>
            <a:r>
              <a:rPr lang="ru-RU" sz="900" dirty="0">
                <a:latin typeface="e-Ukraine Light" pitchFamily="50" charset="-52"/>
              </a:rPr>
              <a:t> договору (п. 3.2 ст. 3 ПКУ</a:t>
            </a:r>
            <a:r>
              <a:rPr lang="ru-RU" sz="900" dirty="0" smtClean="0">
                <a:latin typeface="e-Ukraine Light" pitchFamily="50" charset="-52"/>
              </a:rPr>
              <a:t>).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Порядок </a:t>
            </a:r>
            <a:r>
              <a:rPr lang="ru-RU" sz="900" dirty="0" err="1">
                <a:latin typeface="e-Ukraine Light" pitchFamily="50" charset="-52"/>
              </a:rPr>
              <a:t>застосування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міжнародного</a:t>
            </a:r>
            <a:r>
              <a:rPr lang="ru-RU" sz="900" dirty="0">
                <a:latin typeface="e-Ukraine Light" pitchFamily="50" charset="-52"/>
              </a:rPr>
              <a:t> договору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про </a:t>
            </a:r>
            <a:r>
              <a:rPr lang="ru-RU" sz="900" dirty="0" err="1">
                <a:latin typeface="e-Ukraine Light" pitchFamily="50" charset="-52"/>
              </a:rPr>
              <a:t>уникнення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подвійного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стосовно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повного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або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часткового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звільнення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оподаткування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нерезидентів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джерелом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їх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походження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регулюється</a:t>
            </a:r>
            <a:r>
              <a:rPr lang="ru-RU" sz="900" dirty="0">
                <a:latin typeface="e-Ukraine Light" pitchFamily="50" charset="-52"/>
              </a:rPr>
              <a:t> ст. 103 ПКУ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endParaRPr lang="ru-RU" sz="900" dirty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14300" y="1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09549" y="0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5932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Відповідальність</a:t>
            </a:r>
            <a:r>
              <a:rPr lang="ru-RU" sz="900" dirty="0">
                <a:latin typeface="e-Ukraine Light" pitchFamily="50" charset="-52"/>
              </a:rPr>
              <a:t> за </a:t>
            </a:r>
            <a:r>
              <a:rPr lang="ru-RU" sz="900" dirty="0" err="1">
                <a:latin typeface="e-Ukraine Light" pitchFamily="50" charset="-52"/>
              </a:rPr>
              <a:t>повноту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утримання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своєчасність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перерахування</a:t>
            </a:r>
            <a:r>
              <a:rPr lang="ru-RU" sz="900" dirty="0">
                <a:latin typeface="e-Ukraine Light" pitchFamily="50" charset="-52"/>
              </a:rPr>
              <a:t> до бюджету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зазначеного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зокрема</a:t>
            </a:r>
            <a:r>
              <a:rPr lang="ru-RU" sz="900" dirty="0">
                <a:latin typeface="e-Ukraine Light" pitchFamily="50" charset="-52"/>
              </a:rPr>
              <a:t>, в </a:t>
            </a:r>
            <a:br>
              <a:rPr lang="ru-RU" sz="900" dirty="0">
                <a:latin typeface="e-Ukraine Light" pitchFamily="50" charset="-52"/>
              </a:rPr>
            </a:br>
            <a:r>
              <a:rPr lang="ru-RU" sz="900" dirty="0">
                <a:latin typeface="e-Ukraine Light" pitchFamily="50" charset="-52"/>
              </a:rPr>
              <a:t>п. 141.4 ст. 141 ПКУ, </a:t>
            </a:r>
            <a:r>
              <a:rPr lang="ru-RU" sz="900" dirty="0" err="1">
                <a:latin typeface="e-Ukraine Light" pitchFamily="50" charset="-52"/>
              </a:rPr>
              <a:t>покладається</a:t>
            </a:r>
            <a:r>
              <a:rPr lang="ru-RU" sz="900" dirty="0">
                <a:latin typeface="e-Ukraine Light" pitchFamily="50" charset="-52"/>
              </a:rPr>
              <a:t>   на  </a:t>
            </a:r>
            <a:r>
              <a:rPr lang="ru-RU" sz="900" dirty="0" err="1">
                <a:latin typeface="e-Ukraine Light" pitchFamily="50" charset="-52"/>
              </a:rPr>
              <a:t>платників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, 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здійснюють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відповідні</a:t>
            </a:r>
            <a:r>
              <a:rPr lang="ru-RU" sz="900" dirty="0">
                <a:latin typeface="e-Ukraine Light" pitchFamily="50" charset="-52"/>
              </a:rPr>
              <a:t>   </a:t>
            </a:r>
            <a:r>
              <a:rPr lang="ru-RU" sz="900" dirty="0" err="1">
                <a:latin typeface="e-Ukraine Light" pitchFamily="50" charset="-52"/>
              </a:rPr>
              <a:t>виплати</a:t>
            </a:r>
            <a:r>
              <a:rPr lang="ru-RU" sz="900" dirty="0">
                <a:latin typeface="e-Ukraine Light" pitchFamily="50" charset="-52"/>
              </a:rPr>
              <a:t> (п. 137.3 ст. 137 ПКУ). </a:t>
            </a:r>
            <a:endParaRPr lang="ru-RU" sz="900" dirty="0" smtClean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>
                <a:latin typeface="e-Ukraine Light" pitchFamily="50" charset="-52"/>
              </a:rPr>
              <a:t>	</a:t>
            </a:r>
            <a:r>
              <a:rPr lang="ru-RU" sz="900" dirty="0" smtClean="0">
                <a:latin typeface="e-Ukraine Light" pitchFamily="50" charset="-52"/>
              </a:rPr>
              <a:t>Таким </a:t>
            </a:r>
            <a:r>
              <a:rPr lang="ru-RU" sz="900" dirty="0">
                <a:latin typeface="e-Ukraine Light" pitchFamily="50" charset="-52"/>
              </a:rPr>
              <a:t>чином, при </a:t>
            </a:r>
            <a:r>
              <a:rPr lang="ru-RU" sz="900" dirty="0" err="1">
                <a:latin typeface="e-Ukraine Light" pitchFamily="50" charset="-52"/>
              </a:rPr>
              <a:t>виплаті</a:t>
            </a:r>
            <a:r>
              <a:rPr lang="ru-RU" sz="900" dirty="0">
                <a:latin typeface="e-Ukraine Light" pitchFamily="50" charset="-52"/>
              </a:rPr>
              <a:t> доходу нерезиденту </a:t>
            </a:r>
            <a:r>
              <a:rPr lang="ru-RU" sz="900" dirty="0" err="1">
                <a:latin typeface="e-Ukraine Light" pitchFamily="50" charset="-52"/>
              </a:rPr>
              <a:t>неприбутковою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організацією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таку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неприбуткову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організацію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покладено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зобов’язання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утримання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 нерезидента, </a:t>
            </a:r>
            <a:r>
              <a:rPr lang="ru-RU" sz="900" dirty="0" err="1">
                <a:latin typeface="e-Ukraine Light" pitchFamily="50" charset="-52"/>
              </a:rPr>
              <a:t>який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перераховується</a:t>
            </a:r>
            <a:r>
              <a:rPr lang="ru-RU" sz="900" dirty="0">
                <a:latin typeface="e-Ukraine Light" pitchFamily="50" charset="-52"/>
              </a:rPr>
              <a:t> до бюджету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</a:t>
            </a:r>
            <a:r>
              <a:rPr lang="ru-RU" sz="900" dirty="0" err="1" smtClean="0">
                <a:latin typeface="e-Ukraine Light" pitchFamily="50" charset="-52"/>
              </a:rPr>
              <a:t>Згідно</a:t>
            </a:r>
            <a:r>
              <a:rPr lang="ru-RU" sz="900" dirty="0" smtClean="0">
                <a:latin typeface="e-Ukraine Light" pitchFamily="50" charset="-52"/>
              </a:rPr>
              <a:t> </a:t>
            </a:r>
            <a:r>
              <a:rPr lang="ru-RU" sz="900" dirty="0">
                <a:latin typeface="e-Ukraine Light" pitchFamily="50" charset="-52"/>
              </a:rPr>
              <a:t>з </a:t>
            </a:r>
            <a:r>
              <a:rPr lang="ru-RU" sz="900" dirty="0" err="1">
                <a:latin typeface="e-Ukraine Light" pitchFamily="50" charset="-52"/>
              </a:rPr>
              <a:t>абзацом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дев’ятим</a:t>
            </a:r>
            <a:r>
              <a:rPr lang="ru-RU" sz="900" dirty="0">
                <a:latin typeface="e-Ukraine Light" pitchFamily="50" charset="-52"/>
              </a:rPr>
              <a:t> п. 46.2 ст. 46 ПКУ </a:t>
            </a:r>
            <a:r>
              <a:rPr lang="ru-RU" sz="900" dirty="0" err="1">
                <a:latin typeface="e-Ukraine Light" pitchFamily="50" charset="-52"/>
              </a:rPr>
              <a:t>неприбуткові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підприємства</a:t>
            </a:r>
            <a:r>
              <a:rPr lang="ru-RU" sz="900" dirty="0">
                <a:latin typeface="e-Ukraine Light" pitchFamily="50" charset="-52"/>
              </a:rPr>
              <a:t>, установи та </a:t>
            </a:r>
            <a:r>
              <a:rPr lang="ru-RU" sz="900" dirty="0" err="1">
                <a:latin typeface="e-Ukraine Light" pitchFamily="50" charset="-52"/>
              </a:rPr>
              <a:t>організації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визначені</a:t>
            </a:r>
            <a:r>
              <a:rPr lang="ru-RU" sz="900" dirty="0">
                <a:latin typeface="e-Ukraine Light" pitchFamily="50" charset="-52"/>
              </a:rPr>
              <a:t> п. 133.4 ст. 133 ПКУ, </a:t>
            </a:r>
            <a:r>
              <a:rPr lang="ru-RU" sz="900" dirty="0" err="1">
                <a:latin typeface="e-Ukraine Light" pitchFamily="50" charset="-52"/>
              </a:rPr>
              <a:t>подають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</a:t>
            </a:r>
            <a:r>
              <a:rPr lang="ru-RU" sz="900" dirty="0">
                <a:latin typeface="e-Ukraine Light" pitchFamily="50" charset="-52"/>
              </a:rPr>
              <a:t> про </a:t>
            </a:r>
            <a:r>
              <a:rPr lang="ru-RU" sz="900" dirty="0" err="1">
                <a:latin typeface="e-Ukraine Light" pitchFamily="50" charset="-52"/>
              </a:rPr>
              <a:t>використання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прибутків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неприбуткової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організації</a:t>
            </a:r>
            <a:r>
              <a:rPr lang="ru-RU" sz="900" dirty="0">
                <a:latin typeface="e-Ukraine Light" pitchFamily="50" charset="-52"/>
              </a:rPr>
              <a:t> за формою, </a:t>
            </a:r>
            <a:r>
              <a:rPr lang="ru-RU" sz="900" dirty="0" err="1">
                <a:latin typeface="e-Ukraine Light" pitchFamily="50" charset="-52"/>
              </a:rPr>
              <a:t>затвердженою</a:t>
            </a:r>
            <a:r>
              <a:rPr lang="ru-RU" sz="900" dirty="0">
                <a:latin typeface="e-Ukraine Light" pitchFamily="50" charset="-52"/>
              </a:rPr>
              <a:t> наказом </a:t>
            </a:r>
            <a:r>
              <a:rPr lang="ru-RU" sz="900" dirty="0" err="1">
                <a:latin typeface="e-Ukraine Light" pitchFamily="50" charset="-52"/>
              </a:rPr>
              <a:t>Міністерства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17 </a:t>
            </a:r>
            <a:r>
              <a:rPr lang="ru-RU" sz="900" dirty="0" err="1">
                <a:latin typeface="e-Ukraine Light" pitchFamily="50" charset="-52"/>
              </a:rPr>
              <a:t>червня</a:t>
            </a:r>
            <a:r>
              <a:rPr lang="ru-RU" sz="900" dirty="0">
                <a:latin typeface="e-Ukraine Light" pitchFamily="50" charset="-52"/>
              </a:rPr>
              <a:t> 2016  року  № 553 (у   </a:t>
            </a:r>
            <a:r>
              <a:rPr lang="ru-RU" sz="900" dirty="0" err="1">
                <a:latin typeface="e-Ukraine Light" pitchFamily="50" charset="-52"/>
              </a:rPr>
              <a:t>редакції</a:t>
            </a:r>
            <a:r>
              <a:rPr lang="ru-RU" sz="900" dirty="0">
                <a:latin typeface="e-Ukraine Light" pitchFamily="50" charset="-52"/>
              </a:rPr>
              <a:t>  наказу  </a:t>
            </a:r>
            <a:r>
              <a:rPr lang="ru-RU" sz="900" dirty="0" err="1">
                <a:latin typeface="e-Ukraine Light" pitchFamily="50" charset="-52"/>
              </a:rPr>
              <a:t>Міністерства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фінансів</a:t>
            </a:r>
            <a:r>
              <a:rPr lang="ru-RU" sz="900" dirty="0">
                <a:latin typeface="e-Ukraine Light" pitchFamily="50" charset="-52"/>
              </a:rPr>
              <a:t> 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 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 28 </a:t>
            </a:r>
            <a:r>
              <a:rPr lang="ru-RU" sz="900" dirty="0" err="1">
                <a:latin typeface="e-Ukraine Light" pitchFamily="50" charset="-52"/>
              </a:rPr>
              <a:t>квітня</a:t>
            </a:r>
            <a:r>
              <a:rPr lang="ru-RU" sz="900" dirty="0">
                <a:latin typeface="e-Ukraine Light" pitchFamily="50" charset="-52"/>
              </a:rPr>
              <a:t> 2017 року № 469), та </a:t>
            </a:r>
            <a:r>
              <a:rPr lang="ru-RU" sz="900" dirty="0" err="1">
                <a:latin typeface="e-Ukraine Light" pitchFamily="50" charset="-52"/>
              </a:rPr>
              <a:t>річну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фінансову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звітність</a:t>
            </a:r>
            <a:r>
              <a:rPr lang="ru-RU" sz="900" dirty="0" smtClean="0">
                <a:latin typeface="e-Ukraine Light" pitchFamily="50" charset="-52"/>
              </a:rPr>
              <a:t>.</a:t>
            </a:r>
            <a:endParaRPr lang="ru-RU" sz="900" dirty="0">
              <a:latin typeface="e-Ukraine Light" pitchFamily="50" charset="-52"/>
            </a:endParaRPr>
          </a:p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ru-RU" sz="900" dirty="0" smtClean="0">
                <a:latin typeface="e-Ukraine Light" pitchFamily="50" charset="-52"/>
              </a:rPr>
              <a:t>	Разом </a:t>
            </a:r>
            <a:r>
              <a:rPr lang="ru-RU" sz="900" dirty="0" err="1">
                <a:latin typeface="e-Ukraine Light" pitchFamily="50" charset="-52"/>
              </a:rPr>
              <a:t>зі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Звітом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неприбуткові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організації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утримують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вносять</a:t>
            </a:r>
            <a:r>
              <a:rPr lang="ru-RU" sz="900" dirty="0">
                <a:latin typeface="e-Ukraine Light" pitchFamily="50" charset="-52"/>
              </a:rPr>
              <a:t> до бюджету </a:t>
            </a:r>
            <a:r>
              <a:rPr lang="ru-RU" sz="900" dirty="0" err="1">
                <a:latin typeface="e-Ukraine Light" pitchFamily="50" charset="-52"/>
              </a:rPr>
              <a:t>податок</a:t>
            </a:r>
            <a:r>
              <a:rPr lang="ru-RU" sz="900" dirty="0">
                <a:latin typeface="e-Ukraine Light" pitchFamily="50" charset="-52"/>
              </a:rPr>
              <a:t> на доходи </a:t>
            </a:r>
            <a:r>
              <a:rPr lang="ru-RU" sz="900" dirty="0" err="1">
                <a:latin typeface="e-Ukraine Light" pitchFamily="50" charset="-52"/>
              </a:rPr>
              <a:t>нерезидентів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мають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надати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Податкову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декларацію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на </a:t>
            </a:r>
            <a:r>
              <a:rPr lang="ru-RU" sz="900" dirty="0" err="1">
                <a:latin typeface="e-Ukraine Light" pitchFamily="50" charset="-52"/>
              </a:rPr>
              <a:t>прибуток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підприємств</a:t>
            </a:r>
            <a:r>
              <a:rPr lang="ru-RU" sz="900" dirty="0">
                <a:latin typeface="e-Ukraine Light" pitchFamily="50" charset="-52"/>
              </a:rPr>
              <a:t>, форма </a:t>
            </a:r>
            <a:r>
              <a:rPr lang="ru-RU" sz="900" dirty="0" err="1">
                <a:latin typeface="e-Ukraine Light" pitchFamily="50" charset="-52"/>
              </a:rPr>
              <a:t>якої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затверджена</a:t>
            </a:r>
            <a:r>
              <a:rPr lang="ru-RU" sz="900" dirty="0">
                <a:latin typeface="e-Ukraine Light" pitchFamily="50" charset="-52"/>
              </a:rPr>
              <a:t> наказом </a:t>
            </a:r>
            <a:r>
              <a:rPr lang="ru-RU" sz="900" dirty="0" err="1">
                <a:latin typeface="e-Ukraine Light" pitchFamily="50" charset="-52"/>
              </a:rPr>
              <a:t>Міністерства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фінансів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від</a:t>
            </a:r>
            <a:r>
              <a:rPr lang="ru-RU" sz="900" dirty="0">
                <a:latin typeface="e-Ukraine Light" pitchFamily="50" charset="-52"/>
              </a:rPr>
              <a:t> 20 </a:t>
            </a:r>
            <a:r>
              <a:rPr lang="ru-RU" sz="900" dirty="0" err="1">
                <a:latin typeface="e-Ukraine Light" pitchFamily="50" charset="-52"/>
              </a:rPr>
              <a:t>жовтня</a:t>
            </a:r>
            <a:r>
              <a:rPr lang="ru-RU" sz="900" dirty="0">
                <a:latin typeface="e-Ukraine Light" pitchFamily="50" charset="-52"/>
              </a:rPr>
              <a:t> 2015 року № 897 </a:t>
            </a:r>
            <a:r>
              <a:rPr lang="ru-RU" sz="900" dirty="0" err="1">
                <a:latin typeface="e-Ukraine Light" pitchFamily="50" charset="-52"/>
              </a:rPr>
              <a:t>зі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змінами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доповненнями</a:t>
            </a:r>
            <a:r>
              <a:rPr lang="ru-RU" sz="900" dirty="0">
                <a:latin typeface="e-Ukraine Light" pitchFamily="50" charset="-52"/>
              </a:rPr>
              <a:t>. </a:t>
            </a:r>
            <a:r>
              <a:rPr lang="ru-RU" sz="900" dirty="0" err="1">
                <a:latin typeface="e-Ukraine Light" pitchFamily="50" charset="-52"/>
              </a:rPr>
              <a:t>Слід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звернути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увагу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що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такі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організації</a:t>
            </a:r>
            <a:r>
              <a:rPr lang="ru-RU" sz="900" dirty="0">
                <a:latin typeface="e-Ukraine Light" pitchFamily="50" charset="-52"/>
              </a:rPr>
              <a:t> у </a:t>
            </a:r>
            <a:r>
              <a:rPr lang="ru-RU" sz="900" dirty="0" err="1">
                <a:latin typeface="e-Ukraine Light" pitchFamily="50" charset="-52"/>
              </a:rPr>
              <a:t>декларації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крім</a:t>
            </a:r>
            <a:r>
              <a:rPr lang="ru-RU" sz="900" dirty="0">
                <a:latin typeface="e-Ukraine Light" pitchFamily="50" charset="-52"/>
              </a:rPr>
              <a:t> рядка 23 ПН, де </a:t>
            </a:r>
            <a:r>
              <a:rPr lang="ru-RU" sz="900" dirty="0" err="1">
                <a:latin typeface="e-Ukraine Light" pitchFamily="50" charset="-52"/>
              </a:rPr>
              <a:t>зазначається</a:t>
            </a:r>
            <a:r>
              <a:rPr lang="ru-RU" sz="900" dirty="0">
                <a:latin typeface="e-Ukraine Light" pitchFamily="50" charset="-52"/>
              </a:rPr>
              <a:t> сума </a:t>
            </a:r>
            <a:r>
              <a:rPr lang="ru-RU" sz="900" dirty="0" err="1">
                <a:latin typeface="e-Ukraine Light" pitchFamily="50" charset="-52"/>
              </a:rPr>
              <a:t>сплаченого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податку</a:t>
            </a:r>
            <a:r>
              <a:rPr lang="ru-RU" sz="900" dirty="0">
                <a:latin typeface="e-Ukraine Light" pitchFamily="50" charset="-52"/>
              </a:rPr>
              <a:t> при </a:t>
            </a:r>
            <a:r>
              <a:rPr lang="ru-RU" sz="900" dirty="0" err="1">
                <a:latin typeface="e-Ukraine Light" pitchFamily="50" charset="-52"/>
              </a:rPr>
              <a:t>виплаті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доходів</a:t>
            </a:r>
            <a:r>
              <a:rPr lang="ru-RU" sz="900" dirty="0">
                <a:latin typeface="e-Ukraine Light" pitchFamily="50" charset="-52"/>
              </a:rPr>
              <a:t> нерезидентам у </a:t>
            </a:r>
            <a:r>
              <a:rPr lang="ru-RU" sz="900" dirty="0" err="1">
                <a:latin typeface="e-Ukraine Light" pitchFamily="50" charset="-52"/>
              </a:rPr>
              <a:t>звітному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періоді</a:t>
            </a:r>
            <a:r>
              <a:rPr lang="ru-RU" sz="900" dirty="0">
                <a:latin typeface="e-Ukraine Light" pitchFamily="50" charset="-52"/>
              </a:rPr>
              <a:t>, та </a:t>
            </a:r>
            <a:r>
              <a:rPr lang="ru-RU" sz="900" dirty="0" err="1">
                <a:latin typeface="e-Ukraine Light" pitchFamily="50" charset="-52"/>
              </a:rPr>
              <a:t>таблиці</a:t>
            </a:r>
            <a:r>
              <a:rPr lang="ru-RU" sz="900" dirty="0">
                <a:latin typeface="e-Ukraine Light" pitchFamily="50" charset="-52"/>
              </a:rPr>
              <a:t> 1 «</a:t>
            </a:r>
            <a:r>
              <a:rPr lang="ru-RU" sz="900" dirty="0" err="1">
                <a:latin typeface="e-Ukraine Light" pitchFamily="50" charset="-52"/>
              </a:rPr>
              <a:t>Розрахунок</a:t>
            </a:r>
            <a:r>
              <a:rPr lang="ru-RU" sz="900" dirty="0">
                <a:latin typeface="e-Ukraine Light" pitchFamily="50" charset="-52"/>
              </a:rPr>
              <a:t> (</a:t>
            </a:r>
            <a:r>
              <a:rPr lang="ru-RU" sz="900" dirty="0" err="1">
                <a:latin typeface="e-Ukraine Light" pitchFamily="50" charset="-52"/>
              </a:rPr>
              <a:t>звіт</a:t>
            </a:r>
            <a:r>
              <a:rPr lang="ru-RU" sz="900" dirty="0">
                <a:latin typeface="e-Ukraine Light" pitchFamily="50" charset="-52"/>
              </a:rPr>
              <a:t>) </a:t>
            </a:r>
            <a:r>
              <a:rPr lang="ru-RU" sz="900" dirty="0" err="1">
                <a:latin typeface="e-Ukraine Light" pitchFamily="50" charset="-52"/>
              </a:rPr>
              <a:t>податкових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зобов’язань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нерезидентів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якими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отримано</a:t>
            </a:r>
            <a:r>
              <a:rPr lang="ru-RU" sz="900" dirty="0">
                <a:latin typeface="e-Ukraine Light" pitchFamily="50" charset="-52"/>
              </a:rPr>
              <a:t> доходи </a:t>
            </a:r>
            <a:r>
              <a:rPr lang="ru-RU" sz="900" dirty="0" err="1">
                <a:latin typeface="e-Ukraine Light" pitchFamily="50" charset="-52"/>
              </a:rPr>
              <a:t>із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джерелом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їх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походження</a:t>
            </a:r>
            <a:r>
              <a:rPr lang="ru-RU" sz="900" dirty="0">
                <a:latin typeface="e-Ukraine Light" pitchFamily="50" charset="-52"/>
              </a:rPr>
              <a:t> з </a:t>
            </a:r>
            <a:r>
              <a:rPr lang="ru-RU" sz="900" dirty="0" err="1">
                <a:latin typeface="e-Ukraine Light" pitchFamily="50" charset="-52"/>
              </a:rPr>
              <a:t>України</a:t>
            </a:r>
            <a:r>
              <a:rPr lang="ru-RU" sz="900" dirty="0">
                <a:latin typeface="e-Ukraine Light" pitchFamily="50" charset="-52"/>
              </a:rPr>
              <a:t>» </a:t>
            </a:r>
            <a:r>
              <a:rPr lang="ru-RU" sz="900" dirty="0" err="1">
                <a:latin typeface="e-Ukraine Light" pitchFamily="50" charset="-52"/>
              </a:rPr>
              <a:t>додатка</a:t>
            </a:r>
            <a:r>
              <a:rPr lang="ru-RU" sz="900" dirty="0">
                <a:latin typeface="e-Ukraine Light" pitchFamily="50" charset="-52"/>
              </a:rPr>
              <a:t> ПН до рядка 23 ПН </a:t>
            </a:r>
            <a:r>
              <a:rPr lang="ru-RU" sz="900" dirty="0" err="1">
                <a:latin typeface="e-Ukraine Light" pitchFamily="50" charset="-52"/>
              </a:rPr>
              <a:t>декларації</a:t>
            </a:r>
            <a:r>
              <a:rPr lang="ru-RU" sz="900" dirty="0">
                <a:latin typeface="e-Ukraine Light" pitchFamily="50" charset="-52"/>
              </a:rPr>
              <a:t>, </a:t>
            </a:r>
            <a:r>
              <a:rPr lang="ru-RU" sz="900" dirty="0" err="1">
                <a:latin typeface="e-Ukraine Light" pitchFamily="50" charset="-52"/>
              </a:rPr>
              <a:t>інші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показники</a:t>
            </a:r>
            <a:r>
              <a:rPr lang="ru-RU" sz="900" dirty="0">
                <a:latin typeface="e-Ukraine Light" pitchFamily="50" charset="-52"/>
              </a:rPr>
              <a:t> не </a:t>
            </a:r>
            <a:r>
              <a:rPr lang="ru-RU" sz="900" dirty="0" err="1">
                <a:latin typeface="e-Ukraine Light" pitchFamily="50" charset="-52"/>
              </a:rPr>
              <a:t>заповнюють</a:t>
            </a:r>
            <a:r>
              <a:rPr lang="ru-RU" sz="900" dirty="0">
                <a:latin typeface="e-Ukraine Light" pitchFamily="50" charset="-52"/>
              </a:rPr>
              <a:t> та </a:t>
            </a:r>
            <a:r>
              <a:rPr lang="ru-RU" sz="900" dirty="0" err="1">
                <a:latin typeface="e-Ukraine Light" pitchFamily="50" charset="-52"/>
              </a:rPr>
              <a:t>інші</a:t>
            </a:r>
            <a:r>
              <a:rPr lang="ru-RU" sz="900" dirty="0">
                <a:latin typeface="e-Ukraine Light" pitchFamily="50" charset="-52"/>
              </a:rPr>
              <a:t> </a:t>
            </a:r>
            <a:r>
              <a:rPr lang="ru-RU" sz="900" dirty="0" err="1">
                <a:latin typeface="e-Ukraine Light" pitchFamily="50" charset="-52"/>
              </a:rPr>
              <a:t>додатки</a:t>
            </a:r>
            <a:r>
              <a:rPr lang="ru-RU" sz="900" dirty="0">
                <a:latin typeface="e-Ukraine Light" pitchFamily="50" charset="-52"/>
              </a:rPr>
              <a:t> до </a:t>
            </a:r>
            <a:r>
              <a:rPr lang="ru-RU" sz="900" dirty="0" err="1">
                <a:latin typeface="e-Ukraine Light" pitchFamily="50" charset="-52"/>
              </a:rPr>
              <a:t>декларації</a:t>
            </a:r>
            <a:r>
              <a:rPr lang="ru-RU" sz="900" dirty="0">
                <a:latin typeface="e-Ukraine Light" pitchFamily="50" charset="-52"/>
              </a:rPr>
              <a:t> не </a:t>
            </a:r>
            <a:r>
              <a:rPr lang="ru-RU" sz="900" dirty="0" err="1">
                <a:latin typeface="e-Ukraine Light" pitchFamily="50" charset="-52"/>
              </a:rPr>
              <a:t>подають</a:t>
            </a:r>
            <a:r>
              <a:rPr lang="ru-RU" sz="900" dirty="0">
                <a:latin typeface="e-Ukraine Light" pitchFamily="50" charset="-52"/>
              </a:rPr>
              <a:t>. </a:t>
            </a:r>
            <a:endParaRPr lang="ru-RU" sz="900" dirty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1316</TotalTime>
  <Words>129</Words>
  <Application>Microsoft Office PowerPoint</Application>
  <PresentationFormat>Лист A4 (210x297 мм)</PresentationFormat>
  <Paragraphs>24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d</cp:lastModifiedBy>
  <cp:revision>176</cp:revision>
  <dcterms:created xsi:type="dcterms:W3CDTF">2021-05-27T05:23:05Z</dcterms:created>
  <dcterms:modified xsi:type="dcterms:W3CDTF">2023-06-27T06:45:06Z</dcterms:modified>
</cp:coreProperties>
</file>