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470" y="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090023"/>
            <a:ext cx="3600000" cy="18158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err="1">
                <a:latin typeface="e-Ukraine Light" pitchFamily="50" charset="-52"/>
              </a:rPr>
              <a:t>Чи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надається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довідка</a:t>
            </a:r>
            <a:r>
              <a:rPr lang="ru-RU" sz="1600" b="1" dirty="0">
                <a:latin typeface="e-Ukraine Light" pitchFamily="50" charset="-52"/>
              </a:rPr>
              <a:t> про </a:t>
            </a:r>
            <a:r>
              <a:rPr lang="ru-RU" sz="1600" b="1" dirty="0" err="1">
                <a:latin typeface="e-Ukraine Light" pitchFamily="50" charset="-52"/>
              </a:rPr>
              <a:t>відсутність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заборгованості</a:t>
            </a:r>
            <a:r>
              <a:rPr lang="ru-RU" sz="1600" b="1" dirty="0">
                <a:latin typeface="e-Ukraine Light" pitchFamily="50" charset="-52"/>
              </a:rPr>
              <a:t>, </a:t>
            </a:r>
            <a:r>
              <a:rPr lang="ru-RU" sz="1600" b="1" dirty="0" err="1">
                <a:latin typeface="e-Ukraine Light" pitchFamily="50" charset="-52"/>
              </a:rPr>
              <a:t>якщо</a:t>
            </a:r>
            <a:r>
              <a:rPr lang="ru-RU" sz="1600" b="1" dirty="0">
                <a:latin typeface="e-Ukraine Light" pitchFamily="50" charset="-52"/>
              </a:rPr>
              <a:t> в </a:t>
            </a:r>
            <a:r>
              <a:rPr lang="ru-RU" sz="1600" b="1" dirty="0" err="1">
                <a:latin typeface="e-Ukraine Light" pitchFamily="50" charset="-52"/>
              </a:rPr>
              <a:t>інтегрованій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картці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платника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обліковується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податковий</a:t>
            </a:r>
            <a:r>
              <a:rPr lang="ru-RU" sz="1600" b="1" dirty="0">
                <a:latin typeface="e-Ukraine Light" pitchFamily="50" charset="-52"/>
              </a:rPr>
              <a:t> борг </a:t>
            </a:r>
            <a:r>
              <a:rPr lang="ru-RU" sz="1600" b="1" dirty="0" err="1">
                <a:latin typeface="e-Ukraine Light" pitchFamily="50" charset="-52"/>
              </a:rPr>
              <a:t>зі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сплати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податків</a:t>
            </a:r>
            <a:r>
              <a:rPr lang="ru-RU" sz="1600" b="1" dirty="0">
                <a:latin typeface="e-Ukraine Light" pitchFamily="50" charset="-52"/>
              </a:rPr>
              <a:t> та </a:t>
            </a:r>
            <a:r>
              <a:rPr lang="ru-RU" sz="1600" b="1" dirty="0" err="1">
                <a:latin typeface="e-Ukraine Light" pitchFamily="50" charset="-52"/>
              </a:rPr>
              <a:t>зборів</a:t>
            </a:r>
            <a:r>
              <a:rPr lang="ru-RU" sz="1600" b="1">
                <a:latin typeface="e-Ukraine Light" pitchFamily="50" charset="-52"/>
              </a:rPr>
              <a:t>?</a:t>
            </a:r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Червень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9549" y="76013"/>
            <a:ext cx="4552950" cy="6599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00" dirty="0" smtClean="0">
                <a:latin typeface="e-Ukraine Light" pitchFamily="50" charset="-52"/>
              </a:rPr>
              <a:t>	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Головне  </a:t>
            </a:r>
            <a:r>
              <a:rPr lang="ru-RU" sz="1000" dirty="0" err="1">
                <a:latin typeface="e-Ukraine Light" pitchFamily="50" charset="-52"/>
              </a:rPr>
              <a:t>управління</a:t>
            </a:r>
            <a:r>
              <a:rPr lang="ru-RU" sz="1000" dirty="0">
                <a:latin typeface="e-Ukraine Light" pitchFamily="50" charset="-52"/>
              </a:rPr>
              <a:t> ДПС у м. </a:t>
            </a:r>
            <a:r>
              <a:rPr lang="ru-RU" sz="1000" dirty="0" err="1">
                <a:latin typeface="e-Ukraine Light" pitchFamily="50" charset="-52"/>
              </a:rPr>
              <a:t>Києві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повідомляє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Порядок </a:t>
            </a:r>
            <a:r>
              <a:rPr lang="ru-RU" sz="1000" dirty="0" err="1">
                <a:latin typeface="e-Ukraine Light" pitchFamily="50" charset="-52"/>
              </a:rPr>
              <a:t>надання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довідки</a:t>
            </a:r>
            <a:r>
              <a:rPr lang="ru-RU" sz="1000" dirty="0">
                <a:latin typeface="e-Ukraine Light" pitchFamily="50" charset="-52"/>
              </a:rPr>
              <a:t> про </a:t>
            </a:r>
            <a:r>
              <a:rPr lang="ru-RU" sz="1000" dirty="0" err="1">
                <a:latin typeface="e-Ukraine Light" pitchFamily="50" charset="-52"/>
              </a:rPr>
              <a:t>відсутність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заборгованості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платежів</a:t>
            </a:r>
            <a:r>
              <a:rPr lang="ru-RU" sz="1000" dirty="0">
                <a:latin typeface="e-Ukraine Light" pitchFamily="50" charset="-52"/>
              </a:rPr>
              <a:t>, контроль за </a:t>
            </a:r>
            <a:r>
              <a:rPr lang="ru-RU" sz="1000" dirty="0" err="1">
                <a:latin typeface="e-Ukraine Light" pitchFamily="50" charset="-52"/>
              </a:rPr>
              <a:t>справлянням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яких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покладено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контролюючі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органи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затверджено</a:t>
            </a:r>
            <a:r>
              <a:rPr lang="ru-RU" sz="1000" dirty="0">
                <a:latin typeface="e-Ukraine Light" pitchFamily="50" charset="-52"/>
              </a:rPr>
              <a:t> наказом </a:t>
            </a:r>
            <a:r>
              <a:rPr lang="ru-RU" sz="1000" dirty="0" err="1">
                <a:latin typeface="e-Ukraine Light" pitchFamily="50" charset="-52"/>
              </a:rPr>
              <a:t>Міністерства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фінансів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03 </a:t>
            </a:r>
            <a:r>
              <a:rPr lang="ru-RU" sz="1000" dirty="0" err="1">
                <a:latin typeface="e-Ukraine Light" pitchFamily="50" charset="-52"/>
              </a:rPr>
              <a:t>вересня</a:t>
            </a:r>
            <a:r>
              <a:rPr lang="ru-RU" sz="1000" dirty="0">
                <a:latin typeface="e-Ukraine Light" pitchFamily="50" charset="-52"/>
              </a:rPr>
              <a:t> 2018 року № 733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b="1" dirty="0" err="1" smtClean="0">
                <a:latin typeface="e-Ukraine Light" pitchFamily="50" charset="-52"/>
              </a:rPr>
              <a:t>Згідно</a:t>
            </a:r>
            <a:r>
              <a:rPr lang="ru-RU" sz="1000" b="1" dirty="0" smtClean="0">
                <a:latin typeface="e-Ukraine Light" pitchFamily="50" charset="-52"/>
              </a:rPr>
              <a:t> </a:t>
            </a:r>
            <a:r>
              <a:rPr lang="ru-RU" sz="1000" b="1" dirty="0">
                <a:latin typeface="e-Ukraine Light" pitchFamily="50" charset="-52"/>
              </a:rPr>
              <a:t>з </a:t>
            </a:r>
            <a:r>
              <a:rPr lang="ru-RU" sz="1000" b="1" dirty="0" err="1">
                <a:latin typeface="e-Ukraine Light" pitchFamily="50" charset="-52"/>
              </a:rPr>
              <a:t>абзацом</a:t>
            </a:r>
            <a:r>
              <a:rPr lang="ru-RU" sz="1000" b="1" dirty="0">
                <a:latin typeface="e-Ukraine Light" pitchFamily="50" charset="-52"/>
              </a:rPr>
              <a:t> першим п. 3 Порядку № 733 </a:t>
            </a:r>
            <a:r>
              <a:rPr lang="ru-RU" sz="1000" dirty="0">
                <a:latin typeface="e-Ukraine Light" pitchFamily="50" charset="-52"/>
              </a:rPr>
              <a:t>для </a:t>
            </a:r>
            <a:r>
              <a:rPr lang="ru-RU" sz="1000" dirty="0" err="1">
                <a:latin typeface="e-Ukraine Light" pitchFamily="50" charset="-52"/>
              </a:rPr>
              <a:t>отримання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довідки</a:t>
            </a:r>
            <a:r>
              <a:rPr lang="ru-RU" sz="1000" dirty="0">
                <a:latin typeface="e-Ukraine Light" pitchFamily="50" charset="-52"/>
              </a:rPr>
              <a:t> про </a:t>
            </a:r>
            <a:r>
              <a:rPr lang="ru-RU" sz="1000" dirty="0" err="1">
                <a:latin typeface="e-Ukraine Light" pitchFamily="50" charset="-52"/>
              </a:rPr>
              <a:t>відсутність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заборгованості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платежів</a:t>
            </a:r>
            <a:r>
              <a:rPr lang="ru-RU" sz="1000" dirty="0">
                <a:latin typeface="e-Ukraine Light" pitchFamily="50" charset="-52"/>
              </a:rPr>
              <a:t>, контроль за </a:t>
            </a:r>
            <a:r>
              <a:rPr lang="ru-RU" sz="1000" dirty="0" err="1">
                <a:latin typeface="e-Ukraine Light" pitchFamily="50" charset="-52"/>
              </a:rPr>
              <a:t>справлянням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яких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покладено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контролюючі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органи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заяву</a:t>
            </a:r>
            <a:r>
              <a:rPr lang="ru-RU" sz="1000" dirty="0">
                <a:latin typeface="e-Ukraine Light" pitchFamily="50" charset="-52"/>
              </a:rPr>
              <a:t> про </a:t>
            </a:r>
            <a:r>
              <a:rPr lang="ru-RU" sz="1000" dirty="0" err="1">
                <a:latin typeface="e-Ukraine Light" pitchFamily="50" charset="-52"/>
              </a:rPr>
              <a:t>надання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довідки</a:t>
            </a:r>
            <a:r>
              <a:rPr lang="ru-RU" sz="1000" dirty="0">
                <a:latin typeface="e-Ukraine Light" pitchFamily="50" charset="-52"/>
              </a:rPr>
              <a:t> про </a:t>
            </a:r>
            <a:r>
              <a:rPr lang="ru-RU" sz="1000" dirty="0" err="1">
                <a:latin typeface="e-Ukraine Light" pitchFamily="50" charset="-52"/>
              </a:rPr>
              <a:t>відсутність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заборгованості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платежів</a:t>
            </a:r>
            <a:r>
              <a:rPr lang="ru-RU" sz="1000" dirty="0">
                <a:latin typeface="e-Ukraine Light" pitchFamily="50" charset="-52"/>
              </a:rPr>
              <a:t>, контроль за </a:t>
            </a:r>
            <a:r>
              <a:rPr lang="ru-RU" sz="1000" dirty="0" err="1">
                <a:latin typeface="e-Ukraine Light" pitchFamily="50" charset="-52"/>
              </a:rPr>
              <a:t>справлянням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яких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покладено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контролюючі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органи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додаток</a:t>
            </a:r>
            <a:r>
              <a:rPr lang="ru-RU" sz="1000" dirty="0">
                <a:latin typeface="e-Ukraine Light" pitchFamily="50" charset="-52"/>
              </a:rPr>
              <a:t> 2</a:t>
            </a:r>
            <a:r>
              <a:rPr lang="ru-RU" sz="1000" dirty="0" smtClean="0">
                <a:latin typeface="e-Ukraine Light" pitchFamily="50" charset="-52"/>
              </a:rPr>
              <a:t>).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b="1" i="1" dirty="0" err="1">
                <a:latin typeface="e-Ukraine Light" pitchFamily="50" charset="-52"/>
              </a:rPr>
              <a:t>Заява</a:t>
            </a:r>
            <a:r>
              <a:rPr lang="ru-RU" sz="1000" b="1" i="1" dirty="0">
                <a:latin typeface="e-Ukraine Light" pitchFamily="50" charset="-52"/>
              </a:rPr>
              <a:t> </a:t>
            </a:r>
            <a:r>
              <a:rPr lang="ru-RU" sz="1000" b="1" i="1" dirty="0" err="1">
                <a:latin typeface="e-Ukraine Light" pitchFamily="50" charset="-52"/>
              </a:rPr>
              <a:t>подається</a:t>
            </a:r>
            <a:r>
              <a:rPr lang="ru-RU" sz="1000" b="1" i="1" dirty="0">
                <a:latin typeface="e-Ukraine Light" pitchFamily="50" charset="-52"/>
              </a:rPr>
              <a:t> </a:t>
            </a:r>
            <a:r>
              <a:rPr lang="ru-RU" sz="1000" b="1" i="1" dirty="0" err="1">
                <a:latin typeface="e-Ukraine Light" pitchFamily="50" charset="-52"/>
              </a:rPr>
              <a:t>платником</a:t>
            </a:r>
            <a:r>
              <a:rPr lang="ru-RU" sz="1000" b="1" i="1" dirty="0">
                <a:latin typeface="e-Ukraine Light" pitchFamily="50" charset="-52"/>
              </a:rPr>
              <a:t> (на </a:t>
            </a:r>
            <a:r>
              <a:rPr lang="ru-RU" sz="1000" b="1" i="1" dirty="0" err="1">
                <a:latin typeface="e-Ukraine Light" pitchFamily="50" charset="-52"/>
              </a:rPr>
              <a:t>його</a:t>
            </a:r>
            <a:r>
              <a:rPr lang="ru-RU" sz="1000" b="1" i="1" dirty="0">
                <a:latin typeface="e-Ukraine Light" pitchFamily="50" charset="-52"/>
              </a:rPr>
              <a:t> </a:t>
            </a:r>
            <a:r>
              <a:rPr lang="ru-RU" sz="1000" b="1" i="1" dirty="0" err="1">
                <a:latin typeface="e-Ukraine Light" pitchFamily="50" charset="-52"/>
              </a:rPr>
              <a:t>вибір</a:t>
            </a:r>
            <a:r>
              <a:rPr lang="ru-RU" sz="1000" b="1" i="1" dirty="0" smtClean="0">
                <a:latin typeface="e-Ukraine Light" pitchFamily="50" charset="-52"/>
              </a:rPr>
              <a:t>):</a:t>
            </a:r>
            <a:endParaRPr lang="ru-RU" sz="1000" dirty="0">
              <a:latin typeface="e-Ukraine Light" pitchFamily="50" charset="-52"/>
            </a:endParaRPr>
          </a:p>
          <a:p>
            <a:pPr marL="228600" indent="-2286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e-Ukraine Light" pitchFamily="50" charset="-52"/>
              </a:rPr>
              <a:t>у </a:t>
            </a:r>
            <a:r>
              <a:rPr lang="ru-RU" sz="1000" dirty="0" err="1">
                <a:latin typeface="e-Ukraine Light" pitchFamily="50" charset="-52"/>
              </a:rPr>
              <a:t>паперовій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формі</a:t>
            </a:r>
            <a:r>
              <a:rPr lang="ru-RU" sz="1000" dirty="0">
                <a:latin typeface="e-Ukraine Light" pitchFamily="50" charset="-52"/>
              </a:rPr>
              <a:t> – до </a:t>
            </a:r>
            <a:r>
              <a:rPr lang="ru-RU" sz="1000" dirty="0" err="1">
                <a:latin typeface="e-Ukraine Light" pitchFamily="50" charset="-52"/>
              </a:rPr>
              <a:t>державної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інспекції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основним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місцем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обліку</a:t>
            </a:r>
            <a:r>
              <a:rPr lang="ru-RU" sz="1000" dirty="0">
                <a:latin typeface="e-Ukraine Light" pitchFamily="50" charset="-52"/>
              </a:rPr>
              <a:t> такого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відповідного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контролюючого</a:t>
            </a:r>
            <a:r>
              <a:rPr lang="ru-RU" sz="1000" dirty="0">
                <a:latin typeface="e-Ukraine Light" pitchFamily="50" charset="-52"/>
              </a:rPr>
              <a:t> органу, </a:t>
            </a:r>
            <a:r>
              <a:rPr lang="ru-RU" sz="1000" dirty="0" err="1">
                <a:latin typeface="e-Ukraine Light" pitchFamily="50" charset="-52"/>
              </a:rPr>
              <a:t>уповноваженого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здійснювати</a:t>
            </a:r>
            <a:r>
              <a:rPr lang="ru-RU" sz="1000" dirty="0">
                <a:latin typeface="e-Ukraine Light" pitchFamily="50" charset="-52"/>
              </a:rPr>
              <a:t> заходи з </a:t>
            </a:r>
            <a:r>
              <a:rPr lang="ru-RU" sz="1000" dirty="0" err="1">
                <a:latin typeface="e-Ukraine Light" pitchFamily="50" charset="-52"/>
              </a:rPr>
              <a:t>погашення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податкового</a:t>
            </a:r>
            <a:r>
              <a:rPr lang="ru-RU" sz="1000" dirty="0">
                <a:latin typeface="e-Ukraine Light" pitchFamily="50" charset="-52"/>
              </a:rPr>
              <a:t> боргу. </a:t>
            </a:r>
            <a:r>
              <a:rPr lang="ru-RU" sz="1000" dirty="0" err="1">
                <a:latin typeface="e-Ukraine Light" pitchFamily="50" charset="-52"/>
              </a:rPr>
              <a:t>Якщо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Заяву</a:t>
            </a:r>
            <a:r>
              <a:rPr lang="ru-RU" sz="1000" dirty="0">
                <a:latin typeface="e-Ukraine Light" pitchFamily="50" charset="-52"/>
              </a:rPr>
              <a:t> подано до </a:t>
            </a:r>
            <a:r>
              <a:rPr lang="ru-RU" sz="1000" dirty="0" err="1">
                <a:latin typeface="e-Ukraine Light" pitchFamily="50" charset="-52"/>
              </a:rPr>
              <a:t>державної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інспекції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її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передають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відповідного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контролюючого</a:t>
            </a:r>
            <a:r>
              <a:rPr lang="ru-RU" sz="1000" dirty="0">
                <a:latin typeface="e-Ukraine Light" pitchFamily="50" charset="-52"/>
              </a:rPr>
              <a:t> органу, </a:t>
            </a:r>
            <a:r>
              <a:rPr lang="ru-RU" sz="1000" dirty="0" err="1">
                <a:latin typeface="e-Ukraine Light" pitchFamily="50" charset="-52"/>
              </a:rPr>
              <a:t>уповноваженого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здійснювати</a:t>
            </a:r>
            <a:r>
              <a:rPr lang="ru-RU" sz="1000" dirty="0">
                <a:latin typeface="e-Ukraine Light" pitchFamily="50" charset="-52"/>
              </a:rPr>
              <a:t> заходи з </a:t>
            </a:r>
            <a:r>
              <a:rPr lang="ru-RU" sz="1000" dirty="0" err="1">
                <a:latin typeface="e-Ukraine Light" pitchFamily="50" charset="-52"/>
              </a:rPr>
              <a:t>погашення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податкового</a:t>
            </a:r>
            <a:r>
              <a:rPr lang="ru-RU" sz="1000" dirty="0">
                <a:latin typeface="e-Ukraine Light" pitchFamily="50" charset="-52"/>
              </a:rPr>
              <a:t> боргу</a:t>
            </a:r>
            <a:r>
              <a:rPr lang="ru-RU" sz="1000" dirty="0" smtClean="0">
                <a:latin typeface="e-Ukraine Light" pitchFamily="50" charset="-52"/>
              </a:rPr>
              <a:t>;</a:t>
            </a:r>
            <a:endParaRPr lang="ru-RU" sz="10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e-Ukraine Light" pitchFamily="50" charset="-52"/>
              </a:rPr>
              <a:t>в </a:t>
            </a:r>
            <a:r>
              <a:rPr lang="ru-RU" sz="1000" dirty="0" err="1">
                <a:latin typeface="e-Ukraine Light" pitchFamily="50" charset="-52"/>
              </a:rPr>
              <a:t>електронній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формі</a:t>
            </a:r>
            <a:r>
              <a:rPr lang="ru-RU" sz="1000" dirty="0">
                <a:latin typeface="e-Ukraine Light" pitchFamily="50" charset="-52"/>
              </a:rPr>
              <a:t> – на адресу </a:t>
            </a:r>
            <a:r>
              <a:rPr lang="ru-RU" sz="1000" dirty="0" err="1">
                <a:latin typeface="e-Ukraine Light" pitchFamily="50" charset="-52"/>
              </a:rPr>
              <a:t>уповноваженого</a:t>
            </a:r>
            <a:r>
              <a:rPr lang="ru-RU" sz="1000" dirty="0">
                <a:latin typeface="e-Ukraine Light" pitchFamily="50" charset="-52"/>
              </a:rPr>
              <a:t> органу через </a:t>
            </a:r>
            <a:r>
              <a:rPr lang="ru-RU" sz="1000" dirty="0" err="1">
                <a:latin typeface="e-Ukraine Light" pitchFamily="50" charset="-52"/>
              </a:rPr>
              <a:t>приватну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частину</a:t>
            </a:r>
            <a:r>
              <a:rPr lang="ru-RU" sz="1000" dirty="0">
                <a:latin typeface="e-Ukraine Light" pitchFamily="50" charset="-52"/>
              </a:rPr>
              <a:t>  </a:t>
            </a:r>
            <a:r>
              <a:rPr lang="ru-RU" sz="1000" dirty="0" err="1">
                <a:latin typeface="e-Ukraine Light" pitchFamily="50" charset="-52"/>
              </a:rPr>
              <a:t>електронного</a:t>
            </a:r>
            <a:r>
              <a:rPr lang="ru-RU" sz="1000" dirty="0">
                <a:latin typeface="e-Ukraine Light" pitchFamily="50" charset="-52"/>
              </a:rPr>
              <a:t>  </a:t>
            </a:r>
            <a:r>
              <a:rPr lang="ru-RU" sz="1000" dirty="0" err="1">
                <a:latin typeface="e-Ukraine Light" pitchFamily="50" charset="-52"/>
              </a:rPr>
              <a:t>кабінету</a:t>
            </a:r>
            <a:r>
              <a:rPr lang="ru-RU" sz="1000" dirty="0">
                <a:latin typeface="e-Ukraine Light" pitchFamily="50" charset="-52"/>
              </a:rPr>
              <a:t>  з  </a:t>
            </a:r>
            <a:r>
              <a:rPr lang="ru-RU" sz="1000" dirty="0" err="1">
                <a:latin typeface="e-Ukraine Light" pitchFamily="50" charset="-52"/>
              </a:rPr>
              <a:t>дотриманням</a:t>
            </a:r>
            <a:r>
              <a:rPr lang="ru-RU" sz="1000" dirty="0">
                <a:latin typeface="e-Ukraine Light" pitchFamily="50" charset="-52"/>
              </a:rPr>
              <a:t>  </a:t>
            </a:r>
            <a:r>
              <a:rPr lang="ru-RU" sz="1000" dirty="0" err="1">
                <a:latin typeface="e-Ukraine Light" pitchFamily="50" charset="-52"/>
              </a:rPr>
              <a:t>вимог</a:t>
            </a:r>
            <a:r>
              <a:rPr lang="ru-RU" sz="1000" dirty="0">
                <a:latin typeface="e-Ukraine Light" pitchFamily="50" charset="-52"/>
              </a:rPr>
              <a:t>  </a:t>
            </a:r>
            <a:r>
              <a:rPr lang="ru-RU" sz="1000" dirty="0" err="1">
                <a:latin typeface="e-Ukraine Light" pitchFamily="50" charset="-52"/>
              </a:rPr>
              <a:t>законів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22 </a:t>
            </a:r>
            <a:r>
              <a:rPr lang="ru-RU" sz="1000" dirty="0" err="1">
                <a:latin typeface="e-Ukraine Light" pitchFamily="50" charset="-52"/>
              </a:rPr>
              <a:t>травня</a:t>
            </a:r>
            <a:r>
              <a:rPr lang="ru-RU" sz="1000" dirty="0">
                <a:latin typeface="e-Ukraine Light" pitchFamily="50" charset="-52"/>
              </a:rPr>
              <a:t> 2003 року № 851-IV «Про </a:t>
            </a:r>
            <a:r>
              <a:rPr lang="ru-RU" sz="1000" dirty="0" err="1">
                <a:latin typeface="e-Ukraine Light" pitchFamily="50" charset="-52"/>
              </a:rPr>
              <a:t>електронні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документи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електронний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документообіг</a:t>
            </a:r>
            <a:r>
              <a:rPr lang="ru-RU" sz="1000" dirty="0">
                <a:latin typeface="e-Ukraine Light" pitchFamily="50" charset="-52"/>
              </a:rPr>
              <a:t>» та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05 </a:t>
            </a:r>
            <a:r>
              <a:rPr lang="ru-RU" sz="1000" dirty="0" err="1">
                <a:latin typeface="e-Ukraine Light" pitchFamily="50" charset="-52"/>
              </a:rPr>
              <a:t>жовтня</a:t>
            </a:r>
            <a:r>
              <a:rPr lang="ru-RU" sz="1000" dirty="0">
                <a:latin typeface="e-Ukraine Light" pitchFamily="50" charset="-52"/>
              </a:rPr>
              <a:t> 2017 року № 2155-VIII «Про </a:t>
            </a:r>
            <a:r>
              <a:rPr lang="ru-RU" sz="1000" dirty="0" err="1">
                <a:latin typeface="e-Ukraine Light" pitchFamily="50" charset="-52"/>
              </a:rPr>
              <a:t>електронні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довірчі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послуги</a:t>
            </a:r>
            <a:r>
              <a:rPr lang="ru-RU" sz="1000" dirty="0">
                <a:latin typeface="e-Ukraine Light" pitchFamily="50" charset="-52"/>
              </a:rPr>
              <a:t>». </a:t>
            </a:r>
            <a:r>
              <a:rPr lang="ru-RU" sz="900" dirty="0" smtClean="0">
                <a:latin typeface="e-Ukraine Light" pitchFamily="50" charset="-52"/>
              </a:rPr>
              <a:t>	</a:t>
            </a:r>
            <a:endParaRPr lang="ru-RU" sz="9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4830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smtClean="0">
                <a:latin typeface="e-Ukraine Light" pitchFamily="50" charset="-52"/>
              </a:rPr>
              <a:t>	</a:t>
            </a:r>
            <a:r>
              <a:rPr lang="ru-RU" sz="1000" b="1" dirty="0" err="1" smtClean="0">
                <a:latin typeface="e-Ukraine Light" pitchFamily="50" charset="-52"/>
              </a:rPr>
              <a:t>Абзацом</a:t>
            </a:r>
            <a:r>
              <a:rPr lang="ru-RU" sz="1000" b="1" dirty="0" smtClean="0">
                <a:latin typeface="e-Ukraine Light" pitchFamily="50" charset="-52"/>
              </a:rPr>
              <a:t> </a:t>
            </a:r>
            <a:r>
              <a:rPr lang="ru-RU" sz="1000" b="1" dirty="0">
                <a:latin typeface="e-Ukraine Light" pitchFamily="50" charset="-52"/>
              </a:rPr>
              <a:t>другим п. 5 Порядку № 733 </a:t>
            </a:r>
            <a:r>
              <a:rPr lang="ru-RU" sz="1000" b="1" dirty="0" err="1">
                <a:latin typeface="e-Ukraine Light" pitchFamily="50" charset="-52"/>
              </a:rPr>
              <a:t>передбачено</a:t>
            </a:r>
            <a:r>
              <a:rPr lang="ru-RU" sz="1000" b="1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відсутності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даними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інформаційно-телекомунікаційних</a:t>
            </a:r>
            <a:r>
              <a:rPr lang="ru-RU" sz="1000" dirty="0">
                <a:latin typeface="e-Ukraine Light" pitchFamily="50" charset="-52"/>
              </a:rPr>
              <a:t> систем </a:t>
            </a:r>
            <a:r>
              <a:rPr lang="ru-RU" sz="1000" dirty="0" err="1">
                <a:latin typeface="e-Ukraine Light" pitchFamily="50" charset="-52"/>
              </a:rPr>
              <a:t>контролюючих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органів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податкового</a:t>
            </a:r>
            <a:r>
              <a:rPr lang="ru-RU" sz="1000" dirty="0">
                <a:latin typeface="e-Ukraine Light" pitchFamily="50" charset="-52"/>
              </a:rPr>
              <a:t> боргу,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недоїмки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сплати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єдиного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внеску</a:t>
            </a:r>
            <a:r>
              <a:rPr lang="ru-RU" sz="1000" dirty="0">
                <a:latin typeface="e-Ukraine Light" pitchFamily="50" charset="-52"/>
              </a:rPr>
              <a:t>,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іншої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заборгованості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платежів</a:t>
            </a:r>
            <a:r>
              <a:rPr lang="ru-RU" sz="1000" dirty="0">
                <a:latin typeface="e-Ukraine Light" pitchFamily="50" charset="-52"/>
              </a:rPr>
              <a:t> (у тому </a:t>
            </a:r>
            <a:r>
              <a:rPr lang="ru-RU" sz="1000" dirty="0" err="1">
                <a:latin typeface="e-Ukraine Light" pitchFamily="50" charset="-52"/>
              </a:rPr>
              <a:t>числі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розстрочених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відстрочених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реструктуризованих</a:t>
            </a:r>
            <a:r>
              <a:rPr lang="ru-RU" sz="1000" dirty="0">
                <a:latin typeface="e-Ukraine Light" pitchFamily="50" charset="-52"/>
              </a:rPr>
              <a:t>), контроль за </a:t>
            </a:r>
            <a:r>
              <a:rPr lang="ru-RU" sz="1000" dirty="0" err="1">
                <a:latin typeface="e-Ukraine Light" pitchFamily="50" charset="-52"/>
              </a:rPr>
              <a:t>справлянням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яких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покладено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контролюючі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органи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уповноважений</a:t>
            </a:r>
            <a:r>
              <a:rPr lang="ru-RU" sz="1000" dirty="0">
                <a:latin typeface="e-Ukraine Light" pitchFamily="50" charset="-52"/>
              </a:rPr>
              <a:t> орган </a:t>
            </a:r>
            <a:r>
              <a:rPr lang="ru-RU" sz="1000" dirty="0" err="1">
                <a:latin typeface="e-Ukraine Light" pitchFamily="50" charset="-52"/>
              </a:rPr>
              <a:t>формує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Довідку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За </a:t>
            </a:r>
            <a:r>
              <a:rPr lang="ru-RU" sz="1000" dirty="0" err="1">
                <a:latin typeface="e-Ukraine Light" pitchFamily="50" charset="-52"/>
              </a:rPr>
              <a:t>наявності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даними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інформаційно-телекомунікаційних</a:t>
            </a:r>
            <a:r>
              <a:rPr lang="ru-RU" sz="1000" dirty="0">
                <a:latin typeface="e-Ukraine Light" pitchFamily="50" charset="-52"/>
              </a:rPr>
              <a:t> систем </a:t>
            </a:r>
            <a:r>
              <a:rPr lang="ru-RU" sz="1000" dirty="0" err="1">
                <a:latin typeface="e-Ukraine Light" pitchFamily="50" charset="-52"/>
              </a:rPr>
              <a:t>контролюючих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органів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податкового</a:t>
            </a:r>
            <a:r>
              <a:rPr lang="ru-RU" sz="1000" dirty="0">
                <a:latin typeface="e-Ukraine Light" pitchFamily="50" charset="-52"/>
              </a:rPr>
              <a:t> боргу,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недоїмки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сплати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єдиного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внеску</a:t>
            </a:r>
            <a:r>
              <a:rPr lang="ru-RU" sz="1000" dirty="0">
                <a:latin typeface="e-Ukraine Light" pitchFamily="50" charset="-52"/>
              </a:rPr>
              <a:t>,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заборгованості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платежів</a:t>
            </a:r>
            <a:r>
              <a:rPr lang="ru-RU" sz="1000" dirty="0">
                <a:latin typeface="e-Ukraine Light" pitchFamily="50" charset="-52"/>
              </a:rPr>
              <a:t>, контроль за </a:t>
            </a:r>
            <a:r>
              <a:rPr lang="ru-RU" sz="1000" dirty="0" err="1">
                <a:latin typeface="e-Ukraine Light" pitchFamily="50" charset="-52"/>
              </a:rPr>
              <a:t>справлянням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яких</a:t>
            </a:r>
            <a:r>
              <a:rPr lang="ru-RU" sz="1000" dirty="0">
                <a:latin typeface="e-Ukraine Light" pitchFamily="50" charset="-52"/>
              </a:rPr>
              <a:t>  </a:t>
            </a:r>
            <a:r>
              <a:rPr lang="ru-RU" sz="1000" dirty="0" err="1">
                <a:latin typeface="e-Ukraine Light" pitchFamily="50" charset="-52"/>
              </a:rPr>
              <a:t>покладено</a:t>
            </a:r>
            <a:r>
              <a:rPr lang="ru-RU" sz="1000" dirty="0">
                <a:latin typeface="e-Ukraine Light" pitchFamily="50" charset="-52"/>
              </a:rPr>
              <a:t>  на </a:t>
            </a:r>
            <a:r>
              <a:rPr lang="ru-RU" sz="1000" dirty="0" err="1">
                <a:latin typeface="e-Ukraine Light" pitchFamily="50" charset="-52"/>
              </a:rPr>
              <a:t>контролюючі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органи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платнику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готується</a:t>
            </a:r>
            <a:r>
              <a:rPr lang="ru-RU" sz="1000" dirty="0">
                <a:latin typeface="e-Ukraine Light" pitchFamily="50" charset="-52"/>
              </a:rPr>
              <a:t> лист (у </a:t>
            </a:r>
            <a:r>
              <a:rPr lang="ru-RU" sz="1000" dirty="0" err="1">
                <a:latin typeface="e-Ukraine Light" pitchFamily="50" charset="-52"/>
              </a:rPr>
              <a:t>довільній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формі</a:t>
            </a:r>
            <a:r>
              <a:rPr lang="ru-RU" sz="1000" dirty="0">
                <a:latin typeface="e-Ukraine Light" pitchFamily="50" charset="-52"/>
              </a:rPr>
              <a:t>)  з  </a:t>
            </a:r>
            <a:r>
              <a:rPr lang="ru-RU" sz="1000" dirty="0" err="1">
                <a:latin typeface="e-Ukraine Light" pitchFamily="50" charset="-52"/>
              </a:rPr>
              <a:t>вмотивованою</a:t>
            </a:r>
            <a:r>
              <a:rPr lang="ru-RU" sz="1000" dirty="0">
                <a:latin typeface="e-Ukraine Light" pitchFamily="50" charset="-52"/>
              </a:rPr>
              <a:t>  </a:t>
            </a:r>
            <a:r>
              <a:rPr lang="ru-RU" sz="1000" dirty="0" err="1">
                <a:latin typeface="e-Ukraine Light" pitchFamily="50" charset="-52"/>
              </a:rPr>
              <a:t>відмовою</a:t>
            </a:r>
            <a:r>
              <a:rPr lang="ru-RU" sz="1000" dirty="0">
                <a:latin typeface="e-Ukraine Light" pitchFamily="50" charset="-52"/>
              </a:rPr>
              <a:t>  </a:t>
            </a:r>
            <a:r>
              <a:rPr lang="ru-RU" sz="1000" dirty="0" err="1">
                <a:latin typeface="e-Ukraine Light" pitchFamily="50" charset="-52"/>
              </a:rPr>
              <a:t>щодо</a:t>
            </a:r>
            <a:r>
              <a:rPr lang="ru-RU" sz="1000" dirty="0">
                <a:latin typeface="e-Ukraine Light" pitchFamily="50" charset="-52"/>
              </a:rPr>
              <a:t>  </a:t>
            </a:r>
            <a:r>
              <a:rPr lang="ru-RU" sz="1000" dirty="0" err="1">
                <a:latin typeface="e-Ukraine Light" pitchFamily="50" charset="-52"/>
              </a:rPr>
              <a:t>надання</a:t>
            </a:r>
            <a:r>
              <a:rPr lang="ru-RU" sz="1000" dirty="0">
                <a:latin typeface="e-Ukraine Light" pitchFamily="50" charset="-52"/>
              </a:rPr>
              <a:t>  </a:t>
            </a:r>
            <a:r>
              <a:rPr lang="ru-RU" sz="1000" dirty="0" err="1">
                <a:latin typeface="e-Ukraine Light" pitchFamily="50" charset="-52"/>
              </a:rPr>
              <a:t>Довідки</a:t>
            </a:r>
            <a:r>
              <a:rPr lang="ru-RU" sz="1000" dirty="0">
                <a:latin typeface="e-Ukraine Light" pitchFamily="50" charset="-52"/>
              </a:rPr>
              <a:t>  (п. 8  Порядку  № 733</a:t>
            </a:r>
            <a:r>
              <a:rPr lang="ru-RU" sz="1000" dirty="0" smtClean="0">
                <a:latin typeface="e-Ukraine Light" pitchFamily="50" charset="-52"/>
              </a:rPr>
              <a:t>).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b="1" dirty="0" err="1" smtClean="0">
                <a:latin typeface="e-Ukraine Light" pitchFamily="50" charset="-52"/>
              </a:rPr>
              <a:t>Довідково</a:t>
            </a:r>
            <a:r>
              <a:rPr lang="ru-RU" sz="1000" dirty="0">
                <a:latin typeface="e-Ukraine Light" pitchFamily="50" charset="-52"/>
              </a:rPr>
              <a:t>: </a:t>
            </a:r>
            <a:r>
              <a:rPr lang="ru-RU" sz="1000" dirty="0" err="1">
                <a:latin typeface="e-Ukraine Light" pitchFamily="50" charset="-52"/>
              </a:rPr>
              <a:t>відповідно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пп</a:t>
            </a:r>
            <a:r>
              <a:rPr lang="ru-RU" sz="1000" dirty="0">
                <a:latin typeface="e-Ukraine Light" pitchFamily="50" charset="-52"/>
              </a:rPr>
              <a:t>. 14.1.175 п. 14.1 ст. 14 </a:t>
            </a:r>
            <a:r>
              <a:rPr lang="ru-RU" sz="1000" dirty="0" err="1">
                <a:latin typeface="e-Ukraine Light" pitchFamily="50" charset="-52"/>
              </a:rPr>
              <a:t>Податкового</a:t>
            </a:r>
            <a:r>
              <a:rPr lang="ru-RU" sz="1000" dirty="0">
                <a:latin typeface="e-Ukraine Light" pitchFamily="50" charset="-52"/>
              </a:rPr>
              <a:t> кодексу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податковий</a:t>
            </a:r>
            <a:r>
              <a:rPr lang="ru-RU" sz="1000" dirty="0">
                <a:latin typeface="e-Ukraine Light" pitchFamily="50" charset="-52"/>
              </a:rPr>
              <a:t> борг – сума </a:t>
            </a:r>
            <a:r>
              <a:rPr lang="ru-RU" sz="1000" dirty="0" err="1">
                <a:latin typeface="e-Ukraine Light" pitchFamily="50" charset="-52"/>
              </a:rPr>
              <a:t>узгодженого</a:t>
            </a:r>
            <a:r>
              <a:rPr lang="ru-RU" sz="1000" dirty="0">
                <a:latin typeface="e-Ukraine Light" pitchFamily="50" charset="-52"/>
              </a:rPr>
              <a:t> грошового </a:t>
            </a:r>
            <a:r>
              <a:rPr lang="ru-RU" sz="1000" dirty="0" err="1">
                <a:latin typeface="e-Ukraine Light" pitchFamily="50" charset="-52"/>
              </a:rPr>
              <a:t>зобов’язання</a:t>
            </a:r>
            <a:r>
              <a:rPr lang="ru-RU" sz="1000" dirty="0">
                <a:latin typeface="e-Ukraine Light" pitchFamily="50" charset="-52"/>
              </a:rPr>
              <a:t>, не </a:t>
            </a:r>
            <a:r>
              <a:rPr lang="ru-RU" sz="1000" dirty="0" err="1">
                <a:latin typeface="e-Ukraine Light" pitchFamily="50" charset="-52"/>
              </a:rPr>
              <a:t>сплаченого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платником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встановлений</a:t>
            </a:r>
            <a:r>
              <a:rPr lang="ru-RU" sz="1000" dirty="0">
                <a:latin typeface="e-Ukraine Light" pitchFamily="50" charset="-52"/>
              </a:rPr>
              <a:t> ПКУ строк, та </a:t>
            </a:r>
            <a:r>
              <a:rPr lang="ru-RU" sz="1000" dirty="0" err="1">
                <a:latin typeface="e-Ukraine Light" pitchFamily="50" charset="-52"/>
              </a:rPr>
              <a:t>непогашеної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пені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нарахованої</a:t>
            </a:r>
            <a:r>
              <a:rPr lang="ru-RU" sz="1000" dirty="0">
                <a:latin typeface="e-Ukraine Light" pitchFamily="50" charset="-52"/>
              </a:rPr>
              <a:t> у порядку, </a:t>
            </a:r>
            <a:r>
              <a:rPr lang="ru-RU" sz="1000" dirty="0" err="1">
                <a:latin typeface="e-Ukraine Light" pitchFamily="50" charset="-52"/>
              </a:rPr>
              <a:t>визначеному</a:t>
            </a:r>
            <a:r>
              <a:rPr lang="ru-RU" sz="1000" dirty="0">
                <a:latin typeface="e-Ukraine Light" pitchFamily="50" charset="-52"/>
              </a:rPr>
              <a:t> ПКУ. </a:t>
            </a:r>
            <a:endParaRPr lang="ru-RU" sz="10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1319</TotalTime>
  <Words>124</Words>
  <Application>Microsoft Office PowerPoint</Application>
  <PresentationFormat>Лист A4 (210x297 мм)</PresentationFormat>
  <Paragraphs>24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177</cp:revision>
  <dcterms:created xsi:type="dcterms:W3CDTF">2021-05-27T05:23:05Z</dcterms:created>
  <dcterms:modified xsi:type="dcterms:W3CDTF">2023-06-27T07:25:14Z</dcterms:modified>
</cp:coreProperties>
</file>