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470" y="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454595" y="982302"/>
            <a:ext cx="4063116" cy="2031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err="1">
                <a:latin typeface="e-Ukraine Light" pitchFamily="50" charset="-52"/>
              </a:rPr>
              <a:t>Чи</a:t>
            </a:r>
            <a:r>
              <a:rPr lang="ru-RU" sz="1400" b="1" dirty="0">
                <a:latin typeface="e-Ukraine Light" pitchFamily="50" charset="-52"/>
              </a:rPr>
              <a:t> буде </a:t>
            </a:r>
            <a:r>
              <a:rPr lang="ru-RU" sz="1400" b="1" dirty="0" err="1">
                <a:latin typeface="e-Ukraine Light" pitchFamily="50" charset="-52"/>
              </a:rPr>
              <a:t>застосовуватись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відповідальність</a:t>
            </a:r>
            <a:r>
              <a:rPr lang="ru-RU" sz="1400" b="1" dirty="0">
                <a:latin typeface="e-Ukraine Light" pitchFamily="50" charset="-52"/>
              </a:rPr>
              <a:t> до </a:t>
            </a:r>
            <a:r>
              <a:rPr lang="ru-RU" sz="1400" b="1" dirty="0" err="1">
                <a:latin typeface="e-Ukraine Light" pitchFamily="50" charset="-52"/>
              </a:rPr>
              <a:t>суб’єкта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господарювання</a:t>
            </a:r>
            <a:r>
              <a:rPr lang="ru-RU" sz="1400" b="1" dirty="0">
                <a:latin typeface="e-Ukraine Light" pitchFamily="50" charset="-52"/>
              </a:rPr>
              <a:t>, </a:t>
            </a:r>
            <a:r>
              <a:rPr lang="ru-RU" sz="1400" b="1" dirty="0" err="1">
                <a:latin typeface="e-Ukraine Light" pitchFamily="50" charset="-52"/>
              </a:rPr>
              <a:t>який</a:t>
            </a:r>
            <a:r>
              <a:rPr lang="ru-RU" sz="1400" b="1" dirty="0">
                <a:latin typeface="e-Ukraine Light" pitchFamily="50" charset="-52"/>
              </a:rPr>
              <a:t> створив </a:t>
            </a:r>
            <a:r>
              <a:rPr lang="ru-RU" sz="1400" b="1" dirty="0" err="1">
                <a:latin typeface="e-Ukraine Light" pitchFamily="50" charset="-52"/>
              </a:rPr>
              <a:t>електронний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фіскальний</a:t>
            </a:r>
            <a:r>
              <a:rPr lang="ru-RU" sz="1400" b="1" dirty="0">
                <a:latin typeface="e-Ukraine Light" pitchFamily="50" charset="-52"/>
              </a:rPr>
              <a:t> чек </a:t>
            </a:r>
            <a:r>
              <a:rPr lang="ru-RU" sz="1400" b="1" dirty="0" err="1">
                <a:latin typeface="e-Ukraine Light" pitchFamily="50" charset="-52"/>
              </a:rPr>
              <a:t>із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застосуванням</a:t>
            </a:r>
            <a:r>
              <a:rPr lang="ru-RU" sz="1400" b="1" dirty="0">
                <a:latin typeface="e-Ukraine Light" pitchFamily="50" charset="-52"/>
              </a:rPr>
              <a:t> ПРРО, але на </a:t>
            </a:r>
            <a:r>
              <a:rPr lang="ru-RU" sz="1400" b="1" dirty="0" err="1">
                <a:latin typeface="e-Ukraine Light" pitchFamily="50" charset="-52"/>
              </a:rPr>
              <a:t>вимогу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покупця</a:t>
            </a:r>
            <a:r>
              <a:rPr lang="ru-RU" sz="1400" b="1" dirty="0">
                <a:latin typeface="e-Ukraine Light" pitchFamily="50" charset="-52"/>
              </a:rPr>
              <a:t> не </a:t>
            </a:r>
            <a:r>
              <a:rPr lang="ru-RU" sz="1400" b="1" dirty="0" err="1">
                <a:latin typeface="e-Ukraine Light" pitchFamily="50" charset="-52"/>
              </a:rPr>
              <a:t>надав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його</a:t>
            </a:r>
            <a:r>
              <a:rPr lang="ru-RU" sz="1400" b="1" dirty="0">
                <a:latin typeface="e-Ukraine Light" pitchFamily="50" charset="-52"/>
              </a:rPr>
              <a:t> в </a:t>
            </a:r>
            <a:r>
              <a:rPr lang="ru-RU" sz="1400" b="1" dirty="0" err="1">
                <a:latin typeface="e-Ukraine Light" pitchFamily="50" charset="-52"/>
              </a:rPr>
              <a:t>паперовому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вигляді</a:t>
            </a:r>
            <a:r>
              <a:rPr lang="ru-RU" sz="1400" b="1" dirty="0">
                <a:latin typeface="e-Ukraine Light" pitchFamily="50" charset="-52"/>
              </a:rPr>
              <a:t> та не </a:t>
            </a:r>
            <a:r>
              <a:rPr lang="ru-RU" sz="1400" b="1" dirty="0" err="1">
                <a:latin typeface="e-Ukraine Light" pitchFamily="50" charset="-52"/>
              </a:rPr>
              <a:t>надіслав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електронного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розрахункового</a:t>
            </a:r>
            <a:r>
              <a:rPr lang="ru-RU" sz="1400" b="1" dirty="0">
                <a:latin typeface="e-Ukraine Light" pitchFamily="50" charset="-52"/>
              </a:rPr>
              <a:t> документа?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Червень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1450" y="138186"/>
            <a:ext cx="4610099" cy="6824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950" dirty="0">
                <a:latin typeface="e-Ukraine Light" pitchFamily="50" charset="-52"/>
              </a:rPr>
              <a:t> Головне   </a:t>
            </a:r>
            <a:r>
              <a:rPr lang="ru-RU" sz="950" dirty="0" err="1">
                <a:latin typeface="e-Ukraine Light" pitchFamily="50" charset="-52"/>
              </a:rPr>
              <a:t>управління</a:t>
            </a:r>
            <a:r>
              <a:rPr lang="ru-RU" sz="950" dirty="0">
                <a:latin typeface="e-Ukraine Light" pitchFamily="50" charset="-52"/>
              </a:rPr>
              <a:t>  ДПС  у  м. </a:t>
            </a:r>
            <a:r>
              <a:rPr lang="ru-RU" sz="950" dirty="0" err="1">
                <a:latin typeface="e-Ukraine Light" pitchFamily="50" charset="-52"/>
              </a:rPr>
              <a:t>Києві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повідомляє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що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суб’єкти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господарювання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які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здійснюють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розрахункові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операції</a:t>
            </a:r>
            <a:r>
              <a:rPr lang="ru-RU" sz="950" dirty="0">
                <a:latin typeface="e-Ukraine Light" pitchFamily="50" charset="-52"/>
              </a:rPr>
              <a:t> в </a:t>
            </a:r>
            <a:r>
              <a:rPr lang="ru-RU" sz="950" dirty="0" err="1">
                <a:latin typeface="e-Ukraine Light" pitchFamily="50" charset="-52"/>
              </a:rPr>
              <a:t>готівковій</a:t>
            </a:r>
            <a:r>
              <a:rPr lang="ru-RU" sz="950" dirty="0">
                <a:latin typeface="e-Ukraine Light" pitchFamily="50" charset="-52"/>
              </a:rPr>
              <a:t> та/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в </a:t>
            </a:r>
            <a:r>
              <a:rPr lang="ru-RU" sz="950" dirty="0" err="1">
                <a:latin typeface="e-Ukraine Light" pitchFamily="50" charset="-52"/>
              </a:rPr>
              <a:t>безготівковій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формі</a:t>
            </a:r>
            <a:r>
              <a:rPr lang="ru-RU" sz="950" dirty="0">
                <a:latin typeface="e-Ukraine Light" pitchFamily="50" charset="-52"/>
              </a:rPr>
              <a:t> (</a:t>
            </a:r>
            <a:r>
              <a:rPr lang="ru-RU" sz="950" dirty="0" err="1">
                <a:latin typeface="e-Ukraine Light" pitchFamily="50" charset="-52"/>
              </a:rPr>
              <a:t>із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застосуванням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електронних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платіжних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засобів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платіжних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чеків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жетонів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тощо</a:t>
            </a:r>
            <a:r>
              <a:rPr lang="ru-RU" sz="950" dirty="0">
                <a:latin typeface="e-Ukraine Light" pitchFamily="50" charset="-52"/>
              </a:rPr>
              <a:t>) при продажу </a:t>
            </a:r>
            <a:r>
              <a:rPr lang="ru-RU" sz="950" dirty="0" err="1">
                <a:latin typeface="e-Ukraine Light" pitchFamily="50" charset="-52"/>
              </a:rPr>
              <a:t>товарів</a:t>
            </a:r>
            <a:r>
              <a:rPr lang="ru-RU" sz="950" dirty="0">
                <a:latin typeface="e-Ukraine Light" pitchFamily="50" charset="-52"/>
              </a:rPr>
              <a:t> (</a:t>
            </a:r>
            <a:r>
              <a:rPr lang="ru-RU" sz="950" dirty="0" err="1">
                <a:latin typeface="e-Ukraine Light" pitchFamily="50" charset="-52"/>
              </a:rPr>
              <a:t>наданні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послуг</a:t>
            </a:r>
            <a:r>
              <a:rPr lang="ru-RU" sz="950" dirty="0">
                <a:latin typeface="e-Ukraine Light" pitchFamily="50" charset="-52"/>
              </a:rPr>
              <a:t>) у </a:t>
            </a:r>
            <a:r>
              <a:rPr lang="ru-RU" sz="950" dirty="0" err="1">
                <a:latin typeface="e-Ukraine Light" pitchFamily="50" charset="-52"/>
              </a:rPr>
              <a:t>сфері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торгівлі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громадського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харчування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послуг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зобов’язані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надавати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особі</a:t>
            </a:r>
            <a:r>
              <a:rPr lang="ru-RU" sz="950" dirty="0">
                <a:latin typeface="e-Ukraine Light" pitchFamily="50" charset="-52"/>
              </a:rPr>
              <a:t>, яка </a:t>
            </a:r>
            <a:r>
              <a:rPr lang="ru-RU" sz="950" dirty="0" err="1">
                <a:latin typeface="e-Ukraine Light" pitchFamily="50" charset="-52"/>
              </a:rPr>
              <a:t>отримує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повертає</a:t>
            </a:r>
            <a:r>
              <a:rPr lang="ru-RU" sz="950" dirty="0">
                <a:latin typeface="e-Ukraine Light" pitchFamily="50" charset="-52"/>
              </a:rPr>
              <a:t> товар, </a:t>
            </a:r>
            <a:r>
              <a:rPr lang="ru-RU" sz="950" dirty="0" err="1">
                <a:latin typeface="e-Ukraine Light" pitchFamily="50" charset="-52"/>
              </a:rPr>
              <a:t>отримує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послугу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відмовляється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неї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включаючи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ті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замовлення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оплата </a:t>
            </a:r>
            <a:r>
              <a:rPr lang="ru-RU" sz="950" dirty="0" err="1">
                <a:latin typeface="e-Ukraine Light" pitchFamily="50" charset="-52"/>
              </a:rPr>
              <a:t>яких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здійснюється</a:t>
            </a:r>
            <a:r>
              <a:rPr lang="ru-RU" sz="950" dirty="0">
                <a:latin typeface="e-Ukraine Light" pitchFamily="50" charset="-52"/>
              </a:rPr>
              <a:t> з </a:t>
            </a:r>
            <a:r>
              <a:rPr lang="ru-RU" sz="950" dirty="0" err="1">
                <a:latin typeface="e-Ukraine Light" pitchFamily="50" charset="-52"/>
              </a:rPr>
              <a:t>використанням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мережі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Інтернет</a:t>
            </a:r>
            <a:r>
              <a:rPr lang="ru-RU" sz="950" dirty="0">
                <a:latin typeface="e-Ukraine Light" pitchFamily="50" charset="-52"/>
              </a:rPr>
              <a:t>, в </a:t>
            </a:r>
            <a:r>
              <a:rPr lang="ru-RU" sz="950" dirty="0" err="1">
                <a:latin typeface="e-Ukraine Light" pitchFamily="50" charset="-52"/>
              </a:rPr>
              <a:t>обов’язковому</a:t>
            </a:r>
            <a:r>
              <a:rPr lang="ru-RU" sz="950" dirty="0">
                <a:latin typeface="e-Ukraine Light" pitchFamily="50" charset="-52"/>
              </a:rPr>
              <a:t> порядку </a:t>
            </a:r>
            <a:r>
              <a:rPr lang="ru-RU" sz="950" dirty="0" err="1">
                <a:latin typeface="e-Ukraine Light" pitchFamily="50" charset="-52"/>
              </a:rPr>
              <a:t>розрахунковий</a:t>
            </a:r>
            <a:r>
              <a:rPr lang="ru-RU" sz="950" dirty="0">
                <a:latin typeface="e-Ukraine Light" pitchFamily="50" charset="-52"/>
              </a:rPr>
              <a:t> документ </a:t>
            </a:r>
            <a:r>
              <a:rPr lang="ru-RU" sz="950" dirty="0" err="1">
                <a:latin typeface="e-Ukraine Light" pitchFamily="50" charset="-52"/>
              </a:rPr>
              <a:t>встановленої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форми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змісту</a:t>
            </a:r>
            <a:r>
              <a:rPr lang="ru-RU" sz="950" dirty="0">
                <a:latin typeface="e-Ukraine Light" pitchFamily="50" charset="-52"/>
              </a:rPr>
              <a:t> на </a:t>
            </a:r>
            <a:r>
              <a:rPr lang="ru-RU" sz="950" dirty="0" err="1">
                <a:latin typeface="e-Ukraine Light" pitchFamily="50" charset="-52"/>
              </a:rPr>
              <a:t>повну</a:t>
            </a:r>
            <a:r>
              <a:rPr lang="ru-RU" sz="950" dirty="0">
                <a:latin typeface="e-Ukraine Light" pitchFamily="50" charset="-52"/>
              </a:rPr>
              <a:t> суму </a:t>
            </a:r>
            <a:r>
              <a:rPr lang="ru-RU" sz="950" dirty="0" err="1">
                <a:latin typeface="e-Ukraine Light" pitchFamily="50" charset="-52"/>
              </a:rPr>
              <a:t>проведеної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операції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створений</a:t>
            </a:r>
            <a:r>
              <a:rPr lang="ru-RU" sz="950" dirty="0">
                <a:latin typeface="e-Ukraine Light" pitchFamily="50" charset="-52"/>
              </a:rPr>
              <a:t> в </a:t>
            </a:r>
            <a:r>
              <a:rPr lang="ru-RU" sz="950" dirty="0" err="1">
                <a:latin typeface="e-Ukraine Light" pitchFamily="50" charset="-52"/>
              </a:rPr>
              <a:t>паперовій</a:t>
            </a:r>
            <a:r>
              <a:rPr lang="ru-RU" sz="950" dirty="0">
                <a:latin typeface="e-Ukraine Light" pitchFamily="50" charset="-52"/>
              </a:rPr>
              <a:t> та/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електронній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формі</a:t>
            </a:r>
            <a:r>
              <a:rPr lang="ru-RU" sz="950" dirty="0">
                <a:latin typeface="e-Ukraine Light" pitchFamily="50" charset="-52"/>
              </a:rPr>
              <a:t> (у тому </a:t>
            </a:r>
            <a:r>
              <a:rPr lang="ru-RU" sz="950" dirty="0" err="1">
                <a:latin typeface="e-Ukraine Light" pitchFamily="50" charset="-52"/>
              </a:rPr>
              <a:t>числі</a:t>
            </a:r>
            <a:r>
              <a:rPr lang="ru-RU" sz="950" dirty="0">
                <a:latin typeface="e-Ukraine Light" pitchFamily="50" charset="-52"/>
              </a:rPr>
              <a:t>, але не </a:t>
            </a:r>
            <a:r>
              <a:rPr lang="ru-RU" sz="950" dirty="0" err="1">
                <a:latin typeface="e-Ukraine Light" pitchFamily="50" charset="-52"/>
              </a:rPr>
              <a:t>виключно</a:t>
            </a:r>
            <a:r>
              <a:rPr lang="ru-RU" sz="950" dirty="0">
                <a:latin typeface="e-Ukraine Light" pitchFamily="50" charset="-52"/>
              </a:rPr>
              <a:t>, з </a:t>
            </a:r>
            <a:r>
              <a:rPr lang="ru-RU" sz="950" dirty="0" err="1">
                <a:latin typeface="e-Ukraine Light" pitchFamily="50" charset="-52"/>
              </a:rPr>
              <a:t>відтворюванням</a:t>
            </a:r>
            <a:r>
              <a:rPr lang="ru-RU" sz="950" dirty="0">
                <a:latin typeface="e-Ukraine Light" pitchFamily="50" charset="-52"/>
              </a:rPr>
              <a:t> на </a:t>
            </a:r>
            <a:r>
              <a:rPr lang="ru-RU" sz="950" dirty="0" err="1">
                <a:latin typeface="e-Ukraine Light" pitchFamily="50" charset="-52"/>
              </a:rPr>
              <a:t>дисплеї</a:t>
            </a:r>
            <a:r>
              <a:rPr lang="ru-RU" sz="950" dirty="0">
                <a:latin typeface="e-Ukraine Light" pitchFamily="50" charset="-52"/>
              </a:rPr>
              <a:t> РРО </a:t>
            </a:r>
            <a:r>
              <a:rPr lang="ru-RU" sz="950" dirty="0" err="1">
                <a:latin typeface="e-Ukraine Light" pitchFamily="50" charset="-52"/>
              </a:rPr>
              <a:t>чи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дисплеї</a:t>
            </a:r>
            <a:r>
              <a:rPr lang="ru-RU" sz="950" dirty="0">
                <a:latin typeface="e-Ukraine Light" pitchFamily="50" charset="-52"/>
              </a:rPr>
              <a:t> пристрою, на </a:t>
            </a:r>
            <a:r>
              <a:rPr lang="ru-RU" sz="950" dirty="0" err="1">
                <a:latin typeface="e-Ukraine Light" pitchFamily="50" charset="-52"/>
              </a:rPr>
              <a:t>якому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встановлений</a:t>
            </a:r>
            <a:r>
              <a:rPr lang="ru-RU" sz="950" dirty="0">
                <a:latin typeface="e-Ukraine Light" pitchFamily="50" charset="-52"/>
              </a:rPr>
              <a:t> ПРРО </a:t>
            </a:r>
            <a:r>
              <a:rPr lang="en-US" sz="950" dirty="0">
                <a:latin typeface="e-Ukraine Light" pitchFamily="50" charset="-52"/>
              </a:rPr>
              <a:t>QR-</a:t>
            </a:r>
            <a:r>
              <a:rPr lang="ru-RU" sz="950" dirty="0">
                <a:latin typeface="e-Ukraine Light" pitchFamily="50" charset="-52"/>
              </a:rPr>
              <a:t>коду, </a:t>
            </a:r>
            <a:r>
              <a:rPr lang="ru-RU" sz="950" dirty="0" err="1">
                <a:latin typeface="e-Ukraine Light" pitchFamily="50" charset="-52"/>
              </a:rPr>
              <a:t>який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дозволяє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особі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здійснювати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його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зчитування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ідентифікацію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із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розрахунковим</a:t>
            </a:r>
            <a:r>
              <a:rPr lang="ru-RU" sz="950" dirty="0">
                <a:latin typeface="e-Ukraine Light" pitchFamily="50" charset="-52"/>
              </a:rPr>
              <a:t> документом за структурою </a:t>
            </a:r>
            <a:r>
              <a:rPr lang="ru-RU" sz="950" dirty="0" err="1">
                <a:latin typeface="e-Ukraine Light" pitchFamily="50" charset="-52"/>
              </a:rPr>
              <a:t>даних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що</a:t>
            </a:r>
            <a:r>
              <a:rPr lang="ru-RU" sz="950" dirty="0">
                <a:latin typeface="e-Ukraine Light" pitchFamily="50" charset="-52"/>
              </a:rPr>
              <a:t> в </a:t>
            </a:r>
            <a:r>
              <a:rPr lang="ru-RU" sz="950" dirty="0" err="1">
                <a:latin typeface="e-Ukraine Light" pitchFamily="50" charset="-52"/>
              </a:rPr>
              <a:t>ньому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міститься</a:t>
            </a:r>
            <a:r>
              <a:rPr lang="ru-RU" sz="950" dirty="0">
                <a:latin typeface="e-Ukraine Light" pitchFamily="50" charset="-52"/>
              </a:rPr>
              <a:t>, та/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надсиланням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електронного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розрахункового</a:t>
            </a:r>
            <a:r>
              <a:rPr lang="ru-RU" sz="950" dirty="0">
                <a:latin typeface="e-Ukraine Light" pitchFamily="50" charset="-52"/>
              </a:rPr>
              <a:t> документа на </a:t>
            </a:r>
            <a:r>
              <a:rPr lang="ru-RU" sz="950" dirty="0" err="1">
                <a:latin typeface="e-Ukraine Light" pitchFamily="50" charset="-52"/>
              </a:rPr>
              <a:t>наданий</a:t>
            </a:r>
            <a:r>
              <a:rPr lang="ru-RU" sz="950" dirty="0">
                <a:latin typeface="e-Ukraine Light" pitchFamily="50" charset="-52"/>
              </a:rPr>
              <a:t>  такою особою </a:t>
            </a:r>
            <a:r>
              <a:rPr lang="ru-RU" sz="950" dirty="0" err="1">
                <a:latin typeface="e-Ukraine Light" pitchFamily="50" charset="-52"/>
              </a:rPr>
              <a:t>абонентський</a:t>
            </a:r>
            <a:r>
              <a:rPr lang="ru-RU" sz="950" dirty="0">
                <a:latin typeface="e-Ukraine Light" pitchFamily="50" charset="-52"/>
              </a:rPr>
              <a:t> номер 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адресу </a:t>
            </a:r>
            <a:r>
              <a:rPr lang="ru-RU" sz="950" dirty="0" err="1">
                <a:latin typeface="e-Ukraine Light" pitchFamily="50" charset="-52"/>
              </a:rPr>
              <a:t>електронної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пошти</a:t>
            </a:r>
            <a:r>
              <a:rPr lang="ru-RU" sz="950" dirty="0">
                <a:latin typeface="e-Ukraine Light" pitchFamily="50" charset="-52"/>
              </a:rPr>
              <a:t>) (п. 2 ст. 3 Закону </a:t>
            </a:r>
            <a:r>
              <a:rPr lang="ru-RU" sz="950" dirty="0" err="1">
                <a:latin typeface="e-Ukraine Light" pitchFamily="50" charset="-52"/>
              </a:rPr>
              <a:t>України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</a:t>
            </a:r>
            <a:r>
              <a:rPr lang="ru-RU" sz="950" dirty="0">
                <a:latin typeface="e-Ukraine Light" pitchFamily="50" charset="-52"/>
              </a:rPr>
              <a:t> 06 </a:t>
            </a:r>
            <a:r>
              <a:rPr lang="ru-RU" sz="950" dirty="0" err="1">
                <a:latin typeface="e-Ukraine Light" pitchFamily="50" charset="-52"/>
              </a:rPr>
              <a:t>липня</a:t>
            </a:r>
            <a:r>
              <a:rPr lang="ru-RU" sz="950" dirty="0">
                <a:latin typeface="e-Ukraine Light" pitchFamily="50" charset="-52"/>
              </a:rPr>
              <a:t> 1995 року № 265/95-ВР «Про </a:t>
            </a:r>
            <a:r>
              <a:rPr lang="ru-RU" sz="950" dirty="0" err="1">
                <a:latin typeface="e-Ukraine Light" pitchFamily="50" charset="-52"/>
              </a:rPr>
              <a:t>застосування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реєстраторів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розрахункових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операцій</a:t>
            </a:r>
            <a:r>
              <a:rPr lang="ru-RU" sz="950" dirty="0">
                <a:latin typeface="e-Ukraine Light" pitchFamily="50" charset="-52"/>
              </a:rPr>
              <a:t> у </a:t>
            </a:r>
            <a:r>
              <a:rPr lang="ru-RU" sz="950" dirty="0" err="1">
                <a:latin typeface="e-Ukraine Light" pitchFamily="50" charset="-52"/>
              </a:rPr>
              <a:t>сфері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торгівлі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громадського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харчування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послуг</a:t>
            </a:r>
            <a:r>
              <a:rPr lang="ru-RU" sz="950" dirty="0" smtClean="0">
                <a:latin typeface="e-Ukraine Light" pitchFamily="50" charset="-52"/>
              </a:rPr>
              <a:t>»).</a:t>
            </a:r>
            <a:endParaRPr lang="ru-RU" sz="9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50" dirty="0" smtClean="0">
                <a:latin typeface="e-Ukraine Light" pitchFamily="50" charset="-52"/>
              </a:rPr>
              <a:t>	</a:t>
            </a:r>
            <a:r>
              <a:rPr lang="ru-RU" sz="950" dirty="0" err="1" smtClean="0">
                <a:latin typeface="e-Ukraine Light" pitchFamily="50" charset="-52"/>
              </a:rPr>
              <a:t>Крім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>
                <a:latin typeface="e-Ukraine Light" pitchFamily="50" charset="-52"/>
              </a:rPr>
              <a:t>того, </a:t>
            </a:r>
            <a:r>
              <a:rPr lang="ru-RU" sz="950" dirty="0" err="1">
                <a:latin typeface="e-Ukraine Light" pitchFamily="50" charset="-52"/>
              </a:rPr>
              <a:t>суб’єкт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господарювання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може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пересвідчитись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що</a:t>
            </a:r>
            <a:r>
              <a:rPr lang="ru-RU" sz="950" dirty="0">
                <a:latin typeface="e-Ukraine Light" pitchFamily="50" charset="-52"/>
              </a:rPr>
              <a:t> особа, яка </a:t>
            </a:r>
            <a:r>
              <a:rPr lang="ru-RU" sz="950" dirty="0" err="1">
                <a:latin typeface="e-Ukraine Light" pitchFamily="50" charset="-52"/>
              </a:rPr>
              <a:t>отримує</a:t>
            </a:r>
            <a:r>
              <a:rPr lang="ru-RU" sz="950" dirty="0">
                <a:latin typeface="e-Ukraine Light" pitchFamily="50" charset="-52"/>
              </a:rPr>
              <a:t> товар 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послугу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отримала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фіскальний</a:t>
            </a:r>
            <a:r>
              <a:rPr lang="ru-RU" sz="950" dirty="0">
                <a:latin typeface="e-Ukraine Light" pitchFamily="50" charset="-52"/>
              </a:rPr>
              <a:t> чек </a:t>
            </a:r>
            <a:r>
              <a:rPr lang="ru-RU" sz="950" dirty="0" err="1">
                <a:latin typeface="e-Ukraine Light" pitchFamily="50" charset="-52"/>
              </a:rPr>
              <a:t>надісланий</a:t>
            </a:r>
            <a:r>
              <a:rPr lang="ru-RU" sz="950" dirty="0">
                <a:latin typeface="e-Ukraine Light" pitchFamily="50" charset="-52"/>
              </a:rPr>
              <a:t> на </a:t>
            </a:r>
            <a:r>
              <a:rPr lang="ru-RU" sz="950" dirty="0" err="1">
                <a:latin typeface="e-Ukraine Light" pitchFamily="50" charset="-52"/>
              </a:rPr>
              <a:t>наданий</a:t>
            </a:r>
            <a:r>
              <a:rPr lang="ru-RU" sz="950" dirty="0">
                <a:latin typeface="e-Ukraine Light" pitchFamily="50" charset="-52"/>
              </a:rPr>
              <a:t> такою особою </a:t>
            </a:r>
            <a:r>
              <a:rPr lang="ru-RU" sz="950" dirty="0" err="1">
                <a:latin typeface="e-Ukraine Light" pitchFamily="50" charset="-52"/>
              </a:rPr>
              <a:t>абонентський</a:t>
            </a:r>
            <a:r>
              <a:rPr lang="ru-RU" sz="950" dirty="0">
                <a:latin typeface="e-Ukraine Light" pitchFamily="50" charset="-52"/>
              </a:rPr>
              <a:t> номер та/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адресу </a:t>
            </a:r>
            <a:r>
              <a:rPr lang="ru-RU" sz="950" dirty="0" err="1">
                <a:latin typeface="e-Ukraine Light" pitchFamily="50" charset="-52"/>
              </a:rPr>
              <a:t>електронної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пошти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повідомлення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із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вимогою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зворотного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інформування</a:t>
            </a:r>
            <a:r>
              <a:rPr lang="ru-RU" sz="950" dirty="0">
                <a:latin typeface="e-Ukraine Light" pitchFamily="50" charset="-52"/>
              </a:rPr>
              <a:t>. </a:t>
            </a:r>
            <a:r>
              <a:rPr lang="ru-RU" sz="950" dirty="0" smtClean="0">
                <a:latin typeface="e-Ukraine Light" pitchFamily="50" charset="-52"/>
              </a:rPr>
              <a:t>	</a:t>
            </a:r>
            <a:endParaRPr lang="ru-RU" sz="95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50" dirty="0" smtClean="0">
                <a:latin typeface="e-Ukraine Light" pitchFamily="50" charset="-52"/>
              </a:rPr>
              <a:t>	Форма </a:t>
            </a:r>
            <a:r>
              <a:rPr lang="ru-RU" sz="950" dirty="0">
                <a:latin typeface="e-Ukraine Light" pitchFamily="50" charset="-52"/>
              </a:rPr>
              <a:t>та </a:t>
            </a:r>
            <a:r>
              <a:rPr lang="ru-RU" sz="950" dirty="0" err="1">
                <a:latin typeface="e-Ukraine Light" pitchFamily="50" charset="-52"/>
              </a:rPr>
              <a:t>зміст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розрахункового</a:t>
            </a:r>
            <a:r>
              <a:rPr lang="ru-RU" sz="950" dirty="0">
                <a:latin typeface="e-Ukraine Light" pitchFamily="50" charset="-52"/>
              </a:rPr>
              <a:t> документа </a:t>
            </a:r>
            <a:r>
              <a:rPr lang="ru-RU" sz="950" dirty="0" err="1">
                <a:latin typeface="e-Ukraine Light" pitchFamily="50" charset="-52"/>
              </a:rPr>
              <a:t>визначено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Положенням</a:t>
            </a:r>
            <a:r>
              <a:rPr lang="ru-RU" sz="950" dirty="0">
                <a:latin typeface="e-Ukraine Light" pitchFamily="50" charset="-52"/>
              </a:rPr>
              <a:t> про форму та </a:t>
            </a:r>
            <a:r>
              <a:rPr lang="ru-RU" sz="950" dirty="0" err="1">
                <a:latin typeface="e-Ukraine Light" pitchFamily="50" charset="-52"/>
              </a:rPr>
              <a:t>зміст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розрахункових</a:t>
            </a:r>
            <a:r>
              <a:rPr lang="ru-RU" sz="950" dirty="0" smtClean="0">
                <a:latin typeface="e-Ukraine Light" pitchFamily="50" charset="-52"/>
              </a:rPr>
              <a:t/>
            </a:r>
            <a:br>
              <a:rPr lang="ru-RU" sz="950" dirty="0" smtClean="0">
                <a:latin typeface="e-Ukraine Light" pitchFamily="50" charset="-52"/>
              </a:rPr>
            </a:br>
            <a:endParaRPr lang="ru-RU" sz="95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6178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документів</a:t>
            </a:r>
            <a:r>
              <a:rPr lang="ru-RU" sz="950" dirty="0">
                <a:latin typeface="e-Ukraine Light" pitchFamily="50" charset="-52"/>
              </a:rPr>
              <a:t>/</a:t>
            </a:r>
            <a:r>
              <a:rPr lang="ru-RU" sz="950" dirty="0" err="1">
                <a:latin typeface="e-Ukraine Light" pitchFamily="50" charset="-52"/>
              </a:rPr>
              <a:t>електронних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розрахункових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документів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затвердженим</a:t>
            </a:r>
            <a:r>
              <a:rPr lang="ru-RU" sz="950" dirty="0">
                <a:latin typeface="e-Ukraine Light" pitchFamily="50" charset="-52"/>
              </a:rPr>
              <a:t> наказом </a:t>
            </a:r>
            <a:r>
              <a:rPr lang="ru-RU" sz="950" dirty="0" err="1">
                <a:latin typeface="e-Ukraine Light" pitchFamily="50" charset="-52"/>
              </a:rPr>
              <a:t>Міністерства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фінансів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України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</a:t>
            </a:r>
            <a:r>
              <a:rPr lang="ru-RU" sz="950" dirty="0">
                <a:latin typeface="e-Ukraine Light" pitchFamily="50" charset="-52"/>
              </a:rPr>
              <a:t> 21 </a:t>
            </a:r>
            <a:r>
              <a:rPr lang="ru-RU" sz="950" dirty="0" err="1">
                <a:latin typeface="e-Ukraine Light" pitchFamily="50" charset="-52"/>
              </a:rPr>
              <a:t>січня</a:t>
            </a:r>
            <a:r>
              <a:rPr lang="ru-RU" sz="950" dirty="0">
                <a:latin typeface="e-Ukraine Light" pitchFamily="50" charset="-52"/>
              </a:rPr>
              <a:t> 2016 року № 13</a:t>
            </a:r>
            <a:r>
              <a:rPr lang="ru-RU" sz="950" dirty="0" smtClean="0">
                <a:latin typeface="e-Ukraine Light" pitchFamily="50" charset="-52"/>
              </a:rPr>
              <a:t>.</a:t>
            </a:r>
            <a:endParaRPr lang="ru-RU" sz="9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50" dirty="0" smtClean="0">
                <a:latin typeface="e-Ukraine Light" pitchFamily="50" charset="-52"/>
              </a:rPr>
              <a:t>	Пунктом </a:t>
            </a:r>
            <a:r>
              <a:rPr lang="ru-RU" sz="950" dirty="0">
                <a:latin typeface="e-Ukraine Light" pitchFamily="50" charset="-52"/>
              </a:rPr>
              <a:t>1 ст. 17 Закону № 265 </a:t>
            </a:r>
            <a:r>
              <a:rPr lang="ru-RU" sz="950" dirty="0" err="1">
                <a:latin typeface="e-Ukraine Light" pitchFamily="50" charset="-52"/>
              </a:rPr>
              <a:t>визначено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що</a:t>
            </a:r>
            <a:r>
              <a:rPr lang="ru-RU" sz="950" dirty="0">
                <a:latin typeface="e-Ukraine Light" pitchFamily="50" charset="-52"/>
              </a:rPr>
              <a:t> до </a:t>
            </a:r>
            <a:r>
              <a:rPr lang="ru-RU" sz="950" dirty="0" err="1">
                <a:latin typeface="e-Ukraine Light" pitchFamily="50" charset="-52"/>
              </a:rPr>
              <a:t>суб’єктів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господарювання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які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здійснюють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розрахункові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операції</a:t>
            </a:r>
            <a:r>
              <a:rPr lang="ru-RU" sz="950" dirty="0">
                <a:latin typeface="e-Ukraine Light" pitchFamily="50" charset="-52"/>
              </a:rPr>
              <a:t> за </a:t>
            </a:r>
            <a:r>
              <a:rPr lang="ru-RU" sz="950" dirty="0" err="1">
                <a:latin typeface="e-Ukraine Light" pitchFamily="50" charset="-52"/>
              </a:rPr>
              <a:t>товари</a:t>
            </a:r>
            <a:r>
              <a:rPr lang="ru-RU" sz="950" dirty="0">
                <a:latin typeface="e-Ukraine Light" pitchFamily="50" charset="-52"/>
              </a:rPr>
              <a:t> (</a:t>
            </a:r>
            <a:r>
              <a:rPr lang="ru-RU" sz="950" dirty="0" err="1">
                <a:latin typeface="e-Ukraine Light" pitchFamily="50" charset="-52"/>
              </a:rPr>
              <a:t>послуги</a:t>
            </a:r>
            <a:r>
              <a:rPr lang="ru-RU" sz="950" dirty="0">
                <a:latin typeface="e-Ukraine Light" pitchFamily="50" charset="-52"/>
              </a:rPr>
              <a:t>), за </a:t>
            </a:r>
            <a:r>
              <a:rPr lang="ru-RU" sz="950" dirty="0" err="1">
                <a:latin typeface="e-Ukraine Light" pitchFamily="50" charset="-52"/>
              </a:rPr>
              <a:t>рішенням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відповідних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контролюючих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органів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застосовуються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фінансові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санкції</a:t>
            </a:r>
            <a:r>
              <a:rPr lang="ru-RU" sz="950" dirty="0">
                <a:latin typeface="e-Ukraine Light" pitchFamily="50" charset="-52"/>
              </a:rPr>
              <a:t> у </a:t>
            </a:r>
            <a:r>
              <a:rPr lang="ru-RU" sz="950" dirty="0" err="1">
                <a:latin typeface="e-Ukraine Light" pitchFamily="50" charset="-52"/>
              </a:rPr>
              <a:t>разі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встановлення</a:t>
            </a:r>
            <a:r>
              <a:rPr lang="ru-RU" sz="950" dirty="0">
                <a:latin typeface="e-Ukraine Light" pitchFamily="50" charset="-52"/>
              </a:rPr>
              <a:t> в </a:t>
            </a:r>
            <a:r>
              <a:rPr lang="ru-RU" sz="950" dirty="0" err="1">
                <a:latin typeface="e-Ukraine Light" pitchFamily="50" charset="-52"/>
              </a:rPr>
              <a:t>ході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перевірки</a:t>
            </a:r>
            <a:r>
              <a:rPr lang="ru-RU" sz="950" dirty="0">
                <a:latin typeface="e-Ukraine Light" pitchFamily="50" charset="-52"/>
              </a:rPr>
              <a:t> факту, </a:t>
            </a:r>
            <a:r>
              <a:rPr lang="ru-RU" sz="950" dirty="0" err="1">
                <a:latin typeface="e-Ukraine Light" pitchFamily="50" charset="-52"/>
              </a:rPr>
              <a:t>зокрема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невидачі</a:t>
            </a:r>
            <a:r>
              <a:rPr lang="ru-RU" sz="950" dirty="0">
                <a:latin typeface="e-Ukraine Light" pitchFamily="50" charset="-52"/>
              </a:rPr>
              <a:t> (в </a:t>
            </a:r>
            <a:r>
              <a:rPr lang="ru-RU" sz="950" dirty="0" err="1">
                <a:latin typeface="e-Ukraine Light" pitchFamily="50" charset="-52"/>
              </a:rPr>
              <a:t>паперовому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вигляді</a:t>
            </a:r>
            <a:r>
              <a:rPr lang="ru-RU" sz="950" dirty="0">
                <a:latin typeface="e-Ukraine Light" pitchFamily="50" charset="-52"/>
              </a:rPr>
              <a:t> та/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електронній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формі</a:t>
            </a:r>
            <a:r>
              <a:rPr lang="ru-RU" sz="950" dirty="0">
                <a:latin typeface="e-Ukraine Light" pitchFamily="50" charset="-52"/>
              </a:rPr>
              <a:t>) </a:t>
            </a:r>
            <a:r>
              <a:rPr lang="ru-RU" sz="950" dirty="0" err="1">
                <a:latin typeface="e-Ukraine Light" pitchFamily="50" charset="-52"/>
              </a:rPr>
              <a:t>відповідного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розрахункового</a:t>
            </a:r>
            <a:r>
              <a:rPr lang="ru-RU" sz="950" dirty="0">
                <a:latin typeface="e-Ukraine Light" pitchFamily="50" charset="-52"/>
              </a:rPr>
              <a:t> документа, </a:t>
            </a:r>
            <a:r>
              <a:rPr lang="ru-RU" sz="950" dirty="0" err="1">
                <a:latin typeface="e-Ukraine Light" pitchFamily="50" charset="-52"/>
              </a:rPr>
              <a:t>що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підтверджує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виконання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розрахункової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операції</a:t>
            </a:r>
            <a:r>
              <a:rPr lang="ru-RU" sz="950" dirty="0">
                <a:latin typeface="e-Ukraine Light" pitchFamily="50" charset="-52"/>
              </a:rPr>
              <a:t>, в таких </a:t>
            </a:r>
            <a:r>
              <a:rPr lang="ru-RU" sz="950" dirty="0" err="1">
                <a:latin typeface="e-Ukraine Light" pitchFamily="50" charset="-52"/>
              </a:rPr>
              <a:t>розмірах</a:t>
            </a:r>
            <a:r>
              <a:rPr lang="ru-RU" sz="950" dirty="0" smtClean="0">
                <a:latin typeface="e-Ukraine Light" pitchFamily="50" charset="-52"/>
              </a:rPr>
              <a:t>:</a:t>
            </a:r>
            <a:endParaRPr lang="ru-RU" sz="95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950" dirty="0">
                <a:latin typeface="e-Ukraine Light" pitchFamily="50" charset="-52"/>
              </a:rPr>
              <a:t>100 </a:t>
            </a:r>
            <a:r>
              <a:rPr lang="ru-RU" sz="950" dirty="0" err="1">
                <a:latin typeface="e-Ukraine Light" pitchFamily="50" charset="-52"/>
              </a:rPr>
              <a:t>відс</a:t>
            </a:r>
            <a:r>
              <a:rPr lang="ru-RU" sz="950" dirty="0">
                <a:latin typeface="e-Ukraine Light" pitchFamily="50" charset="-52"/>
              </a:rPr>
              <a:t>. </a:t>
            </a:r>
            <a:r>
              <a:rPr lang="ru-RU" sz="950" dirty="0" err="1">
                <a:latin typeface="e-Ukraine Light" pitchFamily="50" charset="-52"/>
              </a:rPr>
              <a:t>вартості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проданих</a:t>
            </a:r>
            <a:r>
              <a:rPr lang="ru-RU" sz="950" dirty="0">
                <a:latin typeface="e-Ukraine Light" pitchFamily="50" charset="-52"/>
              </a:rPr>
              <a:t> з </a:t>
            </a:r>
            <a:r>
              <a:rPr lang="ru-RU" sz="950" dirty="0" err="1">
                <a:latin typeface="e-Ukraine Light" pitchFamily="50" charset="-52"/>
              </a:rPr>
              <a:t>порушеннями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встановленими</a:t>
            </a:r>
            <a:r>
              <a:rPr lang="ru-RU" sz="950" dirty="0">
                <a:latin typeface="e-Ukraine Light" pitchFamily="50" charset="-52"/>
              </a:rPr>
              <a:t> п. 1 ст. 17 Закону № 265, </a:t>
            </a:r>
            <a:r>
              <a:rPr lang="ru-RU" sz="950" dirty="0" err="1">
                <a:latin typeface="e-Ukraine Light" pitchFamily="50" charset="-52"/>
              </a:rPr>
              <a:t>товарів</a:t>
            </a:r>
            <a:r>
              <a:rPr lang="ru-RU" sz="950" dirty="0">
                <a:latin typeface="e-Ukraine Light" pitchFamily="50" charset="-52"/>
              </a:rPr>
              <a:t> (</a:t>
            </a:r>
            <a:r>
              <a:rPr lang="ru-RU" sz="950" dirty="0" err="1">
                <a:latin typeface="e-Ukraine Light" pitchFamily="50" charset="-52"/>
              </a:rPr>
              <a:t>робіт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послуг</a:t>
            </a:r>
            <a:r>
              <a:rPr lang="ru-RU" sz="950" dirty="0">
                <a:latin typeface="e-Ukraine Light" pitchFamily="50" charset="-52"/>
              </a:rPr>
              <a:t>) – за </a:t>
            </a:r>
            <a:r>
              <a:rPr lang="ru-RU" sz="950" dirty="0" err="1">
                <a:latin typeface="e-Ukraine Light" pitchFamily="50" charset="-52"/>
              </a:rPr>
              <a:t>порушення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вчинене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вперше</a:t>
            </a:r>
            <a:r>
              <a:rPr lang="ru-RU" sz="950" dirty="0" smtClean="0">
                <a:latin typeface="e-Ukraine Light" pitchFamily="50" charset="-52"/>
              </a:rPr>
              <a:t>;</a:t>
            </a:r>
            <a:endParaRPr lang="ru-RU" sz="95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950" dirty="0">
                <a:latin typeface="e-Ukraine Light" pitchFamily="50" charset="-52"/>
              </a:rPr>
              <a:t>150 </a:t>
            </a:r>
            <a:r>
              <a:rPr lang="ru-RU" sz="950" dirty="0" err="1">
                <a:latin typeface="e-Ukraine Light" pitchFamily="50" charset="-52"/>
              </a:rPr>
              <a:t>відс</a:t>
            </a:r>
            <a:r>
              <a:rPr lang="ru-RU" sz="950" dirty="0">
                <a:latin typeface="e-Ukraine Light" pitchFamily="50" charset="-52"/>
              </a:rPr>
              <a:t>. </a:t>
            </a:r>
            <a:r>
              <a:rPr lang="ru-RU" sz="950" dirty="0" err="1">
                <a:latin typeface="e-Ukraine Light" pitchFamily="50" charset="-52"/>
              </a:rPr>
              <a:t>вартості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проданих</a:t>
            </a:r>
            <a:r>
              <a:rPr lang="ru-RU" sz="950" dirty="0">
                <a:latin typeface="e-Ukraine Light" pitchFamily="50" charset="-52"/>
              </a:rPr>
              <a:t> з </a:t>
            </a:r>
            <a:r>
              <a:rPr lang="ru-RU" sz="950" dirty="0" err="1">
                <a:latin typeface="e-Ukraine Light" pitchFamily="50" charset="-52"/>
              </a:rPr>
              <a:t>порушеннями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встановленими</a:t>
            </a:r>
            <a:r>
              <a:rPr lang="ru-RU" sz="950" dirty="0">
                <a:latin typeface="e-Ukraine Light" pitchFamily="50" charset="-52"/>
              </a:rPr>
              <a:t> п. 1 ст. 17 Закону № 265, </a:t>
            </a:r>
            <a:r>
              <a:rPr lang="ru-RU" sz="950" dirty="0" err="1">
                <a:latin typeface="e-Ukraine Light" pitchFamily="50" charset="-52"/>
              </a:rPr>
              <a:t>товарів</a:t>
            </a:r>
            <a:r>
              <a:rPr lang="ru-RU" sz="950" dirty="0">
                <a:latin typeface="e-Ukraine Light" pitchFamily="50" charset="-52"/>
              </a:rPr>
              <a:t> (</a:t>
            </a:r>
            <a:r>
              <a:rPr lang="ru-RU" sz="950" dirty="0" err="1">
                <a:latin typeface="e-Ukraine Light" pitchFamily="50" charset="-52"/>
              </a:rPr>
              <a:t>робіт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послуг</a:t>
            </a:r>
            <a:r>
              <a:rPr lang="ru-RU" sz="950" dirty="0">
                <a:latin typeface="e-Ukraine Light" pitchFamily="50" charset="-52"/>
              </a:rPr>
              <a:t>) – за </a:t>
            </a:r>
            <a:r>
              <a:rPr lang="ru-RU" sz="950" dirty="0" err="1">
                <a:latin typeface="e-Ukraine Light" pitchFamily="50" charset="-52"/>
              </a:rPr>
              <a:t>кожне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наступне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вчинене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порушення</a:t>
            </a:r>
            <a:r>
              <a:rPr lang="ru-RU" sz="950" dirty="0" smtClean="0">
                <a:latin typeface="e-Ukraine Light" pitchFamily="50" charset="-52"/>
              </a:rPr>
              <a:t>.</a:t>
            </a:r>
            <a:endParaRPr lang="ru-RU" sz="9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50" dirty="0" smtClean="0">
                <a:latin typeface="e-Ukraine Light" pitchFamily="50" charset="-52"/>
              </a:rPr>
              <a:t>	</a:t>
            </a:r>
            <a:r>
              <a:rPr lang="ru-RU" sz="950" dirty="0" err="1" smtClean="0">
                <a:latin typeface="e-Ukraine Light" pitchFamily="50" charset="-52"/>
              </a:rPr>
              <a:t>Враховуючи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викладене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якщо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суб’єкт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господарювання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який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застосовує</a:t>
            </a:r>
            <a:r>
              <a:rPr lang="ru-RU" sz="950" dirty="0">
                <a:latin typeface="e-Ukraine Light" pitchFamily="50" charset="-52"/>
              </a:rPr>
              <a:t> ПРРО, створив в </a:t>
            </a:r>
            <a:r>
              <a:rPr lang="ru-RU" sz="950" dirty="0" err="1">
                <a:latin typeface="e-Ukraine Light" pitchFamily="50" charset="-52"/>
              </a:rPr>
              <a:t>електронній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формі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фіскальний</a:t>
            </a:r>
            <a:r>
              <a:rPr lang="ru-RU" sz="950" dirty="0">
                <a:latin typeface="e-Ukraine Light" pitchFamily="50" charset="-52"/>
              </a:rPr>
              <a:t> чек та </a:t>
            </a:r>
            <a:r>
              <a:rPr lang="ru-RU" sz="950" dirty="0" err="1">
                <a:latin typeface="e-Ukraine Light" pitchFamily="50" charset="-52"/>
              </a:rPr>
              <a:t>надіслав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його</a:t>
            </a:r>
            <a:r>
              <a:rPr lang="ru-RU" sz="950" dirty="0">
                <a:latin typeface="e-Ukraine Light" pitchFamily="50" charset="-52"/>
              </a:rPr>
              <a:t> на </a:t>
            </a:r>
            <a:r>
              <a:rPr lang="ru-RU" sz="950" dirty="0" err="1">
                <a:latin typeface="e-Ukraine Light" pitchFamily="50" charset="-52"/>
              </a:rPr>
              <a:t>наданий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споживачем</a:t>
            </a:r>
            <a:r>
              <a:rPr lang="ru-RU" sz="950" dirty="0">
                <a:latin typeface="e-Ukraine Light" pitchFamily="50" charset="-52"/>
              </a:rPr>
              <a:t> (</a:t>
            </a:r>
            <a:r>
              <a:rPr lang="ru-RU" sz="950" dirty="0" err="1">
                <a:latin typeface="e-Ukraine Light" pitchFamily="50" charset="-52"/>
              </a:rPr>
              <a:t>покупцем</a:t>
            </a:r>
            <a:r>
              <a:rPr lang="ru-RU" sz="950" dirty="0">
                <a:latin typeface="e-Ukraine Light" pitchFamily="50" charset="-52"/>
              </a:rPr>
              <a:t>) </a:t>
            </a:r>
            <a:r>
              <a:rPr lang="ru-RU" sz="950" dirty="0" err="1">
                <a:latin typeface="e-Ukraine Light" pitchFamily="50" charset="-52"/>
              </a:rPr>
              <a:t>абонентський</a:t>
            </a:r>
            <a:r>
              <a:rPr lang="ru-RU" sz="950" dirty="0">
                <a:latin typeface="e-Ukraine Light" pitchFamily="50" charset="-52"/>
              </a:rPr>
              <a:t> номер 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адресу </a:t>
            </a:r>
            <a:r>
              <a:rPr lang="ru-RU" sz="950" dirty="0" err="1">
                <a:latin typeface="e-Ukraine Light" pitchFamily="50" charset="-52"/>
              </a:rPr>
              <a:t>електронної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пошти</a:t>
            </a:r>
            <a:r>
              <a:rPr lang="ru-RU" sz="950" dirty="0">
                <a:latin typeface="e-Ukraine Light" pitchFamily="50" charset="-52"/>
              </a:rPr>
              <a:t>, то </a:t>
            </a:r>
            <a:r>
              <a:rPr lang="ru-RU" sz="950" dirty="0" err="1">
                <a:latin typeface="e-Ukraine Light" pitchFamily="50" charset="-52"/>
              </a:rPr>
              <a:t>розрахунковий</a:t>
            </a:r>
            <a:r>
              <a:rPr lang="ru-RU" sz="950" dirty="0">
                <a:latin typeface="e-Ukraine Light" pitchFamily="50" charset="-52"/>
              </a:rPr>
              <a:t> документ </a:t>
            </a:r>
            <a:r>
              <a:rPr lang="ru-RU" sz="950" dirty="0" err="1">
                <a:latin typeface="e-Ukraine Light" pitchFamily="50" charset="-52"/>
              </a:rPr>
              <a:t>вважається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виданим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споживачу</a:t>
            </a:r>
            <a:r>
              <a:rPr lang="ru-RU" sz="950" dirty="0" smtClean="0">
                <a:latin typeface="e-Ukraine Light" pitchFamily="50" charset="-52"/>
              </a:rPr>
              <a:t>.</a:t>
            </a:r>
            <a:endParaRPr lang="ru-RU" sz="9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50" dirty="0" smtClean="0">
                <a:latin typeface="e-Ukraine Light" pitchFamily="50" charset="-52"/>
              </a:rPr>
              <a:t>	У </a:t>
            </a:r>
            <a:r>
              <a:rPr lang="ru-RU" sz="950" dirty="0" err="1">
                <a:latin typeface="e-Ukraine Light" pitchFamily="50" charset="-52"/>
              </a:rPr>
              <a:t>разі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невиконання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цієї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вимоги</a:t>
            </a:r>
            <a:r>
              <a:rPr lang="ru-RU" sz="950" dirty="0">
                <a:latin typeface="e-Ukraine Light" pitchFamily="50" charset="-52"/>
              </a:rPr>
              <a:t> (</a:t>
            </a:r>
            <a:r>
              <a:rPr lang="ru-RU" sz="950" dirty="0" err="1">
                <a:latin typeface="e-Ukraine Light" pitchFamily="50" charset="-52"/>
              </a:rPr>
              <a:t>фіскальний</a:t>
            </a:r>
            <a:r>
              <a:rPr lang="ru-RU" sz="950" dirty="0">
                <a:latin typeface="e-Ukraine Light" pitchFamily="50" charset="-52"/>
              </a:rPr>
              <a:t> чек не створено в </a:t>
            </a:r>
            <a:r>
              <a:rPr lang="ru-RU" sz="950" dirty="0" err="1">
                <a:latin typeface="e-Ukraine Light" pitchFamily="50" charset="-52"/>
              </a:rPr>
              <a:t>електронній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формі</a:t>
            </a:r>
            <a:r>
              <a:rPr lang="ru-RU" sz="950" dirty="0">
                <a:latin typeface="e-Ukraine Light" pitchFamily="50" charset="-52"/>
              </a:rPr>
              <a:t> та не </a:t>
            </a:r>
            <a:r>
              <a:rPr lang="ru-RU" sz="950" dirty="0" err="1">
                <a:latin typeface="e-Ukraine Light" pitchFamily="50" charset="-52"/>
              </a:rPr>
              <a:t>надіслано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споживачу</a:t>
            </a:r>
            <a:r>
              <a:rPr lang="ru-RU" sz="950" dirty="0">
                <a:latin typeface="e-Ukraine Light" pitchFamily="50" charset="-52"/>
              </a:rPr>
              <a:t> у </a:t>
            </a:r>
            <a:r>
              <a:rPr lang="ru-RU" sz="950" dirty="0" err="1">
                <a:latin typeface="e-Ukraine Light" pitchFamily="50" charset="-52"/>
              </a:rPr>
              <a:t>зручний</a:t>
            </a:r>
            <a:r>
              <a:rPr lang="ru-RU" sz="950" dirty="0">
                <a:latin typeface="e-Ukraine Light" pitchFamily="50" charset="-52"/>
              </a:rPr>
              <a:t> для </a:t>
            </a:r>
            <a:r>
              <a:rPr lang="ru-RU" sz="950" dirty="0" err="1">
                <a:latin typeface="e-Ukraine Light" pitchFamily="50" charset="-52"/>
              </a:rPr>
              <a:t>нього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спосіб</a:t>
            </a:r>
            <a:r>
              <a:rPr lang="ru-RU" sz="950" dirty="0">
                <a:latin typeface="e-Ukraine Light" pitchFamily="50" charset="-52"/>
              </a:rPr>
              <a:t>) </a:t>
            </a:r>
            <a:r>
              <a:rPr lang="ru-RU" sz="950" dirty="0" err="1">
                <a:latin typeface="e-Ukraine Light" pitchFamily="50" charset="-52"/>
              </a:rPr>
              <a:t>передбачена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відповідальність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згідно</a:t>
            </a:r>
            <a:r>
              <a:rPr lang="ru-RU" sz="950" dirty="0">
                <a:latin typeface="e-Ukraine Light" pitchFamily="50" charset="-52"/>
              </a:rPr>
              <a:t> з п. 1 ст. 17 Закону № 265. </a:t>
            </a:r>
            <a:endParaRPr lang="ru-RU" sz="95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1263</TotalTime>
  <Words>154</Words>
  <Application>Microsoft Office PowerPoint</Application>
  <PresentationFormat>Лист A4 (210x297 мм)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175</cp:revision>
  <dcterms:created xsi:type="dcterms:W3CDTF">2021-05-27T05:23:05Z</dcterms:created>
  <dcterms:modified xsi:type="dcterms:W3CDTF">2023-06-27T10:43:08Z</dcterms:modified>
</cp:coreProperties>
</file>