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64695" y="1028469"/>
            <a:ext cx="3458817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>
                <a:latin typeface="e-Ukraine Light" pitchFamily="50" charset="-52"/>
              </a:rPr>
              <a:t>Чи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має</a:t>
            </a:r>
            <a:r>
              <a:rPr lang="ru-RU" sz="1200" b="1" dirty="0">
                <a:latin typeface="e-Ukraine Light" pitchFamily="50" charset="-52"/>
              </a:rPr>
              <a:t> право на </a:t>
            </a:r>
            <a:r>
              <a:rPr lang="ru-RU" sz="1200" b="1" dirty="0" err="1">
                <a:latin typeface="e-Ukraine Light" pitchFamily="50" charset="-52"/>
              </a:rPr>
              <a:t>податкову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знижку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працівник</a:t>
            </a:r>
            <a:r>
              <a:rPr lang="ru-RU" sz="1200" b="1" dirty="0">
                <a:latin typeface="e-Ukraine Light" pitchFamily="50" charset="-52"/>
              </a:rPr>
              <a:t>, </a:t>
            </a:r>
            <a:r>
              <a:rPr lang="ru-RU" sz="1200" b="1" dirty="0" err="1">
                <a:latin typeface="e-Ukraine Light" pitchFamily="50" charset="-52"/>
              </a:rPr>
              <a:t>якщо</a:t>
            </a:r>
            <a:r>
              <a:rPr lang="ru-RU" sz="1200" b="1" dirty="0">
                <a:latin typeface="e-Ukraine Light" pitchFamily="50" charset="-52"/>
              </a:rPr>
              <a:t> за </a:t>
            </a:r>
            <a:r>
              <a:rPr lang="ru-RU" sz="1200" b="1" dirty="0" err="1">
                <a:latin typeface="e-Ukraine Light" pitchFamily="50" charset="-52"/>
              </a:rPr>
              <a:t>його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дорученням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підприємство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здійснювало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перерахування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сум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коштів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із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одержуваного</a:t>
            </a:r>
            <a:r>
              <a:rPr lang="ru-RU" sz="1200" b="1" dirty="0">
                <a:latin typeface="e-Ukraine Light" pitchFamily="50" charset="-52"/>
              </a:rPr>
              <a:t> ним доходу на </a:t>
            </a:r>
            <a:r>
              <a:rPr lang="ru-RU" sz="1200" b="1" dirty="0" err="1">
                <a:latin typeface="e-Ukraine Light" pitchFamily="50" charset="-52"/>
              </a:rPr>
              <a:t>навчання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його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дитини</a:t>
            </a:r>
            <a:r>
              <a:rPr lang="ru-RU" sz="1200" b="1" dirty="0">
                <a:latin typeface="e-Ukraine Light" pitchFamily="50" charset="-52"/>
              </a:rPr>
              <a:t>, але у </a:t>
            </a:r>
            <a:r>
              <a:rPr lang="ru-RU" sz="1200" b="1" dirty="0" err="1">
                <a:latin typeface="e-Ukraine Light" pitchFamily="50" charset="-52"/>
              </a:rPr>
              <a:t>платіжній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інструкції</a:t>
            </a:r>
            <a:r>
              <a:rPr lang="ru-RU" sz="1200" b="1" dirty="0">
                <a:latin typeface="e-Ukraine Light" pitchFamily="50" charset="-52"/>
              </a:rPr>
              <a:t> як «</a:t>
            </a:r>
            <a:r>
              <a:rPr lang="ru-RU" sz="1200" b="1" dirty="0" err="1">
                <a:latin typeface="e-Ukraine Light" pitchFamily="50" charset="-52"/>
              </a:rPr>
              <a:t>Платник</a:t>
            </a:r>
            <a:r>
              <a:rPr lang="ru-RU" sz="1200" b="1" dirty="0">
                <a:latin typeface="e-Ukraine Light" pitchFamily="50" charset="-52"/>
              </a:rPr>
              <a:t>» </a:t>
            </a:r>
            <a:r>
              <a:rPr lang="ru-RU" sz="1200" b="1" dirty="0" err="1">
                <a:latin typeface="e-Ukraine Light" pitchFamily="50" charset="-52"/>
              </a:rPr>
              <a:t>вказано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підприємство</a:t>
            </a:r>
            <a:r>
              <a:rPr lang="ru-RU" sz="1200" b="1" dirty="0">
                <a:latin typeface="e-Ukraine Light" pitchFamily="50" charset="-52"/>
              </a:rPr>
              <a:t>, а в «</a:t>
            </a:r>
            <a:r>
              <a:rPr lang="ru-RU" sz="1200" b="1" dirty="0" err="1">
                <a:latin typeface="e-Ukraine Light" pitchFamily="50" charset="-52"/>
              </a:rPr>
              <a:t>Призначенні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smtClean="0">
                <a:latin typeface="e-Ukraine Light" pitchFamily="50" charset="-52"/>
              </a:rPr>
              <a:t>платежу» – </a:t>
            </a:r>
            <a:r>
              <a:rPr lang="ru-RU" sz="1200" b="1" dirty="0" err="1" smtClean="0">
                <a:latin typeface="e-Ukraine Light" pitchFamily="50" charset="-52"/>
              </a:rPr>
              <a:t>призвіще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працівника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38186"/>
            <a:ext cx="461009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доходи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право </a:t>
            </a:r>
            <a:r>
              <a:rPr lang="ru-RU" sz="1000" dirty="0" err="1">
                <a:latin typeface="e-Ukraine Light" pitchFamily="50" charset="-52"/>
              </a:rPr>
              <a:t>включити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зменшення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оподатковуваного</a:t>
            </a:r>
            <a:r>
              <a:rPr lang="ru-RU" sz="1000" dirty="0">
                <a:latin typeface="e-Ukraine Light" pitchFamily="50" charset="-52"/>
              </a:rPr>
              <a:t> доходу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наслідками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року, </a:t>
            </a:r>
            <a:r>
              <a:rPr lang="ru-RU" sz="1000" dirty="0" err="1">
                <a:latin typeface="e-Ukraine Light" pitchFamily="50" charset="-52"/>
              </a:rPr>
              <a:t>нарахованого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заробітної</a:t>
            </a:r>
            <a:r>
              <a:rPr lang="ru-RU" sz="1000" dirty="0">
                <a:latin typeface="e-Ukraine Light" pitchFamily="50" charset="-52"/>
              </a:rPr>
              <a:t> плати, </a:t>
            </a:r>
            <a:r>
              <a:rPr lang="ru-RU" sz="1000" dirty="0" err="1">
                <a:latin typeface="e-Ukraine Light" pitchFamily="50" charset="-52"/>
              </a:rPr>
              <a:t>зменшеного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п. 164.6 ст. 164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суму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сплачених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користь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вітчизняних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закладів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дошкільної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позашкільної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загальної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середньої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професійної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професійно-технічної</a:t>
            </a:r>
            <a:r>
              <a:rPr lang="ru-RU" sz="1000" dirty="0">
                <a:latin typeface="e-Ukraine Light" pitchFamily="50" charset="-52"/>
              </a:rPr>
              <a:t>) та </a:t>
            </a:r>
            <a:r>
              <a:rPr lang="ru-RU" sz="1000" dirty="0" err="1">
                <a:latin typeface="e-Ukraine Light" pitchFamily="50" charset="-52"/>
              </a:rPr>
              <a:t>вищої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освіти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компенсації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здобуття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освіти</a:t>
            </a:r>
            <a:r>
              <a:rPr lang="ru-RU" sz="1000" dirty="0">
                <a:latin typeface="e-Ukraine Light" pitchFamily="50" charset="-52"/>
              </a:rPr>
              <a:t> таким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членом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сім’ї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першого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ступеня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споріднення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особи, над </a:t>
            </a:r>
            <a:r>
              <a:rPr lang="ru-RU" sz="1000" dirty="0" err="1">
                <a:latin typeface="e-Ukraine Light" pitchFamily="50" charset="-52"/>
              </a:rPr>
              <a:t>якою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встановлено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піклування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яку </a:t>
            </a:r>
            <a:r>
              <a:rPr lang="ru-RU" sz="1000" dirty="0" err="1">
                <a:latin typeface="e-Ukraine Light" pitchFamily="50" charset="-52"/>
              </a:rPr>
              <a:t>влаштовано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прийомної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сім’ї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дитячого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будинку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сімейного</a:t>
            </a:r>
            <a:r>
              <a:rPr lang="ru-RU" sz="1000" dirty="0">
                <a:latin typeface="e-Ukraine Light" pitchFamily="50" charset="-52"/>
              </a:rPr>
              <a:t> типу,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такого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призначено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опікуном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піклувальником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прийомним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батьком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прийомною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матір’ю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батьком-вихователем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матір’ю-вихователькою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166.3.3 п. 166.3 ст. 166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До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включаються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фактично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звітного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року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підтверджені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розрахунковими</a:t>
            </a:r>
            <a:r>
              <a:rPr lang="ru-RU" sz="1000" dirty="0">
                <a:latin typeface="e-Ukraine Light" pitchFamily="50" charset="-52"/>
              </a:rPr>
              <a:t> документами,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квитанціями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фіскальними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товарними</a:t>
            </a:r>
            <a:r>
              <a:rPr lang="ru-RU" sz="1000" dirty="0">
                <a:latin typeface="e-Ukraine Light" pitchFamily="50" charset="-52"/>
              </a:rPr>
              <a:t> чеками, </a:t>
            </a:r>
            <a:r>
              <a:rPr lang="ru-RU" sz="1000" dirty="0" err="1">
                <a:latin typeface="e-Ukraine Light" pitchFamily="50" charset="-52"/>
              </a:rPr>
              <a:t>прибутковими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касовими</a:t>
            </a:r>
            <a:r>
              <a:rPr lang="ru-RU" sz="1000" dirty="0">
                <a:latin typeface="e-Ukraine Light" pitchFamily="50" charset="-52"/>
              </a:rPr>
              <a:t> ордерами,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ідентифікують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продавця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 і особу, яка </a:t>
            </a:r>
            <a:r>
              <a:rPr lang="ru-RU" sz="1000" dirty="0" err="1">
                <a:latin typeface="e-Ukraine Light" pitchFamily="50" charset="-52"/>
              </a:rPr>
              <a:t>звертається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податковою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знижкою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покупця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отримувача</a:t>
            </a:r>
            <a:r>
              <a:rPr lang="ru-RU" sz="1000" dirty="0">
                <a:latin typeface="e-Ukraine Light" pitchFamily="50" charset="-52"/>
              </a:rPr>
              <a:t>)),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копіями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err="1" smtClean="0">
                <a:latin typeface="e-Ukraine Light" pitchFamily="50" charset="-52"/>
              </a:rPr>
              <a:t>договорів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за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наявності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обов’язково</a:t>
            </a:r>
            <a:r>
              <a:rPr lang="ru-RU" sz="1000" dirty="0">
                <a:latin typeface="e-Ukraine Light" pitchFamily="50" charset="-52"/>
              </a:rPr>
              <a:t> повинно бути </a:t>
            </a:r>
            <a:r>
              <a:rPr lang="ru-RU" sz="1000" dirty="0" err="1">
                <a:latin typeface="e-Ukraine Light" pitchFamily="50" charset="-52"/>
              </a:rPr>
              <a:t>відображено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 і строк оплати за </a:t>
            </a:r>
            <a:r>
              <a:rPr lang="ru-RU" sz="1000" dirty="0" err="1">
                <a:latin typeface="e-Ukraine Light" pitchFamily="50" charset="-52"/>
              </a:rPr>
              <a:t>такі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роботи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послуги</a:t>
            </a:r>
            <a:r>
              <a:rPr lang="ru-RU" sz="1000" dirty="0">
                <a:latin typeface="e-Ukraine Light" pitchFamily="50" charset="-52"/>
              </a:rPr>
              <a:t>) (</a:t>
            </a:r>
            <a:r>
              <a:rPr lang="ru-RU" sz="1000" dirty="0" err="1">
                <a:latin typeface="e-Ukraine Light" pitchFamily="50" charset="-52"/>
              </a:rPr>
              <a:t>пп</a:t>
            </a:r>
            <a:r>
              <a:rPr lang="ru-RU" sz="1000" dirty="0">
                <a:latin typeface="e-Ukraine Light" pitchFamily="50" charset="-52"/>
              </a:rPr>
              <a:t>. 166.2.1 п. 166.2 ст. 166 ПКУ).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даному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випадку</a:t>
            </a:r>
            <a:r>
              <a:rPr lang="ru-RU" sz="1000" dirty="0">
                <a:latin typeface="e-Ukraine Light" pitchFamily="50" charset="-52"/>
              </a:rPr>
              <a:t>, для </a:t>
            </a:r>
            <a:r>
              <a:rPr lang="ru-RU" sz="1000" dirty="0" err="1">
                <a:latin typeface="e-Ukraine Light" pitchFamily="50" charset="-52"/>
              </a:rPr>
              <a:t>підтвердження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понесених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навчання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платнику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необхідно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довідку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працедавця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який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дорученням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перерахування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одержуваного</a:t>
            </a:r>
            <a:r>
              <a:rPr lang="ru-RU" sz="1000" dirty="0">
                <a:latin typeface="e-Ukraine Light" pitchFamily="50" charset="-52"/>
              </a:rPr>
              <a:t> ним доходу та </a:t>
            </a:r>
            <a:r>
              <a:rPr lang="ru-RU" sz="1000" dirty="0" err="1">
                <a:latin typeface="e-Ukraine Light" pitchFamily="50" charset="-52"/>
              </a:rPr>
              <a:t>копії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доручень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здійснювалось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перерахування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п. 41 </a:t>
            </a:r>
            <a:r>
              <a:rPr lang="ru-RU" sz="1000" dirty="0" err="1">
                <a:latin typeface="e-Ukraine Light" pitchFamily="50" charset="-52"/>
              </a:rPr>
              <a:t>глави</a:t>
            </a:r>
            <a:r>
              <a:rPr lang="ru-RU" sz="1000" dirty="0">
                <a:latin typeface="e-Ukraine Light" pitchFamily="50" charset="-52"/>
              </a:rPr>
              <a:t> ІІ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безготівкові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розрахунки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національній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валюті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користувачів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затвердженої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постановою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Правління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Національного</a:t>
            </a:r>
            <a:r>
              <a:rPr lang="ru-RU" sz="1000" dirty="0">
                <a:latin typeface="e-Ukraine Light" pitchFamily="50" charset="-52"/>
              </a:rPr>
              <a:t> банку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29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2022 року № 163 </a:t>
            </a:r>
            <a:r>
              <a:rPr lang="ru-RU" sz="1000" dirty="0" err="1">
                <a:latin typeface="e-Ukraine Light" pitchFamily="50" charset="-52"/>
              </a:rPr>
              <a:t>реквізит</a:t>
            </a:r>
            <a:r>
              <a:rPr lang="ru-RU" sz="1000" dirty="0">
                <a:latin typeface="e-Ukraine Light" pitchFamily="50" charset="-52"/>
              </a:rPr>
              <a:t> «</a:t>
            </a:r>
            <a:r>
              <a:rPr lang="ru-RU" sz="1000" dirty="0" err="1">
                <a:latin typeface="e-Ukraine Light" pitchFamily="50" charset="-52"/>
              </a:rPr>
              <a:t>Призначення</a:t>
            </a:r>
            <a:r>
              <a:rPr lang="ru-RU" sz="1000" dirty="0">
                <a:latin typeface="e-Ukraine Light" pitchFamily="50" charset="-52"/>
              </a:rPr>
              <a:t> платежу» </a:t>
            </a:r>
            <a:r>
              <a:rPr lang="ru-RU" sz="1000" dirty="0" err="1">
                <a:latin typeface="e-Ukraine Light" pitchFamily="50" charset="-52"/>
              </a:rPr>
              <a:t>платіжного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доручення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заповнюється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так, </a:t>
            </a:r>
            <a:r>
              <a:rPr lang="ru-RU" sz="1000" dirty="0" err="1">
                <a:latin typeface="e-Ukraine Light" pitchFamily="50" charset="-52"/>
              </a:rPr>
              <a:t>щоб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надавати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отримувачу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інформацію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платіж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документи</a:t>
            </a:r>
            <a:r>
              <a:rPr lang="ru-RU" sz="1000" dirty="0">
                <a:latin typeface="e-Ukraine Light" pitchFamily="50" charset="-52"/>
              </a:rPr>
              <a:t>, на </a:t>
            </a:r>
            <a:r>
              <a:rPr lang="ru-RU" sz="1000" dirty="0" err="1">
                <a:latin typeface="e-Ukraine Light" pitchFamily="50" charset="-52"/>
              </a:rPr>
              <a:t>підставі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операція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Повноту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Враховуючи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викладене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довідка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працедавця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який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дорученням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перерахування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одержуваного</a:t>
            </a:r>
            <a:r>
              <a:rPr lang="ru-RU" sz="1000" dirty="0">
                <a:latin typeface="e-Ukraine Light" pitchFamily="50" charset="-52"/>
              </a:rPr>
              <a:t> ним доходу до </a:t>
            </a:r>
            <a:r>
              <a:rPr lang="ru-RU" sz="1000" dirty="0" err="1">
                <a:latin typeface="e-Ukraine Light" pitchFamily="50" charset="-52"/>
              </a:rPr>
              <a:t>навчальних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закладів</a:t>
            </a:r>
            <a:r>
              <a:rPr lang="ru-RU" sz="1000" dirty="0">
                <a:latin typeface="e-Ukraine Light" pitchFamily="50" charset="-52"/>
              </a:rPr>
              <a:t>, для оплати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навчання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навчання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членів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сім’ї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першого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ступеня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споріднення</a:t>
            </a:r>
            <a:r>
              <a:rPr lang="ru-RU" sz="1000" dirty="0">
                <a:latin typeface="e-Ukraine Light" pitchFamily="50" charset="-52"/>
              </a:rPr>
              <a:t>, є </a:t>
            </a:r>
            <a:r>
              <a:rPr lang="ru-RU" sz="1000" dirty="0" err="1">
                <a:latin typeface="e-Ukraine Light" pitchFamily="50" charset="-52"/>
              </a:rPr>
              <a:t>підставою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отримання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знижки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навчання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</TotalTime>
  <Words>190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177</cp:revision>
  <dcterms:created xsi:type="dcterms:W3CDTF">2021-05-27T05:23:05Z</dcterms:created>
  <dcterms:modified xsi:type="dcterms:W3CDTF">2023-06-27T11:26:51Z</dcterms:modified>
</cp:coreProperties>
</file>