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64695" y="1090024"/>
            <a:ext cx="3458817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додатки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подаються</a:t>
            </a:r>
            <a:r>
              <a:rPr lang="ru-RU" sz="1400" b="1" dirty="0">
                <a:latin typeface="e-Ukraine Light" pitchFamily="50" charset="-52"/>
              </a:rPr>
              <a:t> разом </a:t>
            </a:r>
            <a:r>
              <a:rPr lang="ru-RU" sz="1400" b="1" dirty="0" err="1">
                <a:latin typeface="e-Ukraine Light" pitchFamily="50" charset="-52"/>
              </a:rPr>
              <a:t>із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звітною</a:t>
            </a:r>
            <a:r>
              <a:rPr lang="ru-RU" sz="1400" b="1" dirty="0">
                <a:latin typeface="e-Ukraine Light" pitchFamily="50" charset="-52"/>
              </a:rPr>
              <a:t> новою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уточнюючою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декларацією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рентної</a:t>
            </a:r>
            <a:r>
              <a:rPr lang="ru-RU" sz="1400" b="1" dirty="0">
                <a:latin typeface="e-Ukraine Light" pitchFamily="50" charset="-52"/>
              </a:rPr>
              <a:t> плати у </a:t>
            </a:r>
            <a:r>
              <a:rPr lang="ru-RU" sz="1400" b="1" dirty="0" err="1">
                <a:latin typeface="e-Ukraine Light" pitchFamily="50" charset="-52"/>
              </a:rPr>
              <a:t>разі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виправлення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показників</a:t>
            </a:r>
            <a:r>
              <a:rPr lang="ru-RU" sz="1400" b="1" dirty="0">
                <a:latin typeface="e-Ukraine Light" pitchFamily="50" charset="-52"/>
              </a:rPr>
              <a:t> в </a:t>
            </a:r>
            <a:r>
              <a:rPr lang="ru-RU" sz="1400" b="1" dirty="0" err="1">
                <a:latin typeface="e-Ukraine Light" pitchFamily="50" charset="-52"/>
              </a:rPr>
              <a:t>окремих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додатках</a:t>
            </a:r>
            <a:r>
              <a:rPr lang="ru-RU" sz="1400" b="1" dirty="0">
                <a:latin typeface="e-Ukraine Light" pitchFamily="50" charset="-52"/>
              </a:rPr>
              <a:t> до </a:t>
            </a:r>
            <a:r>
              <a:rPr lang="ru-RU" sz="1400" b="1" dirty="0" err="1">
                <a:latin typeface="e-Ukraine Light" pitchFamily="50" charset="-52"/>
              </a:rPr>
              <a:t>поданої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звітної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декларації</a:t>
            </a:r>
            <a:r>
              <a:rPr lang="ru-RU" sz="1400" b="1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38186"/>
            <a:ext cx="46100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1000" dirty="0">
                <a:latin typeface="e-Ukraine Light" pitchFamily="50" charset="-52"/>
              </a:rPr>
              <a:t> Головне  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  ДПС   у  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базовий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звітний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</a:t>
            </a:r>
            <a:r>
              <a:rPr lang="ru-RU" sz="1000" dirty="0" err="1">
                <a:latin typeface="e-Ukraine Light" pitchFamily="50" charset="-52"/>
              </a:rPr>
              <a:t>дорівнює</a:t>
            </a:r>
            <a:r>
              <a:rPr lang="ru-RU" sz="1000" dirty="0">
                <a:latin typeface="e-Ukraine Light" pitchFamily="50" charset="-52"/>
              </a:rPr>
              <a:t> календарному кварталу, а для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надрами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видобування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копалин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видобування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нафти</a:t>
            </a:r>
            <a:r>
              <a:rPr lang="ru-RU" sz="1000" dirty="0">
                <a:latin typeface="e-Ukraine Light" pitchFamily="50" charset="-52"/>
              </a:rPr>
              <a:t>, конденсату, природного газу, 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газу, </a:t>
            </a:r>
            <a:r>
              <a:rPr lang="ru-RU" sz="1000" dirty="0" err="1">
                <a:latin typeface="e-Ukraine Light" pitchFamily="50" charset="-52"/>
              </a:rPr>
              <a:t>розчиненого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нафті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нафтового</a:t>
            </a:r>
            <a:r>
              <a:rPr lang="ru-RU" sz="1000" dirty="0">
                <a:latin typeface="e-Ukraine Light" pitchFamily="50" charset="-52"/>
              </a:rPr>
              <a:t> (попутного) газу), </a:t>
            </a:r>
            <a:r>
              <a:rPr lang="ru-RU" sz="1000" dirty="0" err="1">
                <a:latin typeface="e-Ukraine Light" pitchFamily="50" charset="-52"/>
              </a:rPr>
              <a:t>етану</a:t>
            </a:r>
            <a:r>
              <a:rPr lang="ru-RU" sz="1000" dirty="0">
                <a:latin typeface="e-Ukraine Light" pitchFamily="50" charset="-52"/>
              </a:rPr>
              <a:t>, пропану, бутану,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радіочастотним</a:t>
            </a:r>
            <a:r>
              <a:rPr lang="ru-RU" sz="1000" dirty="0">
                <a:latin typeface="e-Ukraine Light" pitchFamily="50" charset="-52"/>
              </a:rPr>
              <a:t> ресурсом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транспортування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нафти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нафтопродуктів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магістральними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нафтопроводами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нафтопродуктопроводами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транзитне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транспортування</a:t>
            </a:r>
            <a:r>
              <a:rPr lang="ru-RU" sz="1000" dirty="0">
                <a:latin typeface="e-Ukraine Light" pitchFamily="50" charset="-52"/>
              </a:rPr>
              <a:t> трубопроводами </a:t>
            </a:r>
            <a:r>
              <a:rPr lang="ru-RU" sz="1000" dirty="0" err="1">
                <a:latin typeface="e-Ukraine Light" pitchFamily="50" charset="-52"/>
              </a:rPr>
              <a:t>аміаку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дорівнює</a:t>
            </a:r>
            <a:r>
              <a:rPr lang="ru-RU" sz="1000" dirty="0">
                <a:latin typeface="e-Ukraine Light" pitchFamily="50" charset="-52"/>
              </a:rPr>
              <a:t> календарному </a:t>
            </a:r>
            <a:r>
              <a:rPr lang="ru-RU" sz="1000" dirty="0" err="1">
                <a:latin typeface="e-Ukraine Light" pitchFamily="50" charset="-52"/>
              </a:rPr>
              <a:t>місяцю</a:t>
            </a:r>
            <a:r>
              <a:rPr lang="ru-RU" sz="1000" dirty="0">
                <a:latin typeface="e-Ukraine Light" pitchFamily="50" charset="-52"/>
              </a:rPr>
              <a:t> (п. 257.1 ст. 257 ПКУ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Пунктом </a:t>
            </a:r>
            <a:r>
              <a:rPr lang="ru-RU" sz="1000" dirty="0">
                <a:latin typeface="e-Ukraine Light" pitchFamily="50" charset="-52"/>
              </a:rPr>
              <a:t>257.3 ст. 257 ПКУ </a:t>
            </a:r>
            <a:r>
              <a:rPr lang="ru-RU" sz="1000" dirty="0" err="1">
                <a:latin typeface="e-Ukraine Light" pitchFamily="50" charset="-52"/>
              </a:rPr>
              <a:t>встановлено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до </a:t>
            </a:r>
            <a:r>
              <a:rPr lang="ru-RU" sz="1000" dirty="0" err="1">
                <a:latin typeface="e-Ukraine Light" pitchFamily="50" charset="-52"/>
              </a:rPr>
              <a:t>закінчення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II ПКУ граничного строку </a:t>
            </a:r>
            <a:r>
              <a:rPr lang="ru-RU" sz="1000" dirty="0" err="1">
                <a:latin typeface="e-Ukraine Light" pitchFamily="50" charset="-52"/>
              </a:rPr>
              <a:t>подання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декларацій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звітний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визначений</a:t>
            </a:r>
            <a:r>
              <a:rPr lang="ru-RU" sz="1000" dirty="0">
                <a:latin typeface="e-Ukraine Light" pitchFamily="50" charset="-52"/>
              </a:rPr>
              <a:t> ст. 257 ПКУ </a:t>
            </a:r>
            <a:r>
              <a:rPr lang="ru-RU" sz="1000" dirty="0" err="1">
                <a:latin typeface="e-Ukraine Light" pitchFamily="50" charset="-52"/>
              </a:rPr>
              <a:t>подає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за формою, </a:t>
            </a:r>
            <a:r>
              <a:rPr lang="ru-RU" sz="1000" dirty="0" err="1">
                <a:latin typeface="e-Ukraine Light" pitchFamily="50" charset="-52"/>
              </a:rPr>
              <a:t>встановленою</a:t>
            </a:r>
            <a:r>
              <a:rPr lang="ru-RU" sz="1000" dirty="0">
                <a:latin typeface="e-Ukraine Light" pitchFamily="50" charset="-52"/>
              </a:rPr>
              <a:t> у порядку, </a:t>
            </a:r>
            <a:r>
              <a:rPr lang="ru-RU" sz="1000" dirty="0" err="1">
                <a:latin typeface="e-Ukraine Light" pitchFamily="50" charset="-52"/>
              </a:rPr>
              <a:t>передбаченому</a:t>
            </a:r>
            <a:r>
              <a:rPr lang="ru-RU" sz="1000" dirty="0">
                <a:latin typeface="e-Ukraine Light" pitchFamily="50" charset="-52"/>
              </a:rPr>
              <a:t> ст. 46 ПКУ, </a:t>
            </a:r>
            <a:r>
              <a:rPr lang="ru-RU" sz="1000" dirty="0" err="1">
                <a:latin typeface="e-Ukraine Light" pitchFamily="50" charset="-52"/>
              </a:rPr>
              <a:t>податкову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декларацію</a:t>
            </a:r>
            <a:r>
              <a:rPr lang="ru-RU" sz="1000" dirty="0">
                <a:latin typeface="e-Ukraine Light" pitchFamily="50" charset="-52"/>
              </a:rPr>
              <a:t>, яка </a:t>
            </a:r>
            <a:r>
              <a:rPr lang="ru-RU" sz="1000" dirty="0" err="1">
                <a:latin typeface="e-Ukraine Light" pitchFamily="50" charset="-52"/>
              </a:rPr>
              <a:t>містить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додатки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надрами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видобування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копалин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за </a:t>
            </a:r>
            <a:r>
              <a:rPr lang="ru-RU" sz="1000" dirty="0" err="1">
                <a:latin typeface="e-Ukraine Light" pitchFamily="50" charset="-52"/>
              </a:rPr>
              <a:t>місцезнаходженням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</a:t>
            </a:r>
            <a:r>
              <a:rPr lang="ru-RU" sz="1000" dirty="0">
                <a:latin typeface="e-Ukraine Light" pitchFamily="50" charset="-52"/>
              </a:rPr>
              <a:t>, з </a:t>
            </a:r>
            <a:r>
              <a:rPr lang="ru-RU" sz="1000" dirty="0" err="1">
                <a:latin typeface="e-Ukraine Light" pitchFamily="50" charset="-52"/>
              </a:rPr>
              <a:t>якої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видобуті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копалини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розміщення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</a:t>
            </a:r>
            <a:r>
              <a:rPr lang="ru-RU" sz="1000" dirty="0">
                <a:latin typeface="e-Ukraine Light" pitchFamily="50" charset="-52"/>
              </a:rPr>
              <a:t> у межах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за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розміщення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</a:t>
            </a:r>
            <a:r>
              <a:rPr lang="ru-RU" sz="1000" dirty="0">
                <a:latin typeface="e-Ukraine Light" pitchFamily="50" charset="-52"/>
              </a:rPr>
              <a:t>, з </a:t>
            </a:r>
            <a:r>
              <a:rPr lang="ru-RU" sz="1000" dirty="0" err="1">
                <a:latin typeface="e-Ukraine Light" pitchFamily="50" charset="-52"/>
              </a:rPr>
              <a:t>якої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видобуто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копалини</a:t>
            </a:r>
            <a:r>
              <a:rPr lang="ru-RU" sz="1000" dirty="0">
                <a:latin typeface="e-Ukraine Light" pitchFamily="50" charset="-52"/>
              </a:rPr>
              <a:t>, в межах континентального шельфу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виключної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морської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економічної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257.3.1 п. 257.3 ст. 257 ПКУ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надрами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цілях</a:t>
            </a:r>
            <a:r>
              <a:rPr lang="ru-RU" sz="1000" dirty="0">
                <a:latin typeface="e-Ukraine Light" pitchFamily="50" charset="-52"/>
              </a:rPr>
              <a:t>, не </a:t>
            </a:r>
            <a:r>
              <a:rPr lang="ru-RU" sz="1000" dirty="0" err="1">
                <a:latin typeface="e-Ukraine Light" pitchFamily="50" charset="-52"/>
              </a:rPr>
              <a:t>пов’язаних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видобуванням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корисних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копалин</a:t>
            </a:r>
            <a:r>
              <a:rPr lang="ru-RU" sz="1000" dirty="0">
                <a:latin typeface="e-Ukraine Light" pitchFamily="50" charset="-52"/>
              </a:rPr>
              <a:t> – за  </a:t>
            </a:r>
            <a:r>
              <a:rPr lang="ru-RU" sz="1000" dirty="0" err="1">
                <a:latin typeface="e-Ukraine Light" pitchFamily="50" charset="-52"/>
              </a:rPr>
              <a:t>місцезнаходженням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  </a:t>
            </a:r>
            <a:r>
              <a:rPr lang="ru-RU" sz="1000" dirty="0" err="1">
                <a:latin typeface="e-Ukraine Light" pitchFamily="50" charset="-52"/>
              </a:rPr>
              <a:t>надр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257.3.2 п. 257.3 ст. 257 ПКУ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радіочастотним</a:t>
            </a:r>
            <a:r>
              <a:rPr lang="ru-RU" sz="1000" dirty="0">
                <a:latin typeface="e-Ukraine Light" pitchFamily="50" charset="-52"/>
              </a:rPr>
              <a:t> ресурсом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– за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257.3.3 п. 257.3 ст. 257 ПКУ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спеціальне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використання</a:t>
            </a:r>
            <a:r>
              <a:rPr lang="ru-RU" sz="1000" dirty="0">
                <a:latin typeface="e-Ukraine Light" pitchFamily="50" charset="-52"/>
              </a:rPr>
              <a:t> води – за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257.3.4 п. 257.3 ст. 257 ПКУ);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спеціальне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використання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лісових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ресурсів</a:t>
            </a:r>
            <a:r>
              <a:rPr lang="ru-RU" sz="1000" dirty="0">
                <a:latin typeface="e-Ukraine Light" pitchFamily="50" charset="-52"/>
              </a:rPr>
              <a:t> – за </a:t>
            </a:r>
            <a:r>
              <a:rPr lang="ru-RU" sz="1000" dirty="0" err="1">
                <a:latin typeface="e-Ukraine Light" pitchFamily="50" charset="-52"/>
              </a:rPr>
              <a:t>місцезнаходженням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лісової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257.3.5 п. 257.3 ст. 257 ПКУ);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за </a:t>
            </a:r>
            <a:r>
              <a:rPr lang="ru-RU" sz="1000" dirty="0" err="1">
                <a:latin typeface="e-Ukraine Light" pitchFamily="50" charset="-52"/>
              </a:rPr>
              <a:t>транспортування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нафти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нафтопродуктів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магістральними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нафтопроводами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нафтопродуктопроводами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транзитне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транспортування</a:t>
            </a:r>
            <a:r>
              <a:rPr lang="ru-RU" sz="1000" dirty="0">
                <a:latin typeface="e-Ukraine Light" pitchFamily="50" charset="-52"/>
              </a:rPr>
              <a:t> трубопроводами </a:t>
            </a:r>
            <a:r>
              <a:rPr lang="ru-RU" sz="1000" dirty="0" err="1">
                <a:latin typeface="e-Ukraine Light" pitchFamily="50" charset="-52"/>
              </a:rPr>
              <a:t>аміаку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– за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257.3.6 п. 257.3 ст. 257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Форма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декларація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рентної</a:t>
            </a:r>
            <a:r>
              <a:rPr lang="ru-RU" sz="1000" dirty="0">
                <a:latin typeface="e-Ukraine Light" pitchFamily="50" charset="-52"/>
              </a:rPr>
              <a:t> плати </a:t>
            </a:r>
            <a:r>
              <a:rPr lang="ru-RU" sz="1000" dirty="0" err="1">
                <a:latin typeface="e-Ukraine Light" pitchFamily="50" charset="-52"/>
              </a:rPr>
              <a:t>затверджена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17 </a:t>
            </a:r>
            <a:r>
              <a:rPr lang="ru-RU" sz="1000" dirty="0" err="1">
                <a:latin typeface="e-Ukraine Light" pitchFamily="50" charset="-52"/>
              </a:rPr>
              <a:t>серпня</a:t>
            </a:r>
            <a:r>
              <a:rPr lang="ru-RU" sz="1000" dirty="0">
                <a:latin typeface="e-Ukraine Light" pitchFamily="50" charset="-52"/>
              </a:rPr>
              <a:t> 2015 року № 719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доповненнями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приміткою</a:t>
            </a:r>
            <a:r>
              <a:rPr lang="ru-RU" sz="1000" dirty="0">
                <a:latin typeface="e-Ukraine Light" pitchFamily="50" charset="-52"/>
              </a:rPr>
              <a:t> 1 до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невід’ємною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частиною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додатки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Відповідний</a:t>
            </a:r>
            <a:r>
              <a:rPr lang="ru-RU" sz="1000" dirty="0">
                <a:latin typeface="e-Ukraine Light" pitchFamily="50" charset="-52"/>
              </a:rPr>
              <a:t> тип </a:t>
            </a:r>
            <a:r>
              <a:rPr lang="ru-RU" sz="1000" dirty="0" err="1">
                <a:latin typeface="e-Ukraine Light" pitchFamily="50" charset="-52"/>
              </a:rPr>
              <a:t>додатка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забезпечує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обчислення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відповідним</a:t>
            </a:r>
            <a:r>
              <a:rPr lang="ru-RU" sz="1000" dirty="0">
                <a:latin typeface="e-Ukraine Light" pitchFamily="50" charset="-52"/>
              </a:rPr>
              <a:t> видом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. За </a:t>
            </a:r>
            <a:r>
              <a:rPr lang="ru-RU" sz="1000" dirty="0" err="1">
                <a:latin typeface="e-Ukraine Light" pitchFamily="50" charset="-52"/>
              </a:rPr>
              <a:t>відсутності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виду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тип </a:t>
            </a:r>
            <a:r>
              <a:rPr lang="ru-RU" sz="1000" dirty="0" err="1">
                <a:latin typeface="e-Ukraine Light" pitchFamily="50" charset="-52"/>
              </a:rPr>
              <a:t>додатка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якому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обчислюється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для такого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, до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додається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виправлення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показників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окремих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додатках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поданої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подає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до </a:t>
            </a:r>
            <a:r>
              <a:rPr lang="ru-RU" sz="1000" dirty="0" err="1">
                <a:latin typeface="e-Ukraine Light" pitchFamily="50" charset="-52"/>
              </a:rPr>
              <a:t>настання</a:t>
            </a:r>
            <a:r>
              <a:rPr lang="ru-RU" sz="1000" dirty="0">
                <a:latin typeface="e-Ukraine Light" pitchFamily="50" charset="-52"/>
              </a:rPr>
              <a:t> граничного </a:t>
            </a:r>
            <a:r>
              <a:rPr lang="ru-RU" sz="1000" dirty="0" err="1">
                <a:latin typeface="e-Ukraine Light" pitchFamily="50" charset="-52"/>
              </a:rPr>
              <a:t>терміну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звітну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декларацію</a:t>
            </a:r>
            <a:r>
              <a:rPr lang="ru-RU" sz="1000" dirty="0">
                <a:latin typeface="e-Ukraine Light" pitchFamily="50" charset="-52"/>
              </a:rPr>
              <a:t> разом з </a:t>
            </a:r>
            <a:r>
              <a:rPr lang="ru-RU" sz="1000" dirty="0" err="1">
                <a:latin typeface="e-Ukraine Light" pitchFamily="50" charset="-52"/>
              </a:rPr>
              <a:t>усіма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додатками</a:t>
            </a:r>
            <a:r>
              <a:rPr lang="ru-RU" sz="1000" dirty="0">
                <a:latin typeface="e-Ukraine Light" pitchFamily="50" charset="-52"/>
              </a:rPr>
              <a:t>, в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обчислюються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відповідним</a:t>
            </a:r>
            <a:r>
              <a:rPr lang="ru-RU" sz="1000" dirty="0">
                <a:latin typeface="e-Ukraine Light" pitchFamily="50" charset="-52"/>
              </a:rPr>
              <a:t> видом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після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настання</a:t>
            </a:r>
            <a:r>
              <a:rPr lang="ru-RU" sz="1000" dirty="0">
                <a:latin typeface="e-Ukraine Light" pitchFamily="50" charset="-52"/>
              </a:rPr>
              <a:t> граничного </a:t>
            </a:r>
            <a:r>
              <a:rPr lang="ru-RU" sz="1000" dirty="0" err="1">
                <a:latin typeface="e-Ukraine Light" pitchFamily="50" charset="-52"/>
              </a:rPr>
              <a:t>терміну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уточнюючу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декларацію</a:t>
            </a:r>
            <a:r>
              <a:rPr lang="ru-RU" sz="1000" dirty="0">
                <a:latin typeface="e-Ukraine Light" pitchFamily="50" charset="-52"/>
              </a:rPr>
              <a:t> разом з </a:t>
            </a:r>
            <a:r>
              <a:rPr lang="ru-RU" sz="1000" dirty="0" err="1">
                <a:latin typeface="e-Ukraine Light" pitchFamily="50" charset="-52"/>
              </a:rPr>
              <a:t>тими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додатками</a:t>
            </a:r>
            <a:r>
              <a:rPr lang="ru-RU" sz="1000" dirty="0">
                <a:latin typeface="e-Ukraine Light" pitchFamily="50" charset="-52"/>
              </a:rPr>
              <a:t>, в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виявлені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помилки</a:t>
            </a:r>
            <a:r>
              <a:rPr lang="ru-RU" sz="1000" dirty="0">
                <a:latin typeface="e-Ukraine Light" pitchFamily="50" charset="-52"/>
              </a:rPr>
              <a:t> та 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цим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уточнюються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відповідним</a:t>
            </a:r>
            <a:r>
              <a:rPr lang="ru-RU" sz="1000" dirty="0">
                <a:latin typeface="e-Ukraine Light" pitchFamily="50" charset="-52"/>
              </a:rPr>
              <a:t> видом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штрафної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санкції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розмірі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визначеному</a:t>
            </a:r>
            <a:r>
              <a:rPr lang="ru-RU" sz="1000" dirty="0">
                <a:latin typeface="e-Ukraine Light" pitchFamily="50" charset="-52"/>
              </a:rPr>
              <a:t> п. 50.1 ст. 50 ПКУ та </a:t>
            </a:r>
            <a:r>
              <a:rPr lang="ru-RU" sz="1000" dirty="0" err="1">
                <a:latin typeface="e-Ukraine Light" pitchFamily="50" charset="-52"/>
              </a:rPr>
              <a:t>пені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ст. 129 ПКУ.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</TotalTime>
  <Words>214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179</cp:revision>
  <dcterms:created xsi:type="dcterms:W3CDTF">2021-05-27T05:23:05Z</dcterms:created>
  <dcterms:modified xsi:type="dcterms:W3CDTF">2023-06-28T08:12:10Z</dcterms:modified>
</cp:coreProperties>
</file>