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64695" y="1090024"/>
            <a:ext cx="3458817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враховуються</a:t>
            </a:r>
            <a:r>
              <a:rPr lang="ru-RU" sz="1400" b="1" dirty="0">
                <a:latin typeface="e-Ukraine Light" pitchFamily="50" charset="-52"/>
              </a:rPr>
              <a:t> при </a:t>
            </a:r>
            <a:r>
              <a:rPr lang="ru-RU" sz="1400" b="1" dirty="0" err="1">
                <a:latin typeface="e-Ukraine Light" pitchFamily="50" charset="-52"/>
              </a:rPr>
              <a:t>визначенні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об’єкта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кошти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отримані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платником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податку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прибуток</a:t>
            </a:r>
            <a:r>
              <a:rPr lang="ru-RU" sz="1400" b="1" dirty="0">
                <a:latin typeface="e-Ukraine Light" pitchFamily="50" charset="-52"/>
              </a:rPr>
              <a:t> за </a:t>
            </a:r>
            <a:r>
              <a:rPr lang="ru-RU" sz="1400" b="1" dirty="0" err="1">
                <a:latin typeface="e-Ukraine Light" pitchFamily="50" charset="-52"/>
              </a:rPr>
              <a:t>товари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відвантажені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під</a:t>
            </a:r>
            <a:r>
              <a:rPr lang="ru-RU" sz="1400" b="1" dirty="0">
                <a:latin typeface="e-Ukraine Light" pitchFamily="50" charset="-52"/>
              </a:rPr>
              <a:t> час </a:t>
            </a:r>
            <a:r>
              <a:rPr lang="ru-RU" sz="1400" b="1" dirty="0" err="1">
                <a:latin typeface="e-Ukraine Light" pitchFamily="50" charset="-52"/>
              </a:rPr>
              <a:t>перебування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спрощеній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системі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38186"/>
            <a:ext cx="4610099" cy="65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1000" dirty="0">
                <a:latin typeface="e-Ukraine Light" pitchFamily="50" charset="-52"/>
              </a:rPr>
              <a:t> Головне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 ДПС  у 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повідомляє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податком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прибуток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прибуток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джерелом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походження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 за </a:t>
            </a:r>
            <a:r>
              <a:rPr lang="ru-RU" sz="1000" dirty="0" err="1">
                <a:latin typeface="e-Ukraine Light" pitchFamily="50" charset="-52"/>
              </a:rPr>
              <a:t>її</a:t>
            </a:r>
            <a:r>
              <a:rPr lang="ru-RU" sz="1000" dirty="0">
                <a:latin typeface="e-Ukraine Light" pitchFamily="50" charset="-52"/>
              </a:rPr>
              <a:t> межами, </a:t>
            </a:r>
            <a:r>
              <a:rPr lang="ru-RU" sz="1000" dirty="0" err="1">
                <a:latin typeface="e-Ukraine Light" pitchFamily="50" charset="-52"/>
              </a:rPr>
              <a:t>який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визначається</a:t>
            </a:r>
            <a:r>
              <a:rPr lang="ru-RU" sz="1000" dirty="0">
                <a:latin typeface="e-Ukraine Light" pitchFamily="50" charset="-52"/>
              </a:rPr>
              <a:t> шляхом </a:t>
            </a:r>
            <a:r>
              <a:rPr lang="ru-RU" sz="1000" dirty="0" err="1">
                <a:latin typeface="e-Ukraine Light" pitchFamily="50" charset="-52"/>
              </a:rPr>
              <a:t>коригування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збільшення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зменшення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результату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прибутку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збитку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визначеного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фінансовій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підприємства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національних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стандартів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бухгалтерського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міжнародних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стандартів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звітності</a:t>
            </a:r>
            <a:r>
              <a:rPr lang="ru-RU" sz="1000" dirty="0">
                <a:latin typeface="e-Ukraine Light" pitchFamily="50" charset="-52"/>
              </a:rPr>
              <a:t>, на </a:t>
            </a:r>
            <a:r>
              <a:rPr lang="ru-RU" sz="1000" dirty="0" err="1">
                <a:latin typeface="e-Ukraine Light" pitchFamily="50" charset="-52"/>
              </a:rPr>
              <a:t>різниці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положеннями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(абзац перший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134.1.1 п. 134.1 ст. 134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Абзацом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восьмим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134.1.1 п. 134.1 ст. 134 ПКУ </a:t>
            </a:r>
            <a:r>
              <a:rPr lang="ru-RU" sz="1000" dirty="0" err="1">
                <a:latin typeface="e-Ukraine Light" pitchFamily="50" charset="-52"/>
              </a:rPr>
              <a:t>визначено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будь-</a:t>
            </a:r>
            <a:r>
              <a:rPr lang="ru-RU" sz="1000" dirty="0" err="1">
                <a:latin typeface="e-Ukraine Light" pitchFamily="50" charset="-52"/>
              </a:rPr>
              <a:t>якої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(за </a:t>
            </a:r>
            <a:r>
              <a:rPr lang="ru-RU" sz="1000" dirty="0" err="1">
                <a:latin typeface="e-Ukraine Light" pitchFamily="50" charset="-52"/>
              </a:rPr>
              <a:t>вирахуванням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непрямих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визначений</a:t>
            </a:r>
            <a:r>
              <a:rPr lang="ru-RU" sz="1000" dirty="0">
                <a:latin typeface="e-Ukraine Light" pitchFamily="50" charset="-52"/>
              </a:rPr>
              <a:t> за правилами </a:t>
            </a:r>
            <a:r>
              <a:rPr lang="ru-RU" sz="1000" dirty="0" err="1">
                <a:latin typeface="e-Ukraine Light" pitchFamily="50" charset="-52"/>
              </a:rPr>
              <a:t>бухгалтерського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останній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перевищує</a:t>
            </a:r>
            <a:r>
              <a:rPr lang="ru-RU" sz="1000" dirty="0">
                <a:latin typeface="e-Ukraine Light" pitchFamily="50" charset="-52"/>
              </a:rPr>
              <a:t> 40 млн. грн., </a:t>
            </a:r>
            <a:r>
              <a:rPr lang="ru-RU" sz="1000" dirty="0" err="1">
                <a:latin typeface="e-Ukraine Light" pitchFamily="50" charset="-52"/>
              </a:rPr>
              <a:t>об’єкт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визначатися</a:t>
            </a:r>
            <a:r>
              <a:rPr lang="ru-RU" sz="1000" dirty="0">
                <a:latin typeface="e-Ukraine Light" pitchFamily="50" charset="-52"/>
              </a:rPr>
              <a:t> без </a:t>
            </a:r>
            <a:r>
              <a:rPr lang="ru-RU" sz="1000" dirty="0" err="1">
                <a:latin typeface="e-Ukraine Light" pitchFamily="50" charset="-52"/>
              </a:rPr>
              <a:t>коригування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результату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усі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різниці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від’ємного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минулих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 (</a:t>
            </a:r>
            <a:r>
              <a:rPr lang="ru-RU" sz="1000" dirty="0" err="1">
                <a:latin typeface="e-Ukraine Light" pitchFamily="50" charset="-52"/>
              </a:rPr>
              <a:t>звітних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років</a:t>
            </a:r>
            <a:r>
              <a:rPr lang="ru-RU" sz="1000" dirty="0">
                <a:latin typeface="e-Ukraine Light" pitchFamily="50" charset="-52"/>
              </a:rPr>
              <a:t>  та  </a:t>
            </a:r>
            <a:r>
              <a:rPr lang="ru-RU" sz="1000" dirty="0" err="1">
                <a:latin typeface="e-Ukraine Light" pitchFamily="50" charset="-52"/>
              </a:rPr>
              <a:t>коригувань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140.4.8 п. 140.4 та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140.5.16 п. 140.5 ст. 140 ПКУ),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ІІІ ПКУ.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дохід</a:t>
            </a:r>
            <a:r>
              <a:rPr lang="ru-RU" sz="1000" dirty="0">
                <a:latin typeface="e-Ukraine Light" pitchFamily="50" charset="-52"/>
              </a:rPr>
              <a:t> (за </a:t>
            </a:r>
            <a:r>
              <a:rPr lang="ru-RU" sz="1000" dirty="0" err="1">
                <a:latin typeface="e-Ukraine Light" pitchFamily="50" charset="-52"/>
              </a:rPr>
              <a:t>вирахуванням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непрямих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визначений</a:t>
            </a:r>
            <a:r>
              <a:rPr lang="ru-RU" sz="1000" dirty="0">
                <a:latin typeface="e-Ukraine Light" pitchFamily="50" charset="-52"/>
              </a:rPr>
              <a:t> за правилами </a:t>
            </a:r>
            <a:r>
              <a:rPr lang="ru-RU" sz="1000" dirty="0" err="1">
                <a:latin typeface="e-Ukraine Light" pitchFamily="50" charset="-52"/>
              </a:rPr>
              <a:t>бухгалтерського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останній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перевищує</a:t>
            </a:r>
            <a:r>
              <a:rPr lang="ru-RU" sz="1000" dirty="0">
                <a:latin typeface="e-Ukraine Light" pitchFamily="50" charset="-52"/>
              </a:rPr>
              <a:t> 40 млн. грн.,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право </a:t>
            </a:r>
            <a:r>
              <a:rPr lang="ru-RU" sz="1000" dirty="0" err="1">
                <a:latin typeface="e-Ukraine Light" pitchFamily="50" charset="-52"/>
              </a:rPr>
              <a:t>прийняти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рішення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незастосування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коригувань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результату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усі</a:t>
            </a:r>
            <a:r>
              <a:rPr lang="ru-RU" sz="1000" dirty="0">
                <a:latin typeface="e-Ukraine Light" pitchFamily="50" charset="-52"/>
              </a:rPr>
              <a:t> </a:t>
            </a:r>
            <a:br>
              <a:rPr lang="ru-RU" sz="1000" dirty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462" y="117828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err="1" smtClean="0">
                <a:latin typeface="e-Ukraine Light" pitchFamily="50" charset="-52"/>
              </a:rPr>
              <a:t>різниці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від’ємного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минулих</a:t>
            </a:r>
            <a:r>
              <a:rPr lang="ru-RU" sz="100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 (</a:t>
            </a:r>
            <a:r>
              <a:rPr lang="ru-RU" sz="1000" dirty="0" err="1">
                <a:latin typeface="e-Ukraine Light" pitchFamily="50" charset="-52"/>
              </a:rPr>
              <a:t>звітних</a:t>
            </a:r>
            <a:r>
              <a:rPr lang="ru-RU" sz="1000" dirty="0">
                <a:latin typeface="e-Ukraine Light" pitchFamily="50" charset="-52"/>
              </a:rPr>
              <a:t>)  </a:t>
            </a:r>
            <a:r>
              <a:rPr lang="ru-RU" sz="1000" dirty="0" err="1">
                <a:latin typeface="e-Ukraine Light" pitchFamily="50" charset="-52"/>
              </a:rPr>
              <a:t>років</a:t>
            </a:r>
            <a:r>
              <a:rPr lang="ru-RU" sz="1000" dirty="0">
                <a:latin typeface="e-Ukraine Light" pitchFamily="50" charset="-52"/>
              </a:rPr>
              <a:t>  та  </a:t>
            </a:r>
            <a:r>
              <a:rPr lang="ru-RU" sz="1000" dirty="0" err="1">
                <a:latin typeface="e-Ukraine Light" pitchFamily="50" charset="-52"/>
              </a:rPr>
              <a:t>коригувань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140.4.8 п. 140.4 та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140.5.16 п. 140.5 ст. 140 ПКУ), </a:t>
            </a:r>
            <a:r>
              <a:rPr lang="ru-RU" sz="1000" dirty="0" err="1">
                <a:latin typeface="e-Ukraine Light" pitchFamily="50" charset="-52"/>
              </a:rPr>
              <a:t>визначені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ІІІ ПКУ, не </a:t>
            </a:r>
            <a:r>
              <a:rPr lang="ru-RU" sz="1000" dirty="0" err="1">
                <a:latin typeface="e-Ukraine Light" pitchFamily="50" charset="-52"/>
              </a:rPr>
              <a:t>більше</a:t>
            </a:r>
            <a:r>
              <a:rPr lang="ru-RU" sz="1000" dirty="0">
                <a:latin typeface="e-Ukraine Light" pitchFamily="50" charset="-52"/>
              </a:rPr>
              <a:t> одного разу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безперервної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сукупності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років</a:t>
            </a:r>
            <a:r>
              <a:rPr lang="ru-RU" sz="1000" dirty="0">
                <a:latin typeface="e-Ukraine Light" pitchFamily="50" charset="-52"/>
              </a:rPr>
              <a:t> в кожному з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виконується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цей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критерій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розміру</a:t>
            </a:r>
            <a:r>
              <a:rPr lang="ru-RU" sz="1000" dirty="0">
                <a:latin typeface="e-Ukraine Light" pitchFamily="50" charset="-52"/>
              </a:rPr>
              <a:t> доходу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 п. 4 прим. 1 </a:t>
            </a:r>
            <a:r>
              <a:rPr lang="ru-RU" sz="1000" dirty="0" err="1">
                <a:latin typeface="e-Ukraine Light" pitchFamily="50" charset="-52"/>
              </a:rPr>
              <a:t>підрозд</a:t>
            </a:r>
            <a:r>
              <a:rPr lang="ru-RU" sz="1000" dirty="0">
                <a:latin typeface="e-Ukraine Light" pitchFamily="50" charset="-52"/>
              </a:rPr>
              <a:t>. 4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ХХ «</a:t>
            </a:r>
            <a:r>
              <a:rPr lang="ru-RU" sz="1000" dirty="0" err="1">
                <a:latin typeface="e-Ukraine Light" pitchFamily="50" charset="-52"/>
              </a:rPr>
              <a:t>Перехідні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положення</a:t>
            </a:r>
            <a:r>
              <a:rPr lang="ru-RU" sz="1000" dirty="0">
                <a:latin typeface="e-Ukraine Light" pitchFamily="50" charset="-52"/>
              </a:rPr>
              <a:t>» ПКУ </a:t>
            </a:r>
            <a:r>
              <a:rPr lang="ru-RU" sz="1000" dirty="0" err="1">
                <a:latin typeface="e-Ukraine Light" pitchFamily="50" charset="-52"/>
              </a:rPr>
              <a:t>фінансовий</a:t>
            </a:r>
            <a:r>
              <a:rPr lang="ru-RU" sz="1000" dirty="0">
                <a:latin typeface="e-Ukraine Light" pitchFamily="50" charset="-52"/>
              </a:rPr>
              <a:t> результат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періоду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збільшується</a:t>
            </a:r>
            <a:r>
              <a:rPr lang="ru-RU" sz="1000" dirty="0">
                <a:latin typeface="e-Ukraine Light" pitchFamily="50" charset="-52"/>
              </a:rPr>
              <a:t> на суму доходу, </a:t>
            </a:r>
            <a:r>
              <a:rPr lang="ru-RU" sz="1000" dirty="0" err="1">
                <a:latin typeface="e-Ukraine Light" pitchFamily="50" charset="-52"/>
              </a:rPr>
              <a:t>отриманого</a:t>
            </a:r>
            <a:r>
              <a:rPr lang="ru-RU" sz="1000" dirty="0">
                <a:latin typeface="e-Ukraine Light" pitchFamily="50" charset="-52"/>
              </a:rPr>
              <a:t> як оплата за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роботи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відвантажені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надані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під</a:t>
            </a:r>
            <a:r>
              <a:rPr lang="ru-RU" sz="1000" dirty="0">
                <a:latin typeface="e-Ukraine Light" pitchFamily="50" charset="-52"/>
              </a:rPr>
              <a:t> час </a:t>
            </a:r>
            <a:r>
              <a:rPr lang="ru-RU" sz="1000" dirty="0" err="1">
                <a:latin typeface="e-Ukraine Light" pitchFamily="50" charset="-52"/>
              </a:rPr>
              <a:t>перебування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спрощеній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Положення</a:t>
            </a:r>
            <a:r>
              <a:rPr lang="ru-RU" sz="1000" dirty="0">
                <a:latin typeface="e-Ukraine Light" pitchFamily="50" charset="-52"/>
              </a:rPr>
              <a:t> п. 4 прим. 1 </a:t>
            </a:r>
            <a:r>
              <a:rPr lang="ru-RU" sz="1000" dirty="0" err="1">
                <a:latin typeface="e-Ukraine Light" pitchFamily="50" charset="-52"/>
              </a:rPr>
              <a:t>підрозд</a:t>
            </a:r>
            <a:r>
              <a:rPr lang="ru-RU" sz="1000" dirty="0">
                <a:latin typeface="e-Ukraine Light" pitchFamily="50" charset="-52"/>
              </a:rPr>
              <a:t>. 4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ХХ «</a:t>
            </a:r>
            <a:r>
              <a:rPr lang="ru-RU" sz="1000" dirty="0" err="1">
                <a:latin typeface="e-Ukraine Light" pitchFamily="50" charset="-52"/>
              </a:rPr>
              <a:t>Перехідні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положення</a:t>
            </a:r>
            <a:r>
              <a:rPr lang="ru-RU" sz="1000" dirty="0">
                <a:latin typeface="e-Ukraine Light" pitchFamily="50" charset="-52"/>
              </a:rPr>
              <a:t>» ПКУ не </a:t>
            </a:r>
            <a:r>
              <a:rPr lang="ru-RU" sz="1000" dirty="0" err="1">
                <a:latin typeface="e-Ukraine Light" pitchFamily="50" charset="-52"/>
              </a:rPr>
              <a:t>поширюються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четвертої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групи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Отже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прибуток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збільшує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фінансовий</a:t>
            </a:r>
            <a:r>
              <a:rPr lang="ru-RU" sz="1000" dirty="0">
                <a:latin typeface="e-Ukraine Light" pitchFamily="50" charset="-52"/>
              </a:rPr>
              <a:t> результат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на суму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отриманих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звітному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податковому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періоді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роботи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відвантажені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надані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під</a:t>
            </a:r>
            <a:r>
              <a:rPr lang="ru-RU" sz="1000" dirty="0">
                <a:latin typeface="e-Ukraine Light" pitchFamily="50" charset="-52"/>
              </a:rPr>
              <a:t> час </a:t>
            </a:r>
            <a:r>
              <a:rPr lang="ru-RU" sz="1000" dirty="0" err="1">
                <a:latin typeface="e-Ukraine Light" pitchFamily="50" charset="-52"/>
              </a:rPr>
              <a:t>перебування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спрощеній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Зазначене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коригування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результату до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поширюється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четвертої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групи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</TotalTime>
  <Words>190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178</cp:revision>
  <dcterms:created xsi:type="dcterms:W3CDTF">2021-05-27T05:23:05Z</dcterms:created>
  <dcterms:modified xsi:type="dcterms:W3CDTF">2023-06-28T09:55:59Z</dcterms:modified>
</cp:coreProperties>
</file>