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64695" y="1197746"/>
            <a:ext cx="3458817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є </a:t>
            </a:r>
            <a:r>
              <a:rPr lang="ru-RU" sz="1400" b="1" dirty="0" err="1">
                <a:latin typeface="e-Ukraine Light" pitchFamily="50" charset="-52"/>
              </a:rPr>
              <a:t>підставою</a:t>
            </a:r>
            <a:r>
              <a:rPr lang="ru-RU" sz="1400" b="1" dirty="0">
                <a:latin typeface="e-Ukraine Light" pitchFamily="50" charset="-52"/>
              </a:rPr>
              <a:t> для </a:t>
            </a:r>
            <a:r>
              <a:rPr lang="ru-RU" sz="1400" b="1" dirty="0" err="1">
                <a:latin typeface="e-Ukraine Light" pitchFamily="50" charset="-52"/>
              </a:rPr>
              <a:t>проведення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фактичної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перевірки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інформація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використання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праці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найманих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осіб</a:t>
            </a:r>
            <a:r>
              <a:rPr lang="ru-RU" sz="1400" b="1" dirty="0">
                <a:latin typeface="e-Ukraine Light" pitchFamily="50" charset="-52"/>
              </a:rPr>
              <a:t> без </a:t>
            </a:r>
            <a:r>
              <a:rPr lang="ru-RU" sz="1400" b="1" dirty="0" err="1">
                <a:latin typeface="e-Ukraine Light" pitchFamily="50" charset="-52"/>
              </a:rPr>
              <a:t>належного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оформлення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трудових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відносин</a:t>
            </a:r>
            <a:r>
              <a:rPr lang="ru-RU" sz="1400" b="1" dirty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38186"/>
            <a:ext cx="4610099" cy="6613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Головне  </a:t>
            </a:r>
            <a:r>
              <a:rPr lang="ru-RU" sz="1050" dirty="0" err="1">
                <a:latin typeface="e-Ukraine Light" pitchFamily="50" charset="-52"/>
              </a:rPr>
              <a:t>управління</a:t>
            </a:r>
            <a:r>
              <a:rPr lang="ru-RU" sz="1050" dirty="0">
                <a:latin typeface="e-Ukraine Light" pitchFamily="50" charset="-52"/>
              </a:rPr>
              <a:t>  ДПС  у  м. </a:t>
            </a:r>
            <a:r>
              <a:rPr lang="ru-RU" sz="1050" dirty="0" err="1">
                <a:latin typeface="e-Ukraine Light" pitchFamily="50" charset="-52"/>
              </a:rPr>
              <a:t>Києві</a:t>
            </a:r>
            <a:r>
              <a:rPr lang="ru-RU" sz="1050" dirty="0">
                <a:latin typeface="e-Ukraine Light" pitchFamily="50" charset="-52"/>
              </a:rPr>
              <a:t>  </a:t>
            </a:r>
            <a:r>
              <a:rPr lang="ru-RU" sz="1050" dirty="0" err="1">
                <a:latin typeface="e-Ukraine Light" pitchFamily="50" charset="-52"/>
              </a:rPr>
              <a:t>повідомляє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фактичною </a:t>
            </a:r>
            <a:r>
              <a:rPr lang="ru-RU" sz="1050" dirty="0" err="1">
                <a:latin typeface="e-Ukraine Light" pitchFamily="50" charset="-52"/>
              </a:rPr>
              <a:t>вважається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місцем</a:t>
            </a:r>
            <a:r>
              <a:rPr lang="ru-RU" sz="1050" dirty="0">
                <a:latin typeface="e-Ukraine Light" pitchFamily="50" charset="-52"/>
              </a:rPr>
              <a:t> фактичного </a:t>
            </a:r>
            <a:r>
              <a:rPr lang="ru-RU" sz="1050" dirty="0" err="1">
                <a:latin typeface="e-Ukraine Light" pitchFamily="50" charset="-52"/>
              </a:rPr>
              <a:t>провадження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розташування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господарських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інших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об’єктів</a:t>
            </a:r>
            <a:r>
              <a:rPr lang="ru-RU" sz="1050" dirty="0">
                <a:latin typeface="e-Ukraine Light" pitchFamily="50" charset="-52"/>
              </a:rPr>
              <a:t> права </a:t>
            </a:r>
            <a:r>
              <a:rPr lang="ru-RU" sz="1050" dirty="0" err="1">
                <a:latin typeface="e-Ukraine Light" pitchFamily="50" charset="-52"/>
              </a:rPr>
              <a:t>власності</a:t>
            </a:r>
            <a:r>
              <a:rPr lang="ru-RU" sz="1050" dirty="0">
                <a:latin typeface="e-Ukraine Light" pitchFamily="50" charset="-52"/>
              </a:rPr>
              <a:t> такого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Така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контролюючим</a:t>
            </a:r>
            <a:r>
              <a:rPr lang="ru-RU" sz="1050" dirty="0">
                <a:latin typeface="e-Ukraine Light" pitchFamily="50" charset="-52"/>
              </a:rPr>
              <a:t> органом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дотримання</a:t>
            </a:r>
            <a:r>
              <a:rPr lang="ru-RU" sz="1050" dirty="0">
                <a:latin typeface="e-Ukraine Light" pitchFamily="50" charset="-52"/>
              </a:rPr>
              <a:t> норм </a:t>
            </a:r>
            <a:r>
              <a:rPr lang="ru-RU" sz="1050" dirty="0" err="1">
                <a:latin typeface="e-Ukraine Light" pitchFamily="50" charset="-52"/>
              </a:rPr>
              <a:t>законодавства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питань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регулювання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обігу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готівки</a:t>
            </a:r>
            <a:r>
              <a:rPr lang="ru-RU" sz="1050" dirty="0">
                <a:latin typeface="e-Ukraine Light" pitchFamily="50" charset="-52"/>
              </a:rPr>
              <a:t>, порядку </a:t>
            </a:r>
            <a:r>
              <a:rPr lang="ru-RU" sz="1050" dirty="0" err="1">
                <a:latin typeface="e-Ukraine Light" pitchFamily="50" charset="-52"/>
              </a:rPr>
              <a:t>здійснення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ведення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наявності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ліцензій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свідоцтв</a:t>
            </a:r>
            <a:r>
              <a:rPr lang="ru-RU" sz="1050" dirty="0">
                <a:latin typeface="e-Ukraine Light" pitchFamily="50" charset="-52"/>
              </a:rPr>
              <a:t>, у тому </a:t>
            </a:r>
            <a:r>
              <a:rPr lang="ru-RU" sz="1050" dirty="0" err="1">
                <a:latin typeface="e-Ukraine Light" pitchFamily="50" charset="-52"/>
              </a:rPr>
              <a:t>числі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виробництво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обіг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підакцизних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дотримання</a:t>
            </a:r>
            <a:r>
              <a:rPr lang="ru-RU" sz="1050" dirty="0">
                <a:latin typeface="e-Ukraine Light" pitchFamily="50" charset="-52"/>
              </a:rPr>
              <a:t>  </a:t>
            </a:r>
            <a:r>
              <a:rPr lang="ru-RU" sz="1050" dirty="0" err="1">
                <a:latin typeface="e-Ukraine Light" pitchFamily="50" charset="-52"/>
              </a:rPr>
              <a:t>роботодавцем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законодавства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укладення</a:t>
            </a:r>
            <a:r>
              <a:rPr lang="ru-RU" sz="1050" dirty="0">
                <a:latin typeface="e-Ukraine Light" pitchFamily="50" charset="-52"/>
              </a:rPr>
              <a:t>  трудового договору, </a:t>
            </a:r>
            <a:r>
              <a:rPr lang="ru-RU" sz="1050" dirty="0" err="1">
                <a:latin typeface="e-Ukraine Light" pitchFamily="50" charset="-52"/>
              </a:rPr>
              <a:t>оформлення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трудових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відносин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працівниками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найманими</a:t>
            </a:r>
            <a:r>
              <a:rPr lang="ru-RU" sz="1050" dirty="0">
                <a:latin typeface="e-Ukraine Light" pitchFamily="50" charset="-52"/>
              </a:rPr>
              <a:t> особами) (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75.1.3 п. 75.1 ст. 75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кодексу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Фактична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без </a:t>
            </a:r>
            <a:r>
              <a:rPr lang="ru-RU" sz="1050" dirty="0" err="1">
                <a:latin typeface="e-Ukraine Light" pitchFamily="50" charset="-52"/>
              </a:rPr>
              <a:t>попередження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(особи) (п. 80.1 ст. 80 ПКУ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Згідно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з п. 80.2 ст. 80 ПКУ </a:t>
            </a:r>
            <a:r>
              <a:rPr lang="ru-RU" sz="1050" dirty="0" err="1">
                <a:latin typeface="e-Ukraine Light" pitchFamily="50" charset="-52"/>
              </a:rPr>
              <a:t>фактична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проводитися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підставі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рішення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керівника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заступника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уповноваженої</a:t>
            </a:r>
            <a:r>
              <a:rPr lang="ru-RU" sz="1050" dirty="0">
                <a:latin typeface="e-Ukraine Light" pitchFamily="50" charset="-52"/>
              </a:rPr>
              <a:t> особи) </a:t>
            </a:r>
            <a:r>
              <a:rPr lang="ru-RU" sz="1050" dirty="0" err="1">
                <a:latin typeface="e-Ukraine Light" pitchFamily="50" charset="-52"/>
              </a:rPr>
              <a:t>контролюючого</a:t>
            </a:r>
            <a:r>
              <a:rPr lang="ru-RU" sz="1050" dirty="0">
                <a:latin typeface="e-Ukraine Light" pitchFamily="50" charset="-52"/>
              </a:rPr>
              <a:t> органу, </a:t>
            </a:r>
            <a:r>
              <a:rPr lang="ru-RU" sz="1050" dirty="0" err="1">
                <a:latin typeface="e-Ukraine Light" pitchFamily="50" charset="-52"/>
              </a:rPr>
              <a:t>оформленого</a:t>
            </a:r>
            <a:r>
              <a:rPr lang="ru-RU" sz="1050" dirty="0">
                <a:latin typeface="e-Ukraine Light" pitchFamily="50" charset="-52"/>
              </a:rPr>
              <a:t> наказом, </a:t>
            </a:r>
            <a:r>
              <a:rPr lang="ru-RU" sz="1050" dirty="0" err="1">
                <a:latin typeface="e-Ukraine Light" pitchFamily="50" charset="-52"/>
              </a:rPr>
              <a:t>копія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вручається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уповноваженому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представнику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особам,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фактично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проводять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розрахункові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операції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розписку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smtClean="0">
                <a:latin typeface="e-Ukraine Light" pitchFamily="50" charset="-52"/>
              </a:rPr>
              <a:t>початку</a:t>
            </a:r>
            <a:br>
              <a:rPr lang="ru-RU" sz="105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462" y="117828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перевірки</a:t>
            </a:r>
            <a:r>
              <a:rPr lang="ru-RU" sz="1000" dirty="0">
                <a:latin typeface="e-Ukraine Light" pitchFamily="50" charset="-52"/>
              </a:rPr>
              <a:t>, та за </a:t>
            </a:r>
            <a:r>
              <a:rPr lang="ru-RU" sz="1000" dirty="0" err="1">
                <a:latin typeface="e-Ukraine Light" pitchFamily="50" charset="-52"/>
              </a:rPr>
              <a:t>наявності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хоча</a:t>
            </a:r>
            <a:r>
              <a:rPr lang="ru-RU" sz="1000" dirty="0">
                <a:latin typeface="e-Ukraine Light" pitchFamily="50" charset="-52"/>
              </a:rPr>
              <a:t> б </a:t>
            </a:r>
            <a:r>
              <a:rPr lang="ru-RU" sz="1000" dirty="0" err="1">
                <a:latin typeface="e-Ukraine Light" pitchFamily="50" charset="-52"/>
              </a:rPr>
              <a:t>однієї</a:t>
            </a:r>
            <a:r>
              <a:rPr lang="ru-RU" sz="1000" dirty="0">
                <a:latin typeface="e-Ukraine Light" pitchFamily="50" charset="-52"/>
              </a:rPr>
              <a:t> з таких </a:t>
            </a:r>
            <a:r>
              <a:rPr lang="ru-RU" sz="1000" dirty="0" err="1">
                <a:latin typeface="e-Ukraine Light" pitchFamily="50" charset="-52"/>
              </a:rPr>
              <a:t>підстав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: </a:t>
            </a:r>
            <a:endParaRPr lang="ru-RU" sz="10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0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виявлення</a:t>
            </a:r>
            <a:r>
              <a:rPr lang="ru-RU" sz="1000" dirty="0">
                <a:latin typeface="e-Ukraine Light" pitchFamily="50" charset="-52"/>
              </a:rPr>
              <a:t> за результатами </a:t>
            </a:r>
            <a:r>
              <a:rPr lang="ru-RU" sz="1000" dirty="0" err="1">
                <a:latin typeface="e-Ukraine Light" pitchFamily="50" charset="-52"/>
              </a:rPr>
              <a:t>попередньої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перевірки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законодавства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питань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75.1.3 п. 75.1 ст. 75 ПКУ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80.2.6 п. 80.2 ст. 80 ПКУ</a:t>
            </a:r>
            <a:r>
              <a:rPr lang="ru-RU" sz="1000" dirty="0" smtClean="0">
                <a:latin typeface="e-Ukraine Light" pitchFamily="50" charset="-52"/>
              </a:rPr>
              <a:t>);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наявності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отримання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установленому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законодавством</a:t>
            </a:r>
            <a:r>
              <a:rPr lang="ru-RU" sz="1000" dirty="0">
                <a:latin typeface="e-Ukraine Light" pitchFamily="50" charset="-52"/>
              </a:rPr>
              <a:t> порядку </a:t>
            </a:r>
            <a:r>
              <a:rPr lang="ru-RU" sz="1000" dirty="0" err="1">
                <a:latin typeface="e-Ukraine Light" pitchFamily="50" charset="-52"/>
              </a:rPr>
              <a:t>інформації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використання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праці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найманих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без </a:t>
            </a:r>
            <a:r>
              <a:rPr lang="ru-RU" sz="1000" dirty="0" err="1">
                <a:latin typeface="e-Ukraine Light" pitchFamily="50" charset="-52"/>
              </a:rPr>
              <a:t>належного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оформлення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трудових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відносин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виплати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роботодавцями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заробітної</a:t>
            </a:r>
            <a:r>
              <a:rPr lang="ru-RU" sz="1000" dirty="0">
                <a:latin typeface="e-Ukraine Light" pitchFamily="50" charset="-52"/>
              </a:rPr>
              <a:t> плати без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до бюджету,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фізичною</a:t>
            </a:r>
            <a:r>
              <a:rPr lang="ru-RU" sz="1000" dirty="0">
                <a:latin typeface="e-Ukraine Light" pitchFamily="50" charset="-52"/>
              </a:rPr>
              <a:t>  особою  </a:t>
            </a:r>
            <a:r>
              <a:rPr lang="ru-RU" sz="1000" dirty="0" err="1">
                <a:latin typeface="e-Ukraine Light" pitchFamily="50" charset="-52"/>
              </a:rPr>
              <a:t>підприємницької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 без 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80.2.7 п. 80.2 ст. 80 ПКУ).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Строки  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  </a:t>
            </a:r>
            <a:r>
              <a:rPr lang="ru-RU" sz="1000" dirty="0" err="1">
                <a:latin typeface="e-Ukraine Light" pitchFamily="50" charset="-52"/>
              </a:rPr>
              <a:t>фактичної</a:t>
            </a:r>
            <a:r>
              <a:rPr lang="ru-RU" sz="1000" dirty="0">
                <a:latin typeface="e-Ukraine Light" pitchFamily="50" charset="-52"/>
              </a:rPr>
              <a:t>   </a:t>
            </a:r>
            <a:r>
              <a:rPr lang="ru-RU" sz="1000" dirty="0" err="1">
                <a:latin typeface="e-Ukraine Light" pitchFamily="50" charset="-52"/>
              </a:rPr>
              <a:t>перевірки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встановлені</a:t>
            </a:r>
            <a:r>
              <a:rPr lang="ru-RU" sz="1000" dirty="0">
                <a:latin typeface="e-Ukraine Light" pitchFamily="50" charset="-52"/>
              </a:rPr>
              <a:t>  ст. 82  ПКУ  (п. 80.9 ст. 80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Порядок </a:t>
            </a:r>
            <a:r>
              <a:rPr lang="ru-RU" sz="1000" dirty="0" err="1">
                <a:latin typeface="e-Ukraine Light" pitchFamily="50" charset="-52"/>
              </a:rPr>
              <a:t>оформлення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результатів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фактичної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перевірки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встановлено</a:t>
            </a:r>
            <a:r>
              <a:rPr lang="ru-RU" sz="1000" dirty="0">
                <a:latin typeface="e-Ukraine Light" pitchFamily="50" charset="-52"/>
              </a:rPr>
              <a:t> ст. 86 ПКУ (п. 80.10 ст. 80 ПКУ). 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217005" y="874643"/>
            <a:ext cx="4501056" cy="938254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7006" y="1924217"/>
            <a:ext cx="4501056" cy="2003728"/>
          </a:xfrm>
          <a:prstGeom prst="roundRect">
            <a:avLst/>
          </a:prstGeom>
          <a:noFill/>
          <a:ln>
            <a:solidFill>
              <a:srgbClr val="25A872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1450" y="3927945"/>
            <a:ext cx="4610099" cy="79513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</TotalTime>
  <Words>230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180</cp:revision>
  <dcterms:created xsi:type="dcterms:W3CDTF">2021-05-27T05:23:05Z</dcterms:created>
  <dcterms:modified xsi:type="dcterms:W3CDTF">2023-06-28T12:23:19Z</dcterms:modified>
</cp:coreProperties>
</file>