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576827"/>
            <a:ext cx="382905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e-Ukraine Light" pitchFamily="50" charset="-52"/>
                <a:cs typeface="Arial" pitchFamily="34" charset="0"/>
              </a:rPr>
              <a:t>Зміни</a:t>
            </a: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, до </a:t>
            </a:r>
            <a:r>
              <a:rPr lang="ru-RU" b="1" dirty="0" err="1" smtClean="0">
                <a:latin typeface="e-Ukraine Light" pitchFamily="50" charset="-52"/>
                <a:cs typeface="Arial" pitchFamily="34" charset="0"/>
              </a:rPr>
              <a:t>Податкового</a:t>
            </a: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 Кодексу </a:t>
            </a:r>
            <a:r>
              <a:rPr lang="ru-RU" b="1" dirty="0" err="1" smtClean="0">
                <a:latin typeface="e-Ukraine Light" pitchFamily="50" charset="-52"/>
                <a:cs typeface="Arial" pitchFamily="34" charset="0"/>
              </a:rPr>
              <a:t>України</a:t>
            </a: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, </a:t>
            </a:r>
            <a:r>
              <a:rPr lang="ru-RU" b="1" dirty="0" err="1" smtClean="0">
                <a:latin typeface="e-Ukraine Light" pitchFamily="50" charset="-52"/>
                <a:cs typeface="Arial" pitchFamily="34" charset="0"/>
              </a:rPr>
              <a:t>внесені</a:t>
            </a: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 </a:t>
            </a:r>
            <a:endParaRPr lang="ru-RU" b="1" dirty="0">
              <a:latin typeface="e-Ukraine Light" pitchFamily="50" charset="-52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b="1" dirty="0" smtClean="0">
                <a:latin typeface="e-Ukraine Light" pitchFamily="50" charset="-52"/>
                <a:cs typeface="Arial" pitchFamily="34" charset="0"/>
              </a:rPr>
              <a:t>Законом </a:t>
            </a:r>
            <a:r>
              <a:rPr lang="ru-RU" b="1" dirty="0">
                <a:latin typeface="e-Ukraine Light" pitchFamily="50" charset="-52"/>
                <a:cs typeface="Arial" pitchFamily="34" charset="0"/>
              </a:rPr>
              <a:t>№ 3219 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Липень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367" y="265776"/>
            <a:ext cx="4826442" cy="680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e-Ukraine Light" pitchFamily="50" charset="-52"/>
              </a:rPr>
              <a:t>	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У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частині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оподаткування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Законом № 3219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передбачено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внести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зміни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до Кодексу,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якими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передбачено</a:t>
            </a:r>
            <a:r>
              <a:rPr lang="ru-RU" sz="1150" b="1" dirty="0">
                <a:solidFill>
                  <a:srgbClr val="00B050"/>
                </a:solidFill>
                <a:latin typeface="e-Ukraine Light" pitchFamily="50" charset="-52"/>
              </a:rPr>
              <a:t> з 01.08.2023, </a:t>
            </a:r>
            <a:r>
              <a:rPr lang="ru-RU" sz="1150" b="1" dirty="0" err="1">
                <a:solidFill>
                  <a:srgbClr val="00B050"/>
                </a:solidFill>
                <a:latin typeface="e-Ukraine Light" pitchFamily="50" charset="-52"/>
              </a:rPr>
              <a:t>зокрема</a:t>
            </a:r>
            <a:r>
              <a:rPr lang="ru-RU" sz="1150" b="1" dirty="0" smtClean="0">
                <a:solidFill>
                  <a:srgbClr val="00B050"/>
                </a:solidFill>
                <a:latin typeface="e-Ukraine Light" pitchFamily="50" charset="-52"/>
              </a:rPr>
              <a:t>:</a:t>
            </a:r>
          </a:p>
          <a:p>
            <a:pPr algn="just"/>
            <a:endParaRPr lang="ru-RU" sz="1150" dirty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>
                <a:latin typeface="e-Ukraine Light" pitchFamily="50" charset="-52"/>
              </a:rPr>
              <a:t>скасування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можливості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фізичних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осіб-підприємців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юридичних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</a:t>
            </a:r>
            <a:r>
              <a:rPr lang="ru-RU" sz="1150" dirty="0">
                <a:latin typeface="e-Ukraine Light" pitchFamily="50" charset="-52"/>
              </a:rPr>
              <a:t> бути </a:t>
            </a:r>
            <a:r>
              <a:rPr lang="ru-RU" sz="1150" dirty="0" err="1">
                <a:latin typeface="e-Ukraine Light" pitchFamily="50" charset="-52"/>
              </a:rPr>
              <a:t>платниками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ІІІ </a:t>
            </a:r>
            <a:r>
              <a:rPr lang="ru-RU" sz="1150" dirty="0" err="1">
                <a:latin typeface="e-Ukraine Light" pitchFamily="50" charset="-52"/>
              </a:rPr>
              <a:t>групи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із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застосуванням</a:t>
            </a:r>
            <a:r>
              <a:rPr lang="ru-RU" sz="1150" dirty="0">
                <a:latin typeface="e-Ukraine Light" pitchFamily="50" charset="-52"/>
              </a:rPr>
              <a:t> ставки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розмірі</a:t>
            </a:r>
            <a:r>
              <a:rPr lang="ru-RU" sz="1150" dirty="0">
                <a:latin typeface="e-Ukraine Light" pitchFamily="50" charset="-52"/>
              </a:rPr>
              <a:t> 2 %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суми</a:t>
            </a:r>
            <a:r>
              <a:rPr lang="ru-RU" sz="1150" dirty="0">
                <a:latin typeface="e-Ukraine Light" pitchFamily="50" charset="-52"/>
              </a:rPr>
              <a:t> доходу (</a:t>
            </a:r>
            <a:r>
              <a:rPr lang="ru-RU" sz="1150" dirty="0" err="1">
                <a:latin typeface="e-Ukraine Light" pitchFamily="50" charset="-52"/>
              </a:rPr>
              <a:t>далі</a:t>
            </a:r>
            <a:r>
              <a:rPr lang="ru-RU" sz="1150" dirty="0">
                <a:latin typeface="e-Ukraine Light" pitchFamily="50" charset="-52"/>
              </a:rPr>
              <a:t> - </a:t>
            </a:r>
            <a:r>
              <a:rPr lang="ru-RU" sz="1150" dirty="0" err="1">
                <a:latin typeface="e-Ukraine Light" pitchFamily="50" charset="-52"/>
              </a:rPr>
              <a:t>спрощена</a:t>
            </a:r>
            <a:r>
              <a:rPr lang="ru-RU" sz="1150" dirty="0">
                <a:latin typeface="e-Ukraine Light" pitchFamily="50" charset="-52"/>
              </a:rPr>
              <a:t> система з </a:t>
            </a:r>
            <a:r>
              <a:rPr lang="ru-RU" sz="1150" dirty="0" err="1">
                <a:latin typeface="e-Ukraine Light" pitchFamily="50" charset="-52"/>
              </a:rPr>
              <a:t>особливостями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buFont typeface="e-Ukraine Light" pitchFamily="50" charset="-52"/>
              <a:buChar char="•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 smtClean="0">
                <a:latin typeface="e-Ukraine Light" pitchFamily="50" charset="-52"/>
              </a:rPr>
              <a:t>скасування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можливості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фізичних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осіб-підприємців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І та ІІ </a:t>
            </a:r>
            <a:r>
              <a:rPr lang="ru-RU" sz="1150" dirty="0" err="1">
                <a:latin typeface="e-Ukraine Light" pitchFamily="50" charset="-52"/>
              </a:rPr>
              <a:t>групи</a:t>
            </a:r>
            <a:r>
              <a:rPr lang="ru-RU" sz="1150" dirty="0">
                <a:latin typeface="e-Ukraine Light" pitchFamily="50" charset="-52"/>
              </a:rPr>
              <a:t> не </a:t>
            </a:r>
            <a:r>
              <a:rPr lang="ru-RU" sz="1150" dirty="0" err="1">
                <a:latin typeface="e-Ukraine Light" pitchFamily="50" charset="-52"/>
              </a:rPr>
              <a:t>сплачувати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податок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крім</a:t>
            </a:r>
            <a:r>
              <a:rPr lang="ru-RU" sz="1150" dirty="0">
                <a:latin typeface="e-Ukraine Light" pitchFamily="50" charset="-52"/>
              </a:rPr>
              <a:t> тих, </a:t>
            </a:r>
            <a:r>
              <a:rPr lang="ru-RU" sz="1150" dirty="0" err="1">
                <a:latin typeface="e-Ukraine Light" pitchFamily="50" charset="-52"/>
              </a:rPr>
              <a:t>податкова</a:t>
            </a:r>
            <a:r>
              <a:rPr lang="ru-RU" sz="1150" dirty="0">
                <a:latin typeface="e-Ukraine Light" pitchFamily="50" charset="-52"/>
              </a:rPr>
              <a:t> адреса </a:t>
            </a:r>
            <a:r>
              <a:rPr lang="ru-RU" sz="1150" dirty="0" err="1">
                <a:latin typeface="e-Ukraine Light" pitchFamily="50" charset="-52"/>
              </a:rPr>
              <a:t>яких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знаходиться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територіях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бойових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тимчасово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окупованих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територіях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, станом на дату початку </a:t>
            </a:r>
            <a:r>
              <a:rPr lang="ru-RU" sz="1150" dirty="0" err="1">
                <a:latin typeface="e-Ukraine Light" pitchFamily="50" charset="-52"/>
              </a:rPr>
              <a:t>бойових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дій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тимчасової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окупації</a:t>
            </a:r>
            <a:r>
              <a:rPr lang="ru-RU" sz="115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buFont typeface="e-Ukraine Light" pitchFamily="50" charset="-52"/>
              <a:buChar char="•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 smtClean="0">
                <a:latin typeface="e-Ukraine Light" pitchFamily="50" charset="-52"/>
              </a:rPr>
              <a:t>встановлення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умов </a:t>
            </a:r>
            <a:r>
              <a:rPr lang="ru-RU" sz="1150" dirty="0" err="1">
                <a:latin typeface="e-Ukraine Light" pitchFamily="50" charset="-52"/>
              </a:rPr>
              <a:t>перехідного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періоду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якими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визначено</a:t>
            </a:r>
            <a:r>
              <a:rPr lang="ru-RU" sz="1150" dirty="0">
                <a:latin typeface="e-Ukraine Light" pitchFamily="50" charset="-52"/>
              </a:rPr>
              <a:t> порядок переходу на </a:t>
            </a:r>
            <a:r>
              <a:rPr lang="ru-RU" sz="1150" dirty="0" err="1">
                <a:latin typeface="e-Ukraine Light" pitchFamily="50" charset="-52"/>
              </a:rPr>
              <a:t>загальну</a:t>
            </a:r>
            <a:r>
              <a:rPr lang="ru-RU" sz="1150" dirty="0">
                <a:latin typeface="e-Ukraine Light" pitchFamily="50" charset="-52"/>
              </a:rPr>
              <a:t> систему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спрощену</a:t>
            </a:r>
            <a:r>
              <a:rPr lang="ru-RU" sz="1150" dirty="0">
                <a:latin typeface="e-Ukraine Light" pitchFamily="50" charset="-52"/>
              </a:rPr>
              <a:t> систему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втрачають</a:t>
            </a:r>
            <a:r>
              <a:rPr lang="ru-RU" sz="1150" dirty="0">
                <a:latin typeface="e-Ukraine Light" pitchFamily="50" charset="-52"/>
              </a:rPr>
              <a:t> право на </a:t>
            </a:r>
            <a:r>
              <a:rPr lang="ru-RU" sz="1150" dirty="0" err="1">
                <a:latin typeface="e-Ukraine Light" pitchFamily="50" charset="-52"/>
              </a:rPr>
              <a:t>використання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особливостей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оподаткування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Font typeface="e-Ukraine Light" pitchFamily="50" charset="-52"/>
              <a:buChar char="•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 smtClean="0">
                <a:latin typeface="e-Ukraine Light" pitchFamily="50" charset="-52"/>
              </a:rPr>
              <a:t>відновлення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термінів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надання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контролюючими</a:t>
            </a:r>
            <a:r>
              <a:rPr lang="ru-RU" sz="1150" dirty="0">
                <a:latin typeface="e-Ukraine Light" pitchFamily="50" charset="-52"/>
              </a:rPr>
              <a:t> органами </a:t>
            </a:r>
            <a:r>
              <a:rPr lang="ru-RU" sz="1150" dirty="0" err="1">
                <a:latin typeface="e-Ukraine Light" pitchFamily="50" charset="-52"/>
              </a:rPr>
              <a:t>індивідуальних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консультацій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розгляду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скарг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рішення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контролюючих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органів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Font typeface="e-Ukraine Light" pitchFamily="50" charset="-52"/>
              <a:buChar char="•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 smtClean="0">
                <a:latin typeface="e-Ukraine Light" pitchFamily="50" charset="-52"/>
              </a:rPr>
              <a:t>відновлення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термінів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надання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платниками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відповідей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запити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контролюючих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органів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Font typeface="e-Ukraine Light" pitchFamily="50" charset="-52"/>
              <a:buChar char="•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Font typeface="e-Ukraine Light" pitchFamily="50" charset="-52"/>
              <a:buChar char="•"/>
            </a:pPr>
            <a:r>
              <a:rPr lang="ru-RU" sz="1150" dirty="0" err="1" smtClean="0">
                <a:latin typeface="e-Ukraine Light" pitchFamily="50" charset="-52"/>
              </a:rPr>
              <a:t>відновлення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з 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01.08.2023 </a:t>
            </a:r>
            <a:r>
              <a:rPr lang="ru-RU" sz="1150" dirty="0">
                <a:latin typeface="e-Ukraine Light" pitchFamily="50" charset="-52"/>
              </a:rPr>
              <a:t>для </a:t>
            </a:r>
            <a:r>
              <a:rPr lang="ru-RU" sz="1150" dirty="0" err="1">
                <a:latin typeface="e-Ukraine Light" pitchFamily="50" charset="-52"/>
              </a:rPr>
              <a:t>банків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інших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фінансових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небанківських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надавачів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платіжних</a:t>
            </a:r>
            <a:r>
              <a:rPr lang="ru-RU" sz="1150" dirty="0" smtClean="0">
                <a:latin typeface="e-Ukraine Light" pitchFamily="50" charset="-52"/>
              </a:rPr>
              <a:t/>
            </a:r>
            <a:br>
              <a:rPr lang="ru-RU" sz="1150" dirty="0" smtClean="0">
                <a:latin typeface="e-Ukraine Light" pitchFamily="50" charset="-52"/>
              </a:rPr>
            </a:br>
            <a:endParaRPr lang="ru-RU" sz="1150" dirty="0">
              <a:latin typeface="e-Ukraine Light" pitchFamily="50" charset="-52"/>
            </a:endParaRP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29595" y="177229"/>
            <a:ext cx="4591051" cy="628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>
                <a:latin typeface="e-Ukraine Light" pitchFamily="50" charset="-52"/>
              </a:rPr>
              <a:t>звільнення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>
                <a:latin typeface="e-Ukraine Light" pitchFamily="50" charset="-52"/>
              </a:rPr>
              <a:t> ПДФО </a:t>
            </a:r>
            <a:r>
              <a:rPr lang="ru-RU" sz="1150" dirty="0" err="1">
                <a:latin typeface="e-Ukraine Light" pitchFamily="50" charset="-52"/>
              </a:rPr>
              <a:t>суми</a:t>
            </a:r>
            <a:r>
              <a:rPr lang="ru-RU" sz="1150" dirty="0">
                <a:latin typeface="e-Ukraine Light" pitchFamily="50" charset="-52"/>
              </a:rPr>
              <a:t> доходу </a:t>
            </a:r>
            <a:r>
              <a:rPr lang="ru-RU" sz="1150" dirty="0" err="1">
                <a:latin typeface="e-Ukraine Light" pitchFamily="50" charset="-52"/>
              </a:rPr>
              <a:t>отриманого</a:t>
            </a:r>
            <a:r>
              <a:rPr lang="ru-RU" sz="1150" dirty="0">
                <a:latin typeface="e-Ukraine Light" pitchFamily="50" charset="-52"/>
              </a:rPr>
              <a:t>, як </a:t>
            </a:r>
            <a:r>
              <a:rPr lang="ru-RU" sz="1150" dirty="0" err="1">
                <a:latin typeface="e-Ukraine Light" pitchFamily="50" charset="-52"/>
              </a:rPr>
              <a:t>компенсація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об’єкт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нерухомого</a:t>
            </a:r>
            <a:r>
              <a:rPr lang="ru-RU" sz="1150" dirty="0">
                <a:latin typeface="e-Ukraine Light" pitchFamily="50" charset="-52"/>
              </a:rPr>
              <a:t> майна </a:t>
            </a:r>
            <a:r>
              <a:rPr lang="ru-RU" sz="1150" dirty="0" err="1">
                <a:latin typeface="e-Ukraine Light" pitchFamily="50" charset="-52"/>
              </a:rPr>
              <a:t>пошкодженого</a:t>
            </a:r>
            <a:r>
              <a:rPr lang="ru-RU" sz="1150" dirty="0">
                <a:latin typeface="e-Ukraine Light" pitchFamily="50" charset="-52"/>
              </a:rPr>
              <a:t>/</a:t>
            </a:r>
            <a:r>
              <a:rPr lang="ru-RU" sz="1150" dirty="0" err="1">
                <a:latin typeface="e-Ukraine Light" pitchFamily="50" charset="-52"/>
              </a:rPr>
              <a:t>знищеного</a:t>
            </a:r>
            <a:r>
              <a:rPr lang="ru-RU" sz="1150" dirty="0">
                <a:latin typeface="e-Ukraine Light" pitchFamily="50" charset="-52"/>
              </a:rPr>
              <a:t> в </a:t>
            </a:r>
            <a:r>
              <a:rPr lang="ru-RU" sz="1150" dirty="0" err="1">
                <a:latin typeface="e-Ukraine Light" pitchFamily="50" charset="-52"/>
              </a:rPr>
              <a:t>наслідок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бойових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дій</a:t>
            </a:r>
            <a:r>
              <a:rPr lang="ru-RU" sz="1150" dirty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доповнення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переліку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витрат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фізичних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витратами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придбання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об’єкта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нерухомості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сумі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зазначеній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житловому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сертифікаті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придбання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об’єкта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житлової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нерухомості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був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отриманий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платником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, як </a:t>
            </a:r>
            <a:r>
              <a:rPr lang="ru-RU" sz="1150" dirty="0" err="1">
                <a:latin typeface="e-Ukraine Light" pitchFamily="50" charset="-52"/>
              </a:rPr>
              <a:t>компенсація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пошкоджений</a:t>
            </a:r>
            <a:r>
              <a:rPr lang="ru-RU" sz="1150" dirty="0">
                <a:latin typeface="e-Ukraine Light" pitchFamily="50" charset="-52"/>
              </a:rPr>
              <a:t>/</a:t>
            </a:r>
            <a:r>
              <a:rPr lang="ru-RU" sz="1150" dirty="0" err="1">
                <a:latin typeface="e-Ukraine Light" pitchFamily="50" charset="-52"/>
              </a:rPr>
              <a:t>знищений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об’єкт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нерухомого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smtClean="0">
                <a:latin typeface="e-Ukraine Light" pitchFamily="50" charset="-52"/>
              </a:rPr>
              <a:t>майна;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приведення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до норм </a:t>
            </a:r>
            <a:r>
              <a:rPr lang="ru-RU" sz="1150" dirty="0" err="1">
                <a:latin typeface="e-Ukraine Light" pitchFamily="50" charset="-52"/>
              </a:rPr>
              <a:t>європейського</a:t>
            </a:r>
            <a:r>
              <a:rPr lang="ru-RU" sz="1150" dirty="0">
                <a:latin typeface="e-Ukraine Light" pitchFamily="50" charset="-52"/>
              </a:rPr>
              <a:t> права </a:t>
            </a:r>
            <a:r>
              <a:rPr lang="ru-RU" sz="1150" dirty="0" err="1">
                <a:latin typeface="e-Ukraine Light" pitchFamily="50" charset="-52"/>
              </a:rPr>
              <a:t>визначення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місця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постачання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послуг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пов’язаних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постачанням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електричної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енергії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місцем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постачання</a:t>
            </a:r>
            <a:r>
              <a:rPr lang="ru-RU" sz="1150" dirty="0">
                <a:latin typeface="e-Ukraine Light" pitchFamily="50" charset="-52"/>
              </a:rPr>
              <a:t> таких </a:t>
            </a:r>
            <a:r>
              <a:rPr lang="ru-RU" sz="1150" dirty="0" err="1">
                <a:latin typeface="e-Ukraine Light" pitchFamily="50" charset="-52"/>
              </a:rPr>
              <a:t>послуг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вважатиметься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місце</a:t>
            </a:r>
            <a:r>
              <a:rPr lang="ru-RU" sz="1150" dirty="0">
                <a:latin typeface="e-Ukraine Light" pitchFamily="50" charset="-52"/>
              </a:rPr>
              <a:t>, в </a:t>
            </a:r>
            <a:r>
              <a:rPr lang="ru-RU" sz="1150" dirty="0" err="1">
                <a:latin typeface="e-Ukraine Light" pitchFamily="50" charset="-52"/>
              </a:rPr>
              <a:t>якому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отримувач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послуг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зареєстрований</a:t>
            </a:r>
            <a:r>
              <a:rPr lang="ru-RU" sz="1150" dirty="0">
                <a:latin typeface="e-Ukraine Light" pitchFamily="50" charset="-52"/>
              </a:rPr>
              <a:t> як </a:t>
            </a:r>
            <a:r>
              <a:rPr lang="ru-RU" sz="1150" dirty="0" err="1">
                <a:latin typeface="e-Ukraine Light" pitchFamily="50" charset="-52"/>
              </a:rPr>
              <a:t>суб’єкт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господарювання</a:t>
            </a:r>
            <a:r>
              <a:rPr lang="ru-RU" sz="1150" dirty="0">
                <a:latin typeface="e-Ukraine Light" pitchFamily="50" charset="-52"/>
              </a:rPr>
              <a:t>, а не </a:t>
            </a:r>
            <a:r>
              <a:rPr lang="ru-RU" sz="1150" dirty="0" err="1">
                <a:latin typeface="e-Ukraine Light" pitchFamily="50" charset="-52"/>
              </a:rPr>
              <a:t>місце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реєстрації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постачальника</a:t>
            </a:r>
            <a:r>
              <a:rPr lang="ru-RU" sz="115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упорядкування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правил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>
                <a:latin typeface="e-Ukraine Light" pitchFamily="50" charset="-52"/>
              </a:rPr>
              <a:t> ПДВ при </a:t>
            </a:r>
            <a:r>
              <a:rPr lang="ru-RU" sz="1150" dirty="0" err="1">
                <a:latin typeface="e-Ukraine Light" pitchFamily="50" charset="-52"/>
              </a:rPr>
              <a:t>відновленні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реєстрації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платника</a:t>
            </a:r>
            <a:r>
              <a:rPr lang="ru-RU" sz="1150" dirty="0">
                <a:latin typeface="e-Ukraine Light" pitchFamily="50" charset="-52"/>
              </a:rPr>
              <a:t> ПДВ, </a:t>
            </a:r>
            <a:r>
              <a:rPr lang="ru-RU" sz="1150" dirty="0" err="1">
                <a:latin typeface="e-Ukraine Light" pitchFamily="50" charset="-52"/>
              </a:rPr>
              <a:t>який</a:t>
            </a:r>
            <a:r>
              <a:rPr lang="ru-RU" sz="1150" dirty="0">
                <a:latin typeface="e-Ukraine Light" pitchFamily="50" charset="-52"/>
              </a:rPr>
              <a:t> на дату </a:t>
            </a:r>
            <a:r>
              <a:rPr lang="ru-RU" sz="1150" dirty="0" err="1">
                <a:latin typeface="e-Ukraine Light" pitchFamily="50" charset="-52"/>
              </a:rPr>
              <a:t>набрання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чинності</a:t>
            </a:r>
            <a:r>
              <a:rPr lang="ru-RU" sz="1150" dirty="0">
                <a:latin typeface="e-Ukraine Light" pitchFamily="50" charset="-52"/>
              </a:rPr>
              <a:t> Закону № 3912 </a:t>
            </a:r>
            <a:r>
              <a:rPr lang="ru-RU" sz="1150" dirty="0" err="1">
                <a:latin typeface="e-Ukraine Light" pitchFamily="50" charset="-52"/>
              </a:rPr>
              <a:t>був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зареєстрований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платником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спрощеної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системи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особливостями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оподаткування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звільнення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фінансової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РРО (</a:t>
            </a:r>
            <a:r>
              <a:rPr lang="ru-RU" sz="1150" dirty="0" err="1">
                <a:latin typeface="e-Ukraine Light" pitchFamily="50" charset="-52"/>
              </a:rPr>
              <a:t>крім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порядку </a:t>
            </a:r>
            <a:r>
              <a:rPr lang="ru-RU" sz="1150" dirty="0" err="1">
                <a:latin typeface="e-Ukraine Light" pitchFamily="50" charset="-52"/>
              </a:rPr>
              <a:t>здійснення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розрахункових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операцій</a:t>
            </a:r>
            <a:r>
              <a:rPr lang="ru-RU" sz="1150" dirty="0">
                <a:latin typeface="e-Ukraine Light" pitchFamily="50" charset="-52"/>
              </a:rPr>
              <a:t> при продажу </a:t>
            </a:r>
            <a:r>
              <a:rPr lang="ru-RU" sz="1150" dirty="0" err="1">
                <a:latin typeface="e-Ukraine Light" pitchFamily="50" charset="-52"/>
              </a:rPr>
              <a:t>підакцизних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), </a:t>
            </a:r>
            <a:r>
              <a:rPr lang="ru-RU" sz="1150" dirty="0" err="1">
                <a:latin typeface="e-Ukraine Light" pitchFamily="50" charset="-52"/>
              </a:rPr>
              <a:t>якщо</a:t>
            </a:r>
            <a:r>
              <a:rPr lang="ru-RU" sz="1150" dirty="0">
                <a:latin typeface="e-Ukraine Light" pitchFamily="50" charset="-52"/>
              </a:rPr>
              <a:t> вони </a:t>
            </a:r>
            <a:r>
              <a:rPr lang="ru-RU" sz="1150" dirty="0" err="1">
                <a:latin typeface="e-Ukraine Light" pitchFamily="50" charset="-52"/>
              </a:rPr>
              <a:t>були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вчинені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територіях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бойових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дій</a:t>
            </a:r>
            <a:r>
              <a:rPr lang="ru-RU" sz="1150" dirty="0">
                <a:latin typeface="e-Ukraine Light" pitchFamily="50" charset="-52"/>
              </a:rPr>
              <a:t> (в тому </a:t>
            </a:r>
            <a:r>
              <a:rPr lang="ru-RU" sz="1150" dirty="0" err="1">
                <a:latin typeface="e-Ukraine Light" pitchFamily="50" charset="-52"/>
              </a:rPr>
              <a:t>числі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можливих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бойових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дій</a:t>
            </a:r>
            <a:r>
              <a:rPr lang="ru-RU" sz="1150" dirty="0">
                <a:latin typeface="e-Ukraine Light" pitchFamily="50" charset="-52"/>
              </a:rPr>
              <a:t>) та на </a:t>
            </a:r>
            <a:r>
              <a:rPr lang="ru-RU" sz="1150" dirty="0" err="1">
                <a:latin typeface="e-Ukraine Light" pitchFamily="50" charset="-52"/>
              </a:rPr>
              <a:t>окупованих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територіях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198995"/>
            <a:ext cx="4591051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algn="just">
              <a:buClr>
                <a:schemeClr val="accent1"/>
              </a:buClr>
            </a:pPr>
            <a:r>
              <a:rPr lang="ru-RU" sz="1100" dirty="0" err="1" smtClean="0">
                <a:latin typeface="e-Ukraine Light" pitchFamily="50" charset="-52"/>
              </a:rPr>
              <a:t>податкову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адресу на </a:t>
            </a:r>
            <a:r>
              <a:rPr lang="ru-RU" sz="1100" dirty="0" err="1">
                <a:latin typeface="e-Ukraine Light" pitchFamily="50" charset="-52"/>
              </a:rPr>
              <a:t>територіях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бойових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дій</a:t>
            </a:r>
            <a:r>
              <a:rPr lang="ru-RU" sz="1100" dirty="0">
                <a:latin typeface="e-Ukraine Light" pitchFamily="50" charset="-52"/>
              </a:rPr>
              <a:t> (в </a:t>
            </a:r>
            <a:r>
              <a:rPr lang="ru-RU" sz="1100" dirty="0" smtClean="0">
                <a:latin typeface="e-Ukraine Light" pitchFamily="50" charset="-52"/>
              </a:rPr>
              <a:t>тому           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бойових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дій</a:t>
            </a:r>
            <a:r>
              <a:rPr lang="ru-RU" sz="1100" dirty="0">
                <a:latin typeface="e-Ukraine Light" pitchFamily="50" charset="-52"/>
              </a:rPr>
              <a:t>) та на </a:t>
            </a: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окупованих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територіях</a:t>
            </a:r>
            <a:r>
              <a:rPr lang="ru-RU" sz="1100" dirty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e-Ukraine Light" pitchFamily="50" charset="-52"/>
              </a:rPr>
              <a:t>встановлення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обов’язку</a:t>
            </a:r>
            <a:r>
              <a:rPr lang="ru-RU" sz="1100" dirty="0">
                <a:latin typeface="e-Ukraine Light" pitchFamily="50" charset="-52"/>
              </a:rPr>
              <a:t> банкам, </a:t>
            </a:r>
            <a:r>
              <a:rPr lang="ru-RU" sz="1100" dirty="0" err="1">
                <a:latin typeface="e-Ukraine Light" pitchFamily="50" charset="-52"/>
              </a:rPr>
              <a:t>іншим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фінансовим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установам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небанківським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надавачам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емітентам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грошей </a:t>
            </a:r>
            <a:r>
              <a:rPr lang="ru-RU" sz="1100" dirty="0" err="1">
                <a:latin typeface="e-Ukraine Light" pitchFamily="50" charset="-52"/>
              </a:rPr>
              <a:t>направити</a:t>
            </a:r>
            <a:r>
              <a:rPr lang="ru-RU" sz="1100" dirty="0">
                <a:latin typeface="e-Ukraine Light" pitchFamily="50" charset="-52"/>
              </a:rPr>
              <a:t> (у </a:t>
            </a:r>
            <a:r>
              <a:rPr lang="ru-RU" sz="1100" dirty="0" err="1">
                <a:latin typeface="e-Ukraine Light" pitchFamily="50" charset="-52"/>
              </a:rPr>
              <a:t>т.ч</a:t>
            </a:r>
            <a:r>
              <a:rPr lang="ru-RU" sz="1100" dirty="0">
                <a:latin typeface="e-Ukraine Light" pitchFamily="50" charset="-52"/>
              </a:rPr>
              <a:t>. повторно) не </a:t>
            </a:r>
            <a:r>
              <a:rPr lang="ru-RU" sz="1100" dirty="0" err="1">
                <a:latin typeface="e-Ukraine Light" pitchFamily="50" charset="-52"/>
              </a:rPr>
              <a:t>пізніше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b="1" i="1" dirty="0">
                <a:solidFill>
                  <a:srgbClr val="00B050"/>
                </a:solidFill>
                <a:latin typeface="e-Ukraine Light" pitchFamily="50" charset="-52"/>
              </a:rPr>
              <a:t>01.09.2023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повідомлення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відкриття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закриття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рахунків</a:t>
            </a:r>
            <a:r>
              <a:rPr lang="ru-RU" sz="1100" dirty="0">
                <a:latin typeface="e-Ukraine Light" pitchFamily="50" charset="-52"/>
              </a:rPr>
              <a:t>/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гаманців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відкритих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закритих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b="1" i="1" dirty="0">
                <a:solidFill>
                  <a:srgbClr val="00B050"/>
                </a:solidFill>
                <a:latin typeface="e-Ukraine Light" pitchFamily="50" charset="-52"/>
              </a:rPr>
              <a:t>24.02.2022</a:t>
            </a:r>
            <a:r>
              <a:rPr lang="ru-RU" sz="1100" dirty="0">
                <a:latin typeface="e-Ukraine Light" pitchFamily="50" charset="-52"/>
              </a:rPr>
              <a:t> по </a:t>
            </a:r>
            <a:r>
              <a:rPr lang="ru-RU" sz="1100" b="1" i="1" dirty="0" smtClean="0">
                <a:solidFill>
                  <a:srgbClr val="00B050"/>
                </a:solidFill>
                <a:latin typeface="e-Ukraine Light" pitchFamily="50" charset="-52"/>
              </a:rPr>
              <a:t>01.08.2023;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e-Ukraine Light" pitchFamily="50" charset="-52"/>
              </a:rPr>
              <a:t>відновлення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</a:t>
            </a:r>
            <a:r>
              <a:rPr lang="ru-RU" sz="1100" b="1" i="1" dirty="0">
                <a:solidFill>
                  <a:srgbClr val="00B050"/>
                </a:solidFill>
                <a:latin typeface="e-Ukraine Light" pitchFamily="50" charset="-52"/>
              </a:rPr>
              <a:t>1 </a:t>
            </a:r>
            <a:r>
              <a:rPr lang="ru-RU" sz="1100" b="1" i="1" dirty="0" err="1">
                <a:solidFill>
                  <a:srgbClr val="00B050"/>
                </a:solidFill>
                <a:latin typeface="e-Ukraine Light" pitchFamily="50" charset="-52"/>
              </a:rPr>
              <a:t>вересня</a:t>
            </a:r>
            <a:r>
              <a:rPr lang="ru-RU" sz="1100" b="1" i="1" dirty="0">
                <a:solidFill>
                  <a:srgbClr val="00B050"/>
                </a:solidFill>
                <a:latin typeface="e-Ukraine Light" pitchFamily="50" charset="-52"/>
              </a:rPr>
              <a:t> 2023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відповідальності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установ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небанківських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емітентів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грошей за </a:t>
            </a:r>
            <a:r>
              <a:rPr lang="ru-RU" sz="1100" dirty="0" err="1">
                <a:latin typeface="e-Ukraine Light" pitchFamily="50" charset="-52"/>
              </a:rPr>
              <a:t>здійснення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рахунком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електронним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гаманцем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про </a:t>
            </a:r>
            <a:r>
              <a:rPr lang="ru-RU" sz="1100" dirty="0" err="1">
                <a:latin typeface="e-Ukraine Light" pitchFamily="50" charset="-52"/>
              </a:rPr>
              <a:t>взяття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електронного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гаманця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облік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органах;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e-Ukraine Light" pitchFamily="50" charset="-52"/>
              </a:rPr>
              <a:t>скасування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необхідності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затвердження</a:t>
            </a:r>
            <a:r>
              <a:rPr lang="ru-RU" sz="1100" dirty="0">
                <a:latin typeface="e-Ukraine Light" pitchFamily="50" charset="-52"/>
              </a:rPr>
              <a:t> Урядом </a:t>
            </a:r>
            <a:r>
              <a:rPr lang="ru-RU" sz="1100" dirty="0" err="1">
                <a:latin typeface="e-Ukraine Light" pitchFamily="50" charset="-52"/>
              </a:rPr>
              <a:t>переліку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добровільно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Збройним</a:t>
            </a:r>
            <a:r>
              <a:rPr lang="ru-RU" sz="1100" dirty="0">
                <a:latin typeface="e-Ukraine Light" pitchFamily="50" charset="-52"/>
              </a:rPr>
              <a:t> Силам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іншим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військовим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формуванням</a:t>
            </a:r>
            <a:r>
              <a:rPr lang="ru-RU" sz="1100" dirty="0">
                <a:latin typeface="e-Ukraine Light" pitchFamily="50" charset="-52"/>
              </a:rPr>
              <a:t> для потреб </a:t>
            </a:r>
            <a:r>
              <a:rPr lang="ru-RU" sz="1100" dirty="0" err="1">
                <a:latin typeface="e-Ukraine Light" pitchFamily="50" charset="-52"/>
              </a:rPr>
              <a:t>забезпечення</a:t>
            </a:r>
            <a:r>
              <a:rPr lang="ru-RU" sz="1100" dirty="0">
                <a:latin typeface="e-Ukraine Light" pitchFamily="50" charset="-52"/>
              </a:rPr>
              <a:t> оборони </a:t>
            </a:r>
            <a:r>
              <a:rPr lang="ru-RU" sz="1100" dirty="0" err="1">
                <a:latin typeface="e-Ukraine Light" pitchFamily="50" charset="-52"/>
              </a:rPr>
              <a:t>держави</a:t>
            </a:r>
            <a:r>
              <a:rPr lang="ru-RU" sz="1100" dirty="0">
                <a:latin typeface="e-Ukraine Light" pitchFamily="50" charset="-52"/>
              </a:rPr>
              <a:t>, та </a:t>
            </a:r>
            <a:r>
              <a:rPr lang="ru-RU" sz="1100" dirty="0" err="1">
                <a:latin typeface="e-Ukraine Light" pitchFamily="50" charset="-52"/>
              </a:rPr>
              <a:t>наданої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гуманітарної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допомоги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військовою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агресією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Російської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Федерації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, та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передаватимуться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без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фінансового</a:t>
            </a:r>
            <a:r>
              <a:rPr lang="ru-RU" sz="1100" dirty="0">
                <a:latin typeface="e-Ukraine Light" pitchFamily="50" charset="-52"/>
              </a:rPr>
              <a:t> результату до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періоду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звільняються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податком</a:t>
            </a:r>
            <a:r>
              <a:rPr lang="ru-RU" sz="1100" dirty="0">
                <a:latin typeface="e-Ukraine Light" pitchFamily="50" charset="-52"/>
              </a:rPr>
              <a:t> на доходи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ПДФО) доходи </a:t>
            </a:r>
            <a:r>
              <a:rPr lang="ru-RU" sz="1100" dirty="0" err="1">
                <a:latin typeface="e-Ukraine Light" pitchFamily="50" charset="-52"/>
              </a:rPr>
              <a:t>благодійників</a:t>
            </a:r>
            <a:r>
              <a:rPr lang="ru-RU" sz="1100" dirty="0">
                <a:latin typeface="e-Ukraine Light" pitchFamily="50" charset="-52"/>
              </a:rPr>
              <a:t> -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внесені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волонтерів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0857" y="209549"/>
            <a:ext cx="4635610" cy="416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>
                <a:latin typeface="e-Ukraine Light" pitchFamily="50" charset="-52"/>
              </a:rPr>
              <a:t>удосконалення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норми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щодо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звільнення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фінансової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РРО (</a:t>
            </a:r>
            <a:r>
              <a:rPr lang="ru-RU" sz="1150" dirty="0" err="1">
                <a:latin typeface="e-Ukraine Light" pitchFamily="50" charset="-52"/>
              </a:rPr>
              <a:t>крім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порядку </a:t>
            </a:r>
            <a:r>
              <a:rPr lang="ru-RU" sz="1150" dirty="0" err="1">
                <a:latin typeface="e-Ukraine Light" pitchFamily="50" charset="-52"/>
              </a:rPr>
              <a:t>здійснення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розрахункових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операцій</a:t>
            </a:r>
            <a:r>
              <a:rPr lang="ru-RU" sz="1150" dirty="0">
                <a:latin typeface="e-Ukraine Light" pitchFamily="50" charset="-52"/>
              </a:rPr>
              <a:t> при продажу </a:t>
            </a:r>
            <a:r>
              <a:rPr lang="ru-RU" sz="1150" dirty="0" err="1">
                <a:latin typeface="e-Ukraine Light" pitchFamily="50" charset="-52"/>
              </a:rPr>
              <a:t>підакцизних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)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вчинені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з 24 лютого 2022 року до 1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серпня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150" b="1" i="1" dirty="0" smtClean="0">
                <a:solidFill>
                  <a:srgbClr val="00B050"/>
                </a:solidFill>
                <a:latin typeface="e-Ukraine Light" pitchFamily="50" charset="-52"/>
              </a:rPr>
              <a:t>2023 року;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b="1" i="1" dirty="0">
              <a:solidFill>
                <a:srgbClr val="00B050"/>
              </a:solidFill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спрощення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вимог</a:t>
            </a:r>
            <a:r>
              <a:rPr lang="ru-RU" sz="1150" dirty="0">
                <a:latin typeface="e-Ukraine Light" pitchFamily="50" charset="-52"/>
              </a:rPr>
              <a:t> до </a:t>
            </a:r>
            <a:r>
              <a:rPr lang="ru-RU" sz="1150" dirty="0" err="1">
                <a:latin typeface="e-Ukraine Light" pitchFamily="50" charset="-52"/>
              </a:rPr>
              <a:t>відображення</a:t>
            </a:r>
            <a:r>
              <a:rPr lang="ru-RU" sz="1150" dirty="0">
                <a:latin typeface="e-Ukraine Light" pitchFamily="50" charset="-52"/>
              </a:rPr>
              <a:t> в </a:t>
            </a:r>
            <a:r>
              <a:rPr lang="ru-RU" sz="1150" dirty="0" err="1">
                <a:latin typeface="e-Ukraine Light" pitchFamily="50" charset="-52"/>
              </a:rPr>
              <a:t>розрахунковому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документі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назви</a:t>
            </a:r>
            <a:r>
              <a:rPr lang="ru-RU" sz="1150" dirty="0">
                <a:latin typeface="e-Ukraine Light" pitchFamily="50" charset="-52"/>
              </a:rPr>
              <a:t> товару (</a:t>
            </a:r>
            <a:r>
              <a:rPr lang="ru-RU" sz="1150" dirty="0" err="1">
                <a:latin typeface="e-Ukraine Light" pitchFamily="50" charset="-52"/>
              </a:rPr>
              <a:t>послуги</a:t>
            </a:r>
            <a:r>
              <a:rPr lang="ru-RU" sz="1150" dirty="0">
                <a:latin typeface="e-Ukraine Light" pitchFamily="50" charset="-52"/>
              </a:rPr>
              <a:t>) для </a:t>
            </a:r>
            <a:r>
              <a:rPr lang="ru-RU" sz="1150" dirty="0" err="1">
                <a:latin typeface="e-Ukraine Light" pitchFamily="50" charset="-52"/>
              </a:rPr>
              <a:t>фізичних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</a:t>
            </a:r>
            <a:r>
              <a:rPr lang="ru-RU" sz="1150" dirty="0">
                <a:latin typeface="e-Ukraine Light" pitchFamily="50" charset="-52"/>
              </a:rPr>
              <a:t> – </a:t>
            </a:r>
            <a:r>
              <a:rPr lang="ru-RU" sz="1150" dirty="0" err="1">
                <a:latin typeface="e-Ukraine Light" pitchFamily="50" charset="-52"/>
              </a:rPr>
              <a:t>підприємців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які</a:t>
            </a:r>
            <a:r>
              <a:rPr lang="ru-RU" sz="1150" dirty="0">
                <a:latin typeface="e-Ukraine Light" pitchFamily="50" charset="-52"/>
              </a:rPr>
              <a:t> не </a:t>
            </a:r>
            <a:r>
              <a:rPr lang="ru-RU" sz="1150" dirty="0" err="1">
                <a:latin typeface="e-Ukraine Light" pitchFamily="50" charset="-52"/>
              </a:rPr>
              <a:t>зареєстровані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платниками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smtClean="0">
                <a:latin typeface="e-Ukraine Light" pitchFamily="50" charset="-52"/>
              </a:rPr>
              <a:t>ПДВ;  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звільнення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суб’єктів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господарювання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вимог</a:t>
            </a:r>
            <a:r>
              <a:rPr lang="ru-RU" sz="1150" dirty="0">
                <a:latin typeface="e-Ukraine Light" pitchFamily="50" charset="-52"/>
              </a:rPr>
              <a:t> Закону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«Про </a:t>
            </a:r>
            <a:r>
              <a:rPr lang="ru-RU" sz="1150" dirty="0" err="1">
                <a:latin typeface="e-Ukraine Light" pitchFamily="50" charset="-52"/>
              </a:rPr>
              <a:t>застосування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реєстраторів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розрахункових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операцій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торгівлі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громадського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харчування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послуг</a:t>
            </a:r>
            <a:r>
              <a:rPr lang="ru-RU" sz="1150" dirty="0">
                <a:latin typeface="e-Ukraine Light" pitchFamily="50" charset="-52"/>
              </a:rPr>
              <a:t>» </a:t>
            </a:r>
            <a:r>
              <a:rPr lang="ru-RU" sz="1150" dirty="0" err="1">
                <a:latin typeface="e-Ukraine Light" pitchFamily="50" charset="-52"/>
              </a:rPr>
              <a:t>вчинені</a:t>
            </a:r>
            <a:r>
              <a:rPr lang="ru-RU" sz="1150" dirty="0">
                <a:latin typeface="e-Ukraine Light" pitchFamily="50" charset="-52"/>
              </a:rPr>
              <a:t> ними у </a:t>
            </a:r>
            <a:r>
              <a:rPr lang="ru-RU" sz="1150" dirty="0" err="1">
                <a:latin typeface="e-Ukraine Light" pitchFamily="50" charset="-52"/>
              </a:rPr>
              <a:t>період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з 1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січня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 2022 року до 1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жовтня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 2023 року, </a:t>
            </a:r>
            <a:r>
              <a:rPr lang="ru-RU" sz="1150" dirty="0" err="1">
                <a:latin typeface="e-Ukraine Light" pitchFamily="50" charset="-52"/>
              </a:rPr>
              <a:t>крім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відповідальності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порядку </a:t>
            </a:r>
            <a:r>
              <a:rPr lang="ru-RU" sz="1150" dirty="0" err="1">
                <a:latin typeface="e-Ukraine Light" pitchFamily="50" charset="-52"/>
              </a:rPr>
              <a:t>здійснення</a:t>
            </a:r>
            <a:r>
              <a:rPr lang="ru-RU" sz="1150" dirty="0">
                <a:latin typeface="e-Ukraine Light" pitchFamily="50" charset="-52"/>
              </a:rPr>
              <a:t>  </a:t>
            </a:r>
            <a:r>
              <a:rPr lang="ru-RU" sz="1150" dirty="0" err="1">
                <a:latin typeface="e-Ukraine Light" pitchFamily="50" charset="-52"/>
              </a:rPr>
              <a:t>розрахункових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операцій</a:t>
            </a:r>
            <a:r>
              <a:rPr lang="ru-RU" sz="1150" dirty="0">
                <a:latin typeface="e-Ukraine Light" pitchFamily="50" charset="-52"/>
              </a:rPr>
              <a:t> при продажу </a:t>
            </a:r>
            <a:r>
              <a:rPr lang="ru-RU" sz="1150" dirty="0" err="1">
                <a:latin typeface="e-Ukraine Light" pitchFamily="50" charset="-52"/>
              </a:rPr>
              <a:t>підакцизних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здійснення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діяльності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організації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проведення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азартних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ігор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тощо</a:t>
            </a:r>
            <a:r>
              <a:rPr lang="ru-RU" sz="1150" dirty="0">
                <a:latin typeface="e-Ukraine Light" pitchFamily="50" charset="-52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76290" y="203449"/>
            <a:ext cx="4591051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50" dirty="0" err="1">
                <a:latin typeface="e-Ukraine Light" pitchFamily="50" charset="-52"/>
              </a:rPr>
              <a:t>послуг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емітентів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електронних</a:t>
            </a:r>
            <a:r>
              <a:rPr lang="ru-RU" sz="1150" dirty="0">
                <a:latin typeface="e-Ukraine Light" pitchFamily="50" charset="-52"/>
              </a:rPr>
              <a:t> грошей та </a:t>
            </a:r>
            <a:r>
              <a:rPr lang="ru-RU" sz="1150" dirty="0" err="1">
                <a:latin typeface="e-Ukraine Light" pitchFamily="50" charset="-52"/>
              </a:rPr>
              <a:t>контролюючих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органів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перебігу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строків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визначених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надсилання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повідомлення</a:t>
            </a:r>
            <a:r>
              <a:rPr lang="ru-RU" sz="1150" dirty="0">
                <a:latin typeface="e-Ukraine Light" pitchFamily="50" charset="-52"/>
              </a:rPr>
              <a:t> про </a:t>
            </a:r>
            <a:r>
              <a:rPr lang="ru-RU" sz="1150" dirty="0" err="1">
                <a:latin typeface="e-Ukraine Light" pitchFamily="50" charset="-52"/>
              </a:rPr>
              <a:t>відкриття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закриття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рахунка</a:t>
            </a:r>
            <a:r>
              <a:rPr lang="ru-RU" sz="1150" dirty="0">
                <a:latin typeface="e-Ukraine Light" pitchFamily="50" charset="-52"/>
              </a:rPr>
              <a:t> / </a:t>
            </a:r>
            <a:r>
              <a:rPr lang="ru-RU" sz="1150" dirty="0" err="1">
                <a:latin typeface="e-Ukraine Light" pitchFamily="50" charset="-52"/>
              </a:rPr>
              <a:t>електронного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гаманця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платника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 - </a:t>
            </a:r>
            <a:r>
              <a:rPr lang="ru-RU" sz="1150" dirty="0" err="1">
                <a:latin typeface="e-Ukraine Light" pitchFamily="50" charset="-52"/>
              </a:rPr>
              <a:t>юридичної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smtClean="0">
                <a:latin typeface="e-Ukraine Light" pitchFamily="50" charset="-52"/>
              </a:rPr>
              <a:t>особи </a:t>
            </a:r>
            <a:r>
              <a:rPr lang="ru-RU" sz="1150" dirty="0">
                <a:latin typeface="e-Ukraine Light" pitchFamily="50" charset="-52"/>
              </a:rPr>
              <a:t>(резидента і нерезидента), у тому </a:t>
            </a:r>
            <a:r>
              <a:rPr lang="ru-RU" sz="1150" dirty="0" err="1">
                <a:latin typeface="e-Ukraine Light" pitchFamily="50" charset="-52"/>
              </a:rPr>
              <a:t>числі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відкритого</a:t>
            </a:r>
            <a:r>
              <a:rPr lang="ru-RU" sz="1150" dirty="0">
                <a:latin typeface="e-Ukraine Light" pitchFamily="50" charset="-52"/>
              </a:rPr>
              <a:t> через </a:t>
            </a:r>
            <a:r>
              <a:rPr lang="ru-RU" sz="1150" dirty="0" err="1">
                <a:latin typeface="e-Ukraine Light" pitchFamily="50" charset="-52"/>
              </a:rPr>
              <a:t>його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відокремлені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підрозділи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чи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самозайнятої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фізичної</a:t>
            </a:r>
            <a:r>
              <a:rPr lang="ru-RU" sz="1150" dirty="0">
                <a:latin typeface="e-Ukraine Light" pitchFamily="50" charset="-52"/>
              </a:rPr>
              <a:t> особи до </a:t>
            </a:r>
            <a:r>
              <a:rPr lang="ru-RU" sz="1150" dirty="0" err="1">
                <a:latin typeface="e-Ukraine Light" pitchFamily="50" charset="-52"/>
              </a:rPr>
              <a:t>контролюючого</a:t>
            </a:r>
            <a:r>
              <a:rPr lang="ru-RU" sz="1150" dirty="0">
                <a:latin typeface="e-Ukraine Light" pitchFamily="50" charset="-52"/>
              </a:rPr>
              <a:t> органу, в </a:t>
            </a:r>
            <a:r>
              <a:rPr lang="ru-RU" sz="1150" dirty="0" err="1">
                <a:latin typeface="e-Ukraine Light" pitchFamily="50" charset="-52"/>
              </a:rPr>
              <a:t>якому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обліковується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, та </a:t>
            </a:r>
            <a:r>
              <a:rPr lang="ru-RU" sz="1150" dirty="0" err="1">
                <a:latin typeface="e-Ukraine Light" pitchFamily="50" charset="-52"/>
              </a:rPr>
              <a:t>повідомлень</a:t>
            </a:r>
            <a:r>
              <a:rPr lang="ru-RU" sz="1150" dirty="0">
                <a:latin typeface="e-Ukraine Light" pitchFamily="50" charset="-52"/>
              </a:rPr>
              <a:t> про </a:t>
            </a:r>
            <a:r>
              <a:rPr lang="ru-RU" sz="1150" dirty="0" err="1">
                <a:latin typeface="e-Ukraine Light" pitchFamily="50" charset="-52"/>
              </a:rPr>
              <a:t>взяття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рахунку</a:t>
            </a:r>
            <a:r>
              <a:rPr lang="ru-RU" sz="1150" dirty="0">
                <a:latin typeface="e-Ukraine Light" pitchFamily="50" charset="-52"/>
              </a:rPr>
              <a:t>/</a:t>
            </a:r>
            <a:r>
              <a:rPr lang="ru-RU" sz="1150" dirty="0" err="1">
                <a:latin typeface="e-Ukraine Light" pitchFamily="50" charset="-52"/>
              </a:rPr>
              <a:t>електронного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гаманця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облік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відмову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взятті</a:t>
            </a:r>
            <a:r>
              <a:rPr lang="ru-RU" sz="1150" dirty="0">
                <a:latin typeface="e-Ukraine Light" pitchFamily="50" charset="-52"/>
              </a:rPr>
              <a:t>  </a:t>
            </a:r>
            <a:r>
              <a:rPr lang="ru-RU" sz="1150" dirty="0" err="1">
                <a:latin typeface="e-Ukraine Light" pitchFamily="50" charset="-52"/>
              </a:rPr>
              <a:t>контролюючим</a:t>
            </a:r>
            <a:r>
              <a:rPr lang="ru-RU" sz="1150" dirty="0">
                <a:latin typeface="e-Ukraine Light" pitchFamily="50" charset="-52"/>
              </a:rPr>
              <a:t> органом </a:t>
            </a:r>
            <a:r>
              <a:rPr lang="ru-RU" sz="1150" dirty="0" err="1">
                <a:latin typeface="e-Ukraine Light" pitchFamily="50" charset="-52"/>
              </a:rPr>
              <a:t>рахунку</a:t>
            </a:r>
            <a:r>
              <a:rPr lang="ru-RU" sz="1150" dirty="0">
                <a:latin typeface="e-Ukraine Light" pitchFamily="50" charset="-52"/>
              </a:rPr>
              <a:t> / </a:t>
            </a:r>
            <a:r>
              <a:rPr lang="ru-RU" sz="1150" dirty="0" err="1">
                <a:latin typeface="e-Ukraine Light" pitchFamily="50" charset="-52"/>
              </a:rPr>
              <a:t>електронного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гаманця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облік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algn="just"/>
            <a:endParaRPr lang="ru-RU" sz="1150" b="1" i="1" dirty="0">
              <a:solidFill>
                <a:srgbClr val="00B050"/>
              </a:solidFill>
              <a:latin typeface="e-Ukraine Light" pitchFamily="50" charset="-52"/>
            </a:endParaRPr>
          </a:p>
          <a:p>
            <a:pPr algn="just"/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Законом № 3219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також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передбачено</a:t>
            </a:r>
            <a:r>
              <a:rPr lang="ru-RU" sz="1150" b="1" i="1" dirty="0">
                <a:solidFill>
                  <a:srgbClr val="00B050"/>
                </a:solidFill>
                <a:latin typeface="e-Ukraine Light" pitchFamily="50" charset="-52"/>
              </a:rPr>
              <a:t>, </a:t>
            </a:r>
            <a:r>
              <a:rPr lang="ru-RU" sz="1150" b="1" i="1" dirty="0" err="1">
                <a:solidFill>
                  <a:srgbClr val="00B050"/>
                </a:solidFill>
                <a:latin typeface="e-Ukraine Light" pitchFamily="50" charset="-52"/>
              </a:rPr>
              <a:t>зокрема</a:t>
            </a:r>
            <a:r>
              <a:rPr lang="ru-RU" sz="1150" b="1" i="1" dirty="0" smtClean="0">
                <a:solidFill>
                  <a:srgbClr val="00B050"/>
                </a:solidFill>
                <a:latin typeface="e-Ukraine Light" pitchFamily="50" charset="-52"/>
              </a:rPr>
              <a:t>:</a:t>
            </a:r>
            <a:endParaRPr lang="ru-RU" sz="1150" b="1" i="1" dirty="0">
              <a:solidFill>
                <a:srgbClr val="00B050"/>
              </a:solidFill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>
                <a:latin typeface="e-Ukraine Light" pitchFamily="50" charset="-52"/>
              </a:rPr>
              <a:t>продовження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мораторію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проведення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документальних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перевірок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перевірок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внеску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загальнообов’язкове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державне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соціальне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страхування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далі</a:t>
            </a:r>
            <a:r>
              <a:rPr lang="ru-RU" sz="1150" dirty="0">
                <a:latin typeface="e-Ukraine Light" pitchFamily="50" charset="-52"/>
              </a:rPr>
              <a:t> – </a:t>
            </a:r>
            <a:r>
              <a:rPr lang="ru-RU" sz="1150" dirty="0" err="1">
                <a:latin typeface="e-Ukraine Light" pitchFamily="50" charset="-52"/>
              </a:rPr>
              <a:t>єдиний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внесок</a:t>
            </a:r>
            <a:r>
              <a:rPr lang="ru-RU" sz="1150" dirty="0">
                <a:latin typeface="e-Ukraine Light" pitchFamily="50" charset="-52"/>
              </a:rPr>
              <a:t>), </a:t>
            </a:r>
            <a:r>
              <a:rPr lang="ru-RU" sz="1150" dirty="0" err="1">
                <a:latin typeface="e-Ukraine Light" pitchFamily="50" charset="-52"/>
              </a:rPr>
              <a:t>крім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перевірок</a:t>
            </a:r>
            <a:r>
              <a:rPr lang="ru-RU" sz="1150" dirty="0">
                <a:latin typeface="e-Ukraine Light" pitchFamily="50" charset="-52"/>
              </a:rPr>
              <a:t>: бюджетного </a:t>
            </a:r>
            <a:r>
              <a:rPr lang="ru-RU" sz="1150" dirty="0" err="1">
                <a:latin typeface="e-Ukraine Light" pitchFamily="50" charset="-52"/>
              </a:rPr>
              <a:t>відшкодування</a:t>
            </a:r>
            <a:r>
              <a:rPr lang="ru-RU" sz="1150" dirty="0">
                <a:latin typeface="e-Ukraine Light" pitchFamily="50" charset="-52"/>
              </a:rPr>
              <a:t>; за </a:t>
            </a:r>
            <a:r>
              <a:rPr lang="ru-RU" sz="1150" dirty="0" err="1">
                <a:latin typeface="e-Ukraine Light" pitchFamily="50" charset="-52"/>
              </a:rPr>
              <a:t>заявою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платника</a:t>
            </a:r>
            <a:r>
              <a:rPr lang="ru-RU" sz="1150" dirty="0">
                <a:latin typeface="e-Ukraine Light" pitchFamily="50" charset="-52"/>
              </a:rPr>
              <a:t> та за </a:t>
            </a:r>
            <a:r>
              <a:rPr lang="ru-RU" sz="1150" dirty="0" err="1">
                <a:latin typeface="e-Ukraine Light" pitchFamily="50" charset="-52"/>
              </a:rPr>
              <a:t>скаргою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останнього</a:t>
            </a:r>
            <a:r>
              <a:rPr lang="ru-RU" sz="1150" dirty="0">
                <a:latin typeface="e-Ukraine Light" pitchFamily="50" charset="-52"/>
              </a:rPr>
              <a:t>; </a:t>
            </a:r>
            <a:r>
              <a:rPr lang="ru-RU" sz="1150" dirty="0" err="1">
                <a:latin typeface="e-Ukraine Light" pitchFamily="50" charset="-52"/>
              </a:rPr>
              <a:t>ліквідації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припинення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юридичної</a:t>
            </a:r>
            <a:r>
              <a:rPr lang="ru-RU" sz="1150" dirty="0">
                <a:latin typeface="e-Ukraine Light" pitchFamily="50" charset="-52"/>
              </a:rPr>
              <a:t> особи/ </a:t>
            </a:r>
            <a:r>
              <a:rPr lang="ru-RU" sz="1150" dirty="0" err="1">
                <a:latin typeface="e-Ukraine Light" pitchFamily="50" charset="-52"/>
              </a:rPr>
              <a:t>підприємницької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діяльності</a:t>
            </a:r>
            <a:r>
              <a:rPr lang="ru-RU" sz="1150" dirty="0">
                <a:latin typeface="e-Ukraine Light" pitchFamily="50" charset="-52"/>
              </a:rPr>
              <a:t>); на </a:t>
            </a:r>
            <a:r>
              <a:rPr lang="ru-RU" sz="1150" dirty="0" err="1">
                <a:latin typeface="e-Ukraine Light" pitchFamily="50" charset="-52"/>
              </a:rPr>
              <a:t>заперечення</a:t>
            </a:r>
            <a:r>
              <a:rPr lang="ru-RU" sz="1150" dirty="0">
                <a:latin typeface="e-Ukraine Light" pitchFamily="50" charset="-52"/>
              </a:rPr>
              <a:t> до акту; у </a:t>
            </a:r>
            <a:r>
              <a:rPr lang="ru-RU" sz="1150" dirty="0" err="1">
                <a:latin typeface="e-Ukraine Light" pitchFamily="50" charset="-52"/>
              </a:rPr>
              <a:t>разі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дисциплінарного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провадження</a:t>
            </a:r>
            <a:r>
              <a:rPr lang="ru-RU" sz="1150" dirty="0">
                <a:latin typeface="e-Ukraine Light" pitchFamily="50" charset="-52"/>
              </a:rPr>
              <a:t>; трансфертного </a:t>
            </a:r>
            <a:r>
              <a:rPr lang="ru-RU" sz="1150" dirty="0" err="1">
                <a:latin typeface="e-Ukraine Light" pitchFamily="50" charset="-52"/>
              </a:rPr>
              <a:t>ціноутворення</a:t>
            </a:r>
            <a:r>
              <a:rPr lang="ru-RU" sz="1150" dirty="0">
                <a:latin typeface="e-Ukraine Light" pitchFamily="50" charset="-52"/>
              </a:rPr>
              <a:t>; </a:t>
            </a:r>
            <a:r>
              <a:rPr lang="ru-RU" sz="1150" dirty="0" err="1">
                <a:latin typeface="e-Ukraine Light" pitchFamily="50" charset="-52"/>
              </a:rPr>
              <a:t>міжнародного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оподаткування</a:t>
            </a:r>
            <a:r>
              <a:rPr lang="ru-RU" sz="1150" dirty="0">
                <a:latin typeface="e-Ukraine Light" pitchFamily="50" charset="-52"/>
              </a:rPr>
              <a:t>; </a:t>
            </a:r>
            <a:r>
              <a:rPr lang="ru-RU" sz="1150" dirty="0" err="1">
                <a:latin typeface="e-Ukraine Light" pitchFamily="50" charset="-52"/>
              </a:rPr>
              <a:t>перевірок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нерезидентів</a:t>
            </a:r>
            <a:r>
              <a:rPr lang="ru-RU" sz="1150" dirty="0">
                <a:latin typeface="e-Ukraine Light" pitchFamily="50" charset="-52"/>
              </a:rPr>
              <a:t>; валютного </a:t>
            </a:r>
            <a:r>
              <a:rPr lang="ru-RU" sz="1150" dirty="0" err="1" smtClean="0">
                <a:latin typeface="e-Ukraine Light" pitchFamily="50" charset="-52"/>
              </a:rPr>
              <a:t>законодавства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формування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плану-</a:t>
            </a:r>
            <a:r>
              <a:rPr lang="ru-RU" sz="1150" dirty="0" err="1">
                <a:latin typeface="e-Ukraine Light" pitchFamily="50" charset="-52"/>
              </a:rPr>
              <a:t>графіка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лише</a:t>
            </a:r>
            <a:r>
              <a:rPr lang="ru-RU" sz="1150" dirty="0">
                <a:latin typeface="e-Ukraine Light" pitchFamily="50" charset="-52"/>
              </a:rPr>
              <a:t> 3-ма </a:t>
            </a:r>
            <a:r>
              <a:rPr lang="ru-RU" sz="1150" dirty="0" err="1">
                <a:latin typeface="e-Ukraine Light" pitchFamily="50" charset="-52"/>
              </a:rPr>
              <a:t>категоріями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здійснюють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діяльність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виробництва</a:t>
            </a:r>
            <a:r>
              <a:rPr lang="ru-RU" sz="1150" dirty="0">
                <a:latin typeface="e-Ukraine Light" pitchFamily="50" charset="-52"/>
              </a:rPr>
              <a:t> та/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реалізації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підакцизної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продукції</a:t>
            </a:r>
            <a:r>
              <a:rPr lang="ru-RU" sz="1150" dirty="0">
                <a:latin typeface="e-Ukraine Light" pitchFamily="50" charset="-52"/>
              </a:rPr>
              <a:t>;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грального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бізнесу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надання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фінансових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платіжних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послуг</a:t>
            </a:r>
            <a:r>
              <a:rPr lang="ru-RU" sz="115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ru-RU" sz="1150" dirty="0" smtClean="0">
              <a:latin typeface="e-Ukraine Light" pitchFamily="50" charset="-52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1150" dirty="0" err="1" smtClean="0">
                <a:latin typeface="e-Ukraine Light" pitchFamily="50" charset="-52"/>
              </a:rPr>
              <a:t>збережено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право </a:t>
            </a:r>
            <a:r>
              <a:rPr lang="ru-RU" sz="1150" dirty="0" err="1">
                <a:latin typeface="e-Ukraine Light" pitchFamily="50" charset="-52"/>
              </a:rPr>
              <a:t>добровільної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сплати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платників</a:t>
            </a:r>
            <a:r>
              <a:rPr lang="ru-RU" sz="1150" dirty="0">
                <a:latin typeface="e-Ukraine Light" pitchFamily="50" charset="-52"/>
              </a:rPr>
              <a:t> 1-2 </a:t>
            </a:r>
            <a:r>
              <a:rPr lang="ru-RU" sz="1150" dirty="0" err="1">
                <a:latin typeface="e-Ukraine Light" pitchFamily="50" charset="-52"/>
              </a:rPr>
              <a:t>групи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мали</a:t>
            </a:r>
            <a:r>
              <a:rPr lang="ru-RU" sz="1150" dirty="0" smtClean="0">
                <a:latin typeface="e-Ukraine Light" pitchFamily="50" charset="-52"/>
              </a:rPr>
              <a:t/>
            </a:r>
            <a:br>
              <a:rPr lang="ru-RU" sz="1150" dirty="0" smtClean="0">
                <a:latin typeface="e-Ukraine Light" pitchFamily="50" charset="-52"/>
              </a:rPr>
            </a:br>
            <a:endParaRPr lang="ru-RU" sz="11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627</Words>
  <Application>Microsoft Office PowerPoint</Application>
  <PresentationFormat>Лист A4 (210x297 мм)</PresentationFormat>
  <Paragraphs>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128</cp:revision>
  <cp:lastPrinted>2022-12-13T10:52:00Z</cp:lastPrinted>
  <dcterms:created xsi:type="dcterms:W3CDTF">2021-05-27T05:23:05Z</dcterms:created>
  <dcterms:modified xsi:type="dcterms:W3CDTF">2023-08-01T07:41:45Z</dcterms:modified>
</cp:coreProperties>
</file>