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3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є </a:t>
            </a:r>
            <a:r>
              <a:rPr lang="ru-RU" sz="1400" b="1" dirty="0" err="1">
                <a:latin typeface="e-Ukraine Light" pitchFamily="50" charset="-52"/>
              </a:rPr>
              <a:t>об’єктом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 ПДВ </a:t>
            </a:r>
            <a:r>
              <a:rPr lang="ru-RU" sz="1400" b="1" dirty="0" err="1">
                <a:latin typeface="e-Ukraine Light" pitchFamily="50" charset="-52"/>
              </a:rPr>
              <a:t>операція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надання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продавцем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винагороди</a:t>
            </a:r>
            <a:r>
              <a:rPr lang="ru-RU" sz="1400" b="1" dirty="0">
                <a:latin typeface="e-Ukraine Light" pitchFamily="50" charset="-52"/>
              </a:rPr>
              <a:t> (бонусу) </a:t>
            </a:r>
            <a:r>
              <a:rPr lang="ru-RU" sz="1400" b="1" dirty="0" err="1">
                <a:latin typeface="e-Ukraine Light" pitchFamily="50" charset="-52"/>
              </a:rPr>
              <a:t>покупцю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зв’язку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досягненням</a:t>
            </a:r>
            <a:r>
              <a:rPr lang="ru-RU" sz="1400" b="1" dirty="0">
                <a:latin typeface="e-Ukraine Light" pitchFamily="50" charset="-52"/>
              </a:rPr>
              <a:t> таким </a:t>
            </a:r>
            <a:r>
              <a:rPr lang="ru-RU" sz="1400" b="1" dirty="0" err="1">
                <a:latin typeface="e-Ukraine Light" pitchFamily="50" charset="-52"/>
              </a:rPr>
              <a:t>покупцем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певних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обсягів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постачання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товарів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придбаних</a:t>
            </a:r>
            <a:r>
              <a:rPr lang="ru-RU" sz="1400" b="1" dirty="0">
                <a:latin typeface="e-Ukraine Light" pitchFamily="50" charset="-52"/>
              </a:rPr>
              <a:t> у такого </a:t>
            </a:r>
            <a:r>
              <a:rPr lang="ru-RU" sz="1400" b="1" dirty="0" err="1">
                <a:latin typeface="e-Ukraine Light" pitchFamily="50" charset="-52"/>
              </a:rPr>
              <a:t>продавця</a:t>
            </a:r>
            <a:r>
              <a:rPr lang="ru-RU" sz="1400" b="1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446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  ДПС   у  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b="1" dirty="0">
                <a:solidFill>
                  <a:srgbClr val="0070C0"/>
                </a:solidFill>
                <a:latin typeface="e-Ukraine Light" pitchFamily="50" charset="-52"/>
              </a:rPr>
              <a:t>з </a:t>
            </a:r>
            <a:r>
              <a:rPr lang="ru-RU" sz="1000" b="1" dirty="0" err="1">
                <a:solidFill>
                  <a:srgbClr val="0070C0"/>
                </a:solidFill>
                <a:latin typeface="e-Ukraine Light" pitchFamily="50" charset="-52"/>
              </a:rPr>
              <a:t>пп</a:t>
            </a:r>
            <a:r>
              <a:rPr lang="ru-RU" sz="1000" b="1" dirty="0">
                <a:solidFill>
                  <a:srgbClr val="0070C0"/>
                </a:solidFill>
                <a:latin typeface="e-Ukraine Light" pitchFamily="50" charset="-52"/>
              </a:rPr>
              <a:t>. 14.1.108 п. 14.1 ст. 14 </a:t>
            </a:r>
            <a:r>
              <a:rPr lang="ru-RU" sz="1000" b="1" dirty="0" err="1">
                <a:solidFill>
                  <a:srgbClr val="0070C0"/>
                </a:solidFill>
                <a:latin typeface="e-Ukraine Light" pitchFamily="50" charset="-52"/>
              </a:rPr>
              <a:t>Податкового</a:t>
            </a:r>
            <a:r>
              <a:rPr lang="ru-RU" sz="1000" b="1" dirty="0">
                <a:solidFill>
                  <a:srgbClr val="0070C0"/>
                </a:solidFill>
                <a:latin typeface="e-Ukraine Light" pitchFamily="50" charset="-52"/>
              </a:rPr>
              <a:t> кодексу </a:t>
            </a:r>
            <a:r>
              <a:rPr lang="ru-RU" sz="1000" b="1" dirty="0" err="1">
                <a:solidFill>
                  <a:srgbClr val="0070C0"/>
                </a:solidFill>
                <a:latin typeface="e-Ukraine Light" pitchFamily="50" charset="-52"/>
              </a:rPr>
              <a:t>України</a:t>
            </a:r>
            <a:r>
              <a:rPr lang="ru-RU" sz="1000" b="1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маркетингові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 (маркетинг) –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забезпечують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функціонування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вивчання</a:t>
            </a:r>
            <a:r>
              <a:rPr lang="ru-RU" sz="1000" dirty="0">
                <a:latin typeface="e-Ukraine Light" pitchFamily="50" charset="-52"/>
              </a:rPr>
              <a:t> ринку, </a:t>
            </a:r>
            <a:r>
              <a:rPr lang="ru-RU" sz="1000" dirty="0" err="1">
                <a:latin typeface="e-Ukraine Light" pitchFamily="50" charset="-52"/>
              </a:rPr>
              <a:t>стимулювання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збуту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продукції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політики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цін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управлінні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руху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продукції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 до </a:t>
            </a:r>
            <a:r>
              <a:rPr lang="ru-RU" sz="1000" dirty="0" err="1">
                <a:latin typeface="e-Ukraine Light" pitchFamily="50" charset="-52"/>
              </a:rPr>
              <a:t>споживача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післяпродажного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обслуговування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споживача</a:t>
            </a:r>
            <a:r>
              <a:rPr lang="ru-RU" sz="1000" dirty="0">
                <a:latin typeface="e-Ukraine Light" pitchFamily="50" charset="-52"/>
              </a:rPr>
              <a:t> в межах </a:t>
            </a:r>
            <a:r>
              <a:rPr lang="ru-RU" sz="1000" dirty="0" err="1">
                <a:latin typeface="e-Ukraine Light" pitchFamily="50" charset="-52"/>
              </a:rPr>
              <a:t>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такого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Одним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методів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використовуються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постачальниками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просування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на ринку, є </a:t>
            </a:r>
            <a:r>
              <a:rPr lang="ru-RU" sz="1000" dirty="0" err="1">
                <a:latin typeface="e-Ukraine Light" pitchFamily="50" charset="-52"/>
              </a:rPr>
              <a:t>сплата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мотиваційних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виплат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премій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бонусів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заохочень</a:t>
            </a:r>
            <a:r>
              <a:rPr lang="ru-RU" sz="1000" dirty="0">
                <a:latin typeface="e-Ukraine Light" pitchFamily="50" charset="-52"/>
              </a:rPr>
              <a:t>) на </a:t>
            </a:r>
            <a:r>
              <a:rPr lang="ru-RU" sz="1000" dirty="0" err="1">
                <a:latin typeface="e-Ukraine Light" pitchFamily="50" charset="-52"/>
              </a:rPr>
              <a:t>користь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третіх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організацій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придбавають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постачальника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здійснюють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збут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дистриб’ютори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винагородою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досягнення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економічних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показників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третіми</a:t>
            </a:r>
            <a:r>
              <a:rPr lang="ru-RU" sz="1000" dirty="0">
                <a:latin typeface="e-Ukraine Light" pitchFamily="50" charset="-52"/>
              </a:rPr>
              <a:t> особами (</a:t>
            </a:r>
            <a:r>
              <a:rPr lang="ru-RU" sz="1000" dirty="0" err="1">
                <a:latin typeface="e-Ukraine Light" pitchFamily="50" charset="-52"/>
              </a:rPr>
              <a:t>дистриб’юторами</a:t>
            </a:r>
            <a:r>
              <a:rPr lang="ru-RU" sz="1000" dirty="0">
                <a:latin typeface="e-Ukraine Light" pitchFamily="50" charset="-52"/>
              </a:rPr>
              <a:t>) у межах </a:t>
            </a:r>
            <a:r>
              <a:rPr lang="ru-RU" sz="1000" dirty="0" err="1">
                <a:latin typeface="e-Ukraine Light" pitchFamily="50" charset="-52"/>
              </a:rPr>
              <a:t>своєї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основної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сприяють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пожвавленню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збуту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постачальника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стимулюють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у каналах </a:t>
            </a:r>
            <a:r>
              <a:rPr lang="ru-RU" sz="1000" dirty="0" err="1">
                <a:latin typeface="e-Ukraine Light" pitchFamily="50" charset="-52"/>
              </a:rPr>
              <a:t>дистрибуції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Оскільки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мотиваційні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стимулюючі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виплати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премії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бонуси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інші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заохочення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сплачуються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офіційним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дистриб’ютором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постачальником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продукції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)),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, за </a:t>
            </a:r>
            <a:r>
              <a:rPr lang="ru-RU" sz="1000" dirty="0" err="1">
                <a:latin typeface="e-Ukraine Light" pitchFamily="50" charset="-52"/>
              </a:rPr>
              <a:t>точність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закупівельних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прогнозів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виконання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узгодженого</a:t>
            </a:r>
            <a:r>
              <a:rPr lang="ru-RU" sz="1000" dirty="0">
                <a:latin typeface="e-Ukraine Light" pitchFamily="50" charset="-52"/>
              </a:rPr>
              <a:t> плану </a:t>
            </a:r>
            <a:r>
              <a:rPr lang="ru-RU" sz="1000" dirty="0" err="1">
                <a:latin typeface="e-Ukraine Light" pitchFamily="50" charset="-52"/>
              </a:rPr>
              <a:t>закупівель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дотримання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асортименту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спрямовуються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стимулювання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збуту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продукції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такі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відносяться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маркетингових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89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</a:t>
            </a:r>
            <a:r>
              <a:rPr lang="ru-RU" sz="1000" b="1" dirty="0">
                <a:solidFill>
                  <a:srgbClr val="00B050"/>
                </a:solidFill>
                <a:latin typeface="e-Ukraine Light" pitchFamily="50" charset="-52"/>
              </a:rPr>
              <a:t>п. 185.1 ст. 185 ПКУ </a:t>
            </a:r>
            <a:r>
              <a:rPr lang="ru-RU" sz="1000" dirty="0" err="1">
                <a:latin typeface="e-Ukraine Light" pitchFamily="50" charset="-52"/>
              </a:rPr>
              <a:t>об’єктом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податком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додану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/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місце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розташоване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ст. 186 ПКУ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Постачання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b="1" dirty="0" err="1">
                <a:solidFill>
                  <a:srgbClr val="0070C0"/>
                </a:solidFill>
                <a:latin typeface="e-Ukraine Light" pitchFamily="50" charset="-52"/>
              </a:rPr>
              <a:t>пп</a:t>
            </a:r>
            <a:r>
              <a:rPr lang="ru-RU" sz="1000" b="1" dirty="0">
                <a:solidFill>
                  <a:srgbClr val="0070C0"/>
                </a:solidFill>
                <a:latin typeface="e-Ukraine Light" pitchFamily="50" charset="-52"/>
              </a:rPr>
              <a:t>. 14.1.185 п. 14.1 ст. 14 ПКУ </a:t>
            </a:r>
            <a:r>
              <a:rPr lang="ru-RU" sz="1000" dirty="0">
                <a:latin typeface="e-Ukraine Light" pitchFamily="50" charset="-52"/>
              </a:rPr>
              <a:t>– будь-яка </a:t>
            </a:r>
            <a:r>
              <a:rPr lang="ru-RU" sz="1000" dirty="0" err="1">
                <a:latin typeface="e-Ukraine Light" pitchFamily="50" charset="-52"/>
              </a:rPr>
              <a:t>операція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не є </a:t>
            </a:r>
            <a:r>
              <a:rPr lang="ru-RU" sz="1000" dirty="0" err="1">
                <a:latin typeface="e-Ukraine Light" pitchFamily="50" charset="-52"/>
              </a:rPr>
              <a:t>постачанням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операція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передачі</a:t>
            </a:r>
            <a:r>
              <a:rPr lang="ru-RU" sz="1000" dirty="0">
                <a:latin typeface="e-Ukraine Light" pitchFamily="50" charset="-52"/>
              </a:rPr>
              <a:t> права на </a:t>
            </a:r>
            <a:r>
              <a:rPr lang="ru-RU" sz="1000" dirty="0" err="1">
                <a:latin typeface="e-Ukraine Light" pitchFamily="50" charset="-52"/>
              </a:rPr>
              <a:t>об’єкти</a:t>
            </a:r>
            <a:r>
              <a:rPr lang="ru-RU" sz="1000" dirty="0">
                <a:latin typeface="e-Ukraine Light" pitchFamily="50" charset="-52"/>
              </a:rPr>
              <a:t> права </a:t>
            </a:r>
            <a:r>
              <a:rPr lang="ru-RU" sz="1000" dirty="0" err="1">
                <a:latin typeface="e-Ukraine Light" pitchFamily="50" charset="-52"/>
              </a:rPr>
              <a:t>інтелектуальної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інші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нематеріальні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активи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майнових</a:t>
            </a:r>
            <a:r>
              <a:rPr lang="ru-RU" sz="1000" dirty="0">
                <a:latin typeface="e-Ukraine Light" pitchFamily="50" charset="-52"/>
              </a:rPr>
              <a:t> прав </a:t>
            </a:r>
            <a:r>
              <a:rPr lang="ru-RU" sz="1000" dirty="0" err="1">
                <a:latin typeface="e-Ukraine Light" pitchFamily="50" charset="-52"/>
              </a:rPr>
              <a:t>стосовно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об’єктів</a:t>
            </a:r>
            <a:r>
              <a:rPr lang="ru-RU" sz="1000" dirty="0">
                <a:latin typeface="e-Ukraine Light" pitchFamily="50" charset="-52"/>
              </a:rPr>
              <a:t> права </a:t>
            </a:r>
            <a:r>
              <a:rPr lang="ru-RU" sz="1000" dirty="0" err="1">
                <a:latin typeface="e-Ukraine Light" pitchFamily="50" charset="-52"/>
              </a:rPr>
              <a:t>інтелектуальної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споживаються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процесі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вчинення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провадження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100" b="1" i="1" u="sng" dirty="0" err="1" smtClean="0">
                <a:solidFill>
                  <a:srgbClr val="25A872"/>
                </a:solidFill>
                <a:latin typeface="e-Ukraine Light" pitchFamily="50" charset="-52"/>
              </a:rPr>
              <a:t>Отже</a:t>
            </a:r>
            <a:r>
              <a:rPr lang="ru-RU" sz="1000" dirty="0">
                <a:latin typeface="e-Ukraine Light" pitchFamily="50" charset="-52"/>
              </a:rPr>
              <a:t>, при </a:t>
            </a:r>
            <a:r>
              <a:rPr lang="ru-RU" sz="1000" dirty="0" err="1">
                <a:latin typeface="e-Ukraine Light" pitchFamily="50" charset="-52"/>
              </a:rPr>
              <a:t>наданні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продавцем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винагороди</a:t>
            </a:r>
            <a:r>
              <a:rPr lang="ru-RU" sz="1000" dirty="0">
                <a:latin typeface="e-Ukraine Light" pitchFamily="50" charset="-52"/>
              </a:rPr>
              <a:t> (бонусу) </a:t>
            </a:r>
            <a:r>
              <a:rPr lang="ru-RU" sz="1000" dirty="0" err="1">
                <a:latin typeface="e-Ukraine Light" pitchFamily="50" charset="-52"/>
              </a:rPr>
              <a:t>покупцю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досягненням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обсягів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придбаних</a:t>
            </a:r>
            <a:r>
              <a:rPr lang="ru-RU" sz="1000" dirty="0">
                <a:latin typeface="e-Ukraine Light" pitchFamily="50" charset="-52"/>
              </a:rPr>
              <a:t> у такого </a:t>
            </a:r>
            <a:r>
              <a:rPr lang="ru-RU" sz="1000" dirty="0" err="1">
                <a:latin typeface="e-Ukraine Light" pitchFamily="50" charset="-52"/>
              </a:rPr>
              <a:t>продавця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об’єктом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ПДВ є </a:t>
            </a:r>
            <a:r>
              <a:rPr lang="ru-RU" sz="1000" dirty="0" err="1">
                <a:latin typeface="e-Ukraine Light" pitchFamily="50" charset="-52"/>
              </a:rPr>
              <a:t>маркетингові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покупцем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мотиваційні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стимулюючі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виплати</a:t>
            </a:r>
            <a:r>
              <a:rPr lang="ru-RU" sz="1000" dirty="0">
                <a:latin typeface="e-Ukraine Light" pitchFamily="50" charset="-52"/>
              </a:rPr>
              <a:t>, в свою </a:t>
            </a:r>
            <a:r>
              <a:rPr lang="ru-RU" sz="1000" dirty="0" err="1">
                <a:latin typeface="e-Ukraine Light" pitchFamily="50" charset="-52"/>
              </a:rPr>
              <a:t>чергу</a:t>
            </a:r>
            <a:r>
              <a:rPr lang="ru-RU" sz="1000" dirty="0">
                <a:latin typeface="e-Ukraine Light" pitchFamily="50" charset="-52"/>
              </a:rPr>
              <a:t>, є </a:t>
            </a:r>
            <a:r>
              <a:rPr lang="ru-RU" sz="1000" dirty="0" err="1">
                <a:latin typeface="e-Ukraine Light" pitchFamily="50" charset="-52"/>
              </a:rPr>
              <a:t>компенсацією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вартості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100" b="1" i="1" u="sng" dirty="0" smtClean="0">
                <a:solidFill>
                  <a:srgbClr val="0070C0"/>
                </a:solidFill>
                <a:latin typeface="e-Ukraine Light" pitchFamily="50" charset="-52"/>
              </a:rPr>
              <a:t>Таким </a:t>
            </a:r>
            <a:r>
              <a:rPr lang="ru-RU" sz="1100" b="1" i="1" u="sng" dirty="0">
                <a:solidFill>
                  <a:srgbClr val="0070C0"/>
                </a:solidFill>
                <a:latin typeface="e-Ukraine Light" pitchFamily="50" charset="-52"/>
              </a:rPr>
              <a:t>чином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покупця</a:t>
            </a:r>
            <a:r>
              <a:rPr lang="ru-RU" sz="1000" dirty="0">
                <a:latin typeface="e-Ukraine Light" pitchFamily="50" charset="-52"/>
              </a:rPr>
              <a:t> при </a:t>
            </a:r>
            <a:r>
              <a:rPr lang="ru-RU" sz="1000" dirty="0" err="1">
                <a:latin typeface="e-Ukraine Light" pitchFamily="50" charset="-52"/>
              </a:rPr>
              <a:t>отриманні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мотиваційних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виплат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бонусів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продавця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досягненням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обсягів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придбаних</a:t>
            </a:r>
            <a:r>
              <a:rPr lang="ru-RU" sz="1000" dirty="0">
                <a:latin typeface="e-Ukraine Light" pitchFamily="50" charset="-52"/>
              </a:rPr>
              <a:t> у такого </a:t>
            </a:r>
            <a:r>
              <a:rPr lang="ru-RU" sz="1000" dirty="0" err="1">
                <a:latin typeface="e-Ukraine Light" pitchFamily="50" charset="-52"/>
              </a:rPr>
              <a:t>продавця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виникають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з ПДВ на суму </a:t>
            </a:r>
            <a:r>
              <a:rPr lang="ru-RU" sz="1000" dirty="0" err="1">
                <a:latin typeface="e-Ukraine Light" pitchFamily="50" charset="-52"/>
              </a:rPr>
              <a:t>отриманих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мотиваційних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виплат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бонусів</a:t>
            </a:r>
            <a:r>
              <a:rPr lang="ru-RU" sz="1000" dirty="0">
                <a:latin typeface="e-Ukraine Light" pitchFamily="50" charset="-52"/>
              </a:rPr>
              <a:t>).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</TotalTime>
  <Words>132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177</cp:revision>
  <dcterms:created xsi:type="dcterms:W3CDTF">2021-05-27T05:23:05Z</dcterms:created>
  <dcterms:modified xsi:type="dcterms:W3CDTF">2023-07-28T08:04:30Z</dcterms:modified>
</cp:coreProperties>
</file>