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798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780705"/>
            <a:ext cx="3600000" cy="9233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b="1" dirty="0" err="1">
                <a:latin typeface="e-Ukraine Light" pitchFamily="50" charset="-52"/>
              </a:rPr>
              <a:t>Щодо</a:t>
            </a:r>
            <a:r>
              <a:rPr lang="ru-RU" b="1" dirty="0">
                <a:latin typeface="e-Ukraine Light" pitchFamily="50" charset="-52"/>
              </a:rPr>
              <a:t> </a:t>
            </a:r>
            <a:r>
              <a:rPr lang="ru-RU" b="1" dirty="0" err="1">
                <a:latin typeface="e-Ukraine Light" pitchFamily="50" charset="-52"/>
              </a:rPr>
              <a:t>трудових</a:t>
            </a:r>
            <a:r>
              <a:rPr lang="ru-RU" b="1" dirty="0">
                <a:latin typeface="e-Ukraine Light" pitchFamily="50" charset="-52"/>
              </a:rPr>
              <a:t> </a:t>
            </a:r>
            <a:r>
              <a:rPr lang="ru-RU" b="1" dirty="0" err="1">
                <a:latin typeface="e-Ukraine Light" pitchFamily="50" charset="-52"/>
              </a:rPr>
              <a:t>договорів</a:t>
            </a:r>
            <a:r>
              <a:rPr lang="ru-RU" b="1" dirty="0">
                <a:latin typeface="e-Ukraine Light" pitchFamily="50" charset="-52"/>
              </a:rPr>
              <a:t> (</a:t>
            </a:r>
            <a:r>
              <a:rPr lang="ru-RU" b="1" dirty="0" err="1">
                <a:latin typeface="e-Ukraine Light" pitchFamily="50" charset="-52"/>
              </a:rPr>
              <a:t>угод</a:t>
            </a:r>
            <a:r>
              <a:rPr lang="ru-RU" b="1" dirty="0">
                <a:latin typeface="e-Ukraine Light" pitchFamily="50" charset="-52"/>
              </a:rPr>
              <a:t>) за </a:t>
            </a:r>
            <a:r>
              <a:rPr lang="ru-RU" b="1" dirty="0" err="1">
                <a:latin typeface="e-Ukraine Light" pitchFamily="50" charset="-52"/>
              </a:rPr>
              <a:t>сумісництвом</a:t>
            </a:r>
            <a:endParaRPr lang="ru-RU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Липень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8599" y="138186"/>
            <a:ext cx="4552950" cy="6182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900" dirty="0" smtClean="0">
                <a:latin typeface="e-Ukraine Light" pitchFamily="50" charset="-52"/>
              </a:rPr>
              <a:t>	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Відповідно</a:t>
            </a:r>
            <a:r>
              <a:rPr lang="ru-RU" sz="1050" dirty="0">
                <a:latin typeface="e-Ukraine Light" pitchFamily="50" charset="-52"/>
              </a:rPr>
              <a:t> до </a:t>
            </a:r>
            <a:r>
              <a:rPr lang="ru-RU" sz="1050" dirty="0" err="1">
                <a:latin typeface="e-Ukraine Light" pitchFamily="50" charset="-52"/>
              </a:rPr>
              <a:t>статті</a:t>
            </a:r>
            <a:r>
              <a:rPr lang="ru-RU" sz="1050" dirty="0">
                <a:latin typeface="e-Ukraine Light" pitchFamily="50" charset="-52"/>
              </a:rPr>
              <a:t> 43 </a:t>
            </a:r>
            <a:r>
              <a:rPr lang="ru-RU" sz="1050" dirty="0" err="1">
                <a:latin typeface="e-Ukraine Light" pitchFamily="50" charset="-52"/>
              </a:rPr>
              <a:t>Конституції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України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кожен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має</a:t>
            </a:r>
            <a:r>
              <a:rPr lang="ru-RU" sz="1050" dirty="0">
                <a:latin typeface="e-Ukraine Light" pitchFamily="50" charset="-52"/>
              </a:rPr>
              <a:t> право на </a:t>
            </a:r>
            <a:r>
              <a:rPr lang="ru-RU" sz="1050" dirty="0" err="1">
                <a:latin typeface="e-Ukraine Light" pitchFamily="50" charset="-52"/>
              </a:rPr>
              <a:t>працю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що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включає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можливість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заробляти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собі</a:t>
            </a:r>
            <a:r>
              <a:rPr lang="ru-RU" sz="1050" dirty="0">
                <a:latin typeface="e-Ukraine Light" pitchFamily="50" charset="-52"/>
              </a:rPr>
              <a:t> на </a:t>
            </a:r>
            <a:r>
              <a:rPr lang="ru-RU" sz="1050" dirty="0" err="1">
                <a:latin typeface="e-Ukraine Light" pitchFamily="50" charset="-52"/>
              </a:rPr>
              <a:t>життя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працею</a:t>
            </a:r>
            <a:r>
              <a:rPr lang="ru-RU" sz="1050" dirty="0">
                <a:latin typeface="e-Ukraine Light" pitchFamily="50" charset="-52"/>
              </a:rPr>
              <a:t>, яку </a:t>
            </a:r>
            <a:r>
              <a:rPr lang="ru-RU" sz="1050" dirty="0" err="1">
                <a:latin typeface="e-Ukraine Light" pitchFamily="50" charset="-52"/>
              </a:rPr>
              <a:t>він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вільно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обирає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або</a:t>
            </a:r>
            <a:r>
              <a:rPr lang="ru-RU" sz="1050" dirty="0">
                <a:latin typeface="e-Ukraine Light" pitchFamily="50" charset="-52"/>
              </a:rPr>
              <a:t> на яку </a:t>
            </a:r>
            <a:r>
              <a:rPr lang="ru-RU" sz="1050" dirty="0" err="1">
                <a:latin typeface="e-Ukraine Light" pitchFamily="50" charset="-52"/>
              </a:rPr>
              <a:t>вільно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погоджується</a:t>
            </a:r>
            <a:r>
              <a:rPr lang="ru-RU" sz="1050" dirty="0" smtClean="0">
                <a:latin typeface="e-Ukraine Light" pitchFamily="50" charset="-52"/>
              </a:rPr>
              <a:t>.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50" dirty="0" smtClean="0">
                <a:latin typeface="e-Ukraine Light" pitchFamily="50" charset="-52"/>
              </a:rPr>
              <a:t>	</a:t>
            </a:r>
            <a:r>
              <a:rPr lang="ru-RU" sz="1050" dirty="0" err="1" smtClean="0">
                <a:latin typeface="e-Ukraine Light" pitchFamily="50" charset="-52"/>
              </a:rPr>
              <a:t>Згідно</a:t>
            </a:r>
            <a:r>
              <a:rPr lang="ru-RU" sz="1050" dirty="0" smtClean="0">
                <a:latin typeface="e-Ukraine Light" pitchFamily="50" charset="-52"/>
              </a:rPr>
              <a:t> </a:t>
            </a:r>
            <a:r>
              <a:rPr lang="ru-RU" sz="1050" dirty="0">
                <a:latin typeface="e-Ukraine Light" pitchFamily="50" charset="-52"/>
              </a:rPr>
              <a:t>з ч. 2 ст. 21 Кодексу </a:t>
            </a:r>
            <a:r>
              <a:rPr lang="ru-RU" sz="1050" dirty="0" err="1">
                <a:latin typeface="e-Ukraine Light" pitchFamily="50" charset="-52"/>
              </a:rPr>
              <a:t>законів</a:t>
            </a:r>
            <a:r>
              <a:rPr lang="ru-RU" sz="1050" dirty="0">
                <a:latin typeface="e-Ukraine Light" pitchFamily="50" charset="-52"/>
              </a:rPr>
              <a:t> про </a:t>
            </a:r>
            <a:r>
              <a:rPr lang="ru-RU" sz="1050" dirty="0" err="1">
                <a:latin typeface="e-Ukraine Light" pitchFamily="50" charset="-52"/>
              </a:rPr>
              <a:t>працю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України</a:t>
            </a:r>
            <a:r>
              <a:rPr lang="ru-RU" sz="1050" dirty="0">
                <a:latin typeface="e-Ukraine Light" pitchFamily="50" charset="-52"/>
              </a:rPr>
              <a:t> (</a:t>
            </a:r>
            <a:r>
              <a:rPr lang="ru-RU" sz="1050" dirty="0" err="1">
                <a:latin typeface="e-Ukraine Light" pitchFamily="50" charset="-52"/>
              </a:rPr>
              <a:t>далі</a:t>
            </a:r>
            <a:r>
              <a:rPr lang="ru-RU" sz="1050" dirty="0">
                <a:latin typeface="e-Ukraine Light" pitchFamily="50" charset="-52"/>
              </a:rPr>
              <a:t> - </a:t>
            </a:r>
            <a:r>
              <a:rPr lang="ru-RU" sz="1050" dirty="0" err="1">
                <a:latin typeface="e-Ukraine Light" pitchFamily="50" charset="-52"/>
              </a:rPr>
              <a:t>КЗпП</a:t>
            </a:r>
            <a:r>
              <a:rPr lang="ru-RU" sz="1050" dirty="0">
                <a:latin typeface="e-Ukraine Light" pitchFamily="50" charset="-52"/>
              </a:rPr>
              <a:t>) </a:t>
            </a:r>
            <a:r>
              <a:rPr lang="ru-RU" sz="1050" dirty="0" err="1">
                <a:latin typeface="e-Ukraine Light" pitchFamily="50" charset="-52"/>
              </a:rPr>
              <a:t>працівник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має</a:t>
            </a:r>
            <a:r>
              <a:rPr lang="ru-RU" sz="1050" dirty="0">
                <a:latin typeface="e-Ukraine Light" pitchFamily="50" charset="-52"/>
              </a:rPr>
              <a:t> право </a:t>
            </a:r>
            <a:r>
              <a:rPr lang="ru-RU" sz="1050" dirty="0" err="1">
                <a:latin typeface="e-Ukraine Light" pitchFamily="50" charset="-52"/>
              </a:rPr>
              <a:t>реалізувати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свої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здібності</a:t>
            </a:r>
            <a:r>
              <a:rPr lang="ru-RU" sz="1050" dirty="0">
                <a:latin typeface="e-Ukraine Light" pitchFamily="50" charset="-52"/>
              </a:rPr>
              <a:t> до </a:t>
            </a:r>
            <a:r>
              <a:rPr lang="ru-RU" sz="1050" dirty="0" err="1">
                <a:latin typeface="e-Ukraine Light" pitchFamily="50" charset="-52"/>
              </a:rPr>
              <a:t>продуктивної</a:t>
            </a:r>
            <a:r>
              <a:rPr lang="ru-RU" sz="1050" dirty="0">
                <a:latin typeface="e-Ukraine Light" pitchFamily="50" charset="-52"/>
              </a:rPr>
              <a:t> і </a:t>
            </a:r>
            <a:r>
              <a:rPr lang="ru-RU" sz="1050" dirty="0" err="1">
                <a:latin typeface="e-Ukraine Light" pitchFamily="50" charset="-52"/>
              </a:rPr>
              <a:t>творчої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праці</a:t>
            </a:r>
            <a:r>
              <a:rPr lang="ru-RU" sz="1050" dirty="0">
                <a:latin typeface="e-Ukraine Light" pitchFamily="50" charset="-52"/>
              </a:rPr>
              <a:t> шляхом </a:t>
            </a:r>
            <a:r>
              <a:rPr lang="ru-RU" sz="1050" dirty="0" err="1">
                <a:latin typeface="e-Ukraine Light" pitchFamily="50" charset="-52"/>
              </a:rPr>
              <a:t>укладення</a:t>
            </a:r>
            <a:r>
              <a:rPr lang="ru-RU" sz="1050" dirty="0">
                <a:latin typeface="e-Ukraine Light" pitchFamily="50" charset="-52"/>
              </a:rPr>
              <a:t> трудового договору на одному </a:t>
            </a:r>
            <a:r>
              <a:rPr lang="ru-RU" sz="1050" dirty="0" err="1">
                <a:latin typeface="e-Ukraine Light" pitchFamily="50" charset="-52"/>
              </a:rPr>
              <a:t>або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одночасно</a:t>
            </a:r>
            <a:r>
              <a:rPr lang="ru-RU" sz="1050" dirty="0">
                <a:latin typeface="e-Ukraine Light" pitchFamily="50" charset="-52"/>
              </a:rPr>
              <a:t> на </a:t>
            </a:r>
            <a:r>
              <a:rPr lang="ru-RU" sz="1050" dirty="0" err="1">
                <a:latin typeface="e-Ukraine Light" pitchFamily="50" charset="-52"/>
              </a:rPr>
              <a:t>декількох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підприємствах</a:t>
            </a:r>
            <a:r>
              <a:rPr lang="ru-RU" sz="1050" dirty="0">
                <a:latin typeface="e-Ukraine Light" pitchFamily="50" charset="-52"/>
              </a:rPr>
              <a:t>, в </a:t>
            </a:r>
            <a:r>
              <a:rPr lang="ru-RU" sz="1050" dirty="0" err="1">
                <a:latin typeface="e-Ukraine Light" pitchFamily="50" charset="-52"/>
              </a:rPr>
              <a:t>установах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організаціях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якщо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інше</a:t>
            </a:r>
            <a:r>
              <a:rPr lang="ru-RU" sz="1050" dirty="0">
                <a:latin typeface="e-Ukraine Light" pitchFamily="50" charset="-52"/>
              </a:rPr>
              <a:t> не </a:t>
            </a:r>
            <a:r>
              <a:rPr lang="ru-RU" sz="1050" dirty="0" err="1">
                <a:latin typeface="e-Ukraine Light" pitchFamily="50" charset="-52"/>
              </a:rPr>
              <a:t>передбачено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законодавством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колективним</a:t>
            </a:r>
            <a:r>
              <a:rPr lang="ru-RU" sz="1050" dirty="0">
                <a:latin typeface="e-Ukraine Light" pitchFamily="50" charset="-52"/>
              </a:rPr>
              <a:t> договором </a:t>
            </a:r>
            <a:r>
              <a:rPr lang="ru-RU" sz="1050" dirty="0" err="1">
                <a:latin typeface="e-Ukraine Light" pitchFamily="50" charset="-52"/>
              </a:rPr>
              <a:t>або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угодою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сторін</a:t>
            </a:r>
            <a:r>
              <a:rPr lang="ru-RU" sz="1050" dirty="0" smtClean="0">
                <a:latin typeface="e-Ukraine Light" pitchFamily="50" charset="-52"/>
              </a:rPr>
              <a:t>.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50" dirty="0" smtClean="0">
                <a:latin typeface="e-Ukraine Light" pitchFamily="50" charset="-52"/>
              </a:rPr>
              <a:t>	</a:t>
            </a:r>
            <a:r>
              <a:rPr lang="ru-RU" sz="1050" dirty="0" err="1" smtClean="0">
                <a:latin typeface="e-Ukraine Light" pitchFamily="50" charset="-52"/>
              </a:rPr>
              <a:t>Це</a:t>
            </a:r>
            <a:r>
              <a:rPr lang="ru-RU" sz="1050" dirty="0" smtClean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дозволяє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працівникам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крім</a:t>
            </a:r>
            <a:r>
              <a:rPr lang="ru-RU" sz="1050" dirty="0">
                <a:latin typeface="e-Ukraine Light" pitchFamily="50" charset="-52"/>
              </a:rPr>
              <a:t> основного трудового договору, </a:t>
            </a:r>
            <a:r>
              <a:rPr lang="ru-RU" sz="1050" dirty="0" err="1">
                <a:latin typeface="e-Ukraine Light" pitchFamily="50" charset="-52"/>
              </a:rPr>
              <a:t>додатково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укладати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трудові</a:t>
            </a:r>
            <a:r>
              <a:rPr lang="ru-RU" sz="1050" dirty="0">
                <a:latin typeface="e-Ukraine Light" pitchFamily="50" charset="-52"/>
              </a:rPr>
              <a:t> договори (угоди) за </a:t>
            </a:r>
            <a:r>
              <a:rPr lang="ru-RU" sz="1050" dirty="0" err="1">
                <a:latin typeface="e-Ukraine Light" pitchFamily="50" charset="-52"/>
              </a:rPr>
              <a:t>сумісництвом</a:t>
            </a:r>
            <a:r>
              <a:rPr lang="ru-RU" sz="1050" dirty="0" smtClean="0">
                <a:latin typeface="e-Ukraine Light" pitchFamily="50" charset="-52"/>
              </a:rPr>
              <a:t>.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50" dirty="0" smtClean="0">
                <a:latin typeface="e-Ukraine Light" pitchFamily="50" charset="-52"/>
              </a:rPr>
              <a:t>	</a:t>
            </a:r>
            <a:r>
              <a:rPr lang="ru-RU" sz="1050" dirty="0" err="1" smtClean="0">
                <a:latin typeface="e-Ukraine Light" pitchFamily="50" charset="-52"/>
              </a:rPr>
              <a:t>Постановою</a:t>
            </a:r>
            <a:r>
              <a:rPr lang="ru-RU" sz="1050" dirty="0" smtClean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Кабінету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Міністрів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України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</a:t>
            </a:r>
            <a:r>
              <a:rPr lang="ru-RU" sz="1050" dirty="0">
                <a:latin typeface="e-Ukraine Light" pitchFamily="50" charset="-52"/>
              </a:rPr>
              <a:t> 22 листопада 2022 року № 1306 «Про </a:t>
            </a:r>
            <a:r>
              <a:rPr lang="ru-RU" sz="1050" dirty="0" err="1">
                <a:latin typeface="e-Ukraine Light" pitchFamily="50" charset="-52"/>
              </a:rPr>
              <a:t>визнання</a:t>
            </a:r>
            <a:r>
              <a:rPr lang="ru-RU" sz="1050" dirty="0">
                <a:latin typeface="e-Ukraine Light" pitchFamily="50" charset="-52"/>
              </a:rPr>
              <a:t> такими, </a:t>
            </a:r>
            <a:r>
              <a:rPr lang="ru-RU" sz="1050" dirty="0" err="1">
                <a:latin typeface="e-Ukraine Light" pitchFamily="50" charset="-52"/>
              </a:rPr>
              <a:t>що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втратили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чинність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деяких</a:t>
            </a:r>
            <a:r>
              <a:rPr lang="ru-RU" sz="1050" dirty="0">
                <a:latin typeface="e-Ukraine Light" pitchFamily="50" charset="-52"/>
              </a:rPr>
              <a:t> постанов </a:t>
            </a:r>
            <a:r>
              <a:rPr lang="ru-RU" sz="1050" dirty="0" err="1">
                <a:latin typeface="e-Ukraine Light" pitchFamily="50" charset="-52"/>
              </a:rPr>
              <a:t>Кабінету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Міністрів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України</a:t>
            </a:r>
            <a:r>
              <a:rPr lang="ru-RU" sz="1050" dirty="0">
                <a:latin typeface="e-Ukraine Light" pitchFamily="50" charset="-52"/>
              </a:rPr>
              <a:t> з </a:t>
            </a:r>
            <a:r>
              <a:rPr lang="ru-RU" sz="1050" dirty="0" err="1">
                <a:latin typeface="e-Ukraine Light" pitchFamily="50" charset="-52"/>
              </a:rPr>
              <a:t>питань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роботи</a:t>
            </a:r>
            <a:r>
              <a:rPr lang="ru-RU" sz="1050" dirty="0">
                <a:latin typeface="e-Ukraine Light" pitchFamily="50" charset="-52"/>
              </a:rPr>
              <a:t> за </a:t>
            </a:r>
            <a:r>
              <a:rPr lang="ru-RU" sz="1050" dirty="0" err="1">
                <a:latin typeface="e-Ukraine Light" pitchFamily="50" charset="-52"/>
              </a:rPr>
              <a:t>сумісництвом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працівників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державних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підприємств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установ</a:t>
            </a:r>
            <a:r>
              <a:rPr lang="ru-RU" sz="1050" dirty="0">
                <a:latin typeface="e-Ukraine Light" pitchFamily="50" charset="-52"/>
              </a:rPr>
              <a:t> і </a:t>
            </a:r>
            <a:r>
              <a:rPr lang="ru-RU" sz="1050" dirty="0" err="1">
                <a:latin typeface="e-Ukraine Light" pitchFamily="50" charset="-52"/>
              </a:rPr>
              <a:t>організацій</a:t>
            </a:r>
            <a:r>
              <a:rPr lang="ru-RU" sz="1050" dirty="0">
                <a:latin typeface="e-Ukraine Light" pitchFamily="50" charset="-52"/>
              </a:rPr>
              <a:t>» </a:t>
            </a:r>
            <a:r>
              <a:rPr lang="ru-RU" sz="1050" dirty="0" err="1">
                <a:latin typeface="e-Ukraine Light" pitchFamily="50" charset="-52"/>
              </a:rPr>
              <a:t>визнано</a:t>
            </a:r>
            <a:r>
              <a:rPr lang="ru-RU" sz="1050" dirty="0">
                <a:latin typeface="e-Ukraine Light" pitchFamily="50" charset="-52"/>
              </a:rPr>
              <a:t> такими, </a:t>
            </a:r>
            <a:r>
              <a:rPr lang="ru-RU" sz="1050" dirty="0" err="1">
                <a:latin typeface="e-Ukraine Light" pitchFamily="50" charset="-52"/>
              </a:rPr>
              <a:t>що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втратили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чинність</a:t>
            </a:r>
            <a:r>
              <a:rPr lang="ru-RU" sz="1050" dirty="0">
                <a:latin typeface="e-Ukraine Light" pitchFamily="50" charset="-52"/>
              </a:rPr>
              <a:t>, а </a:t>
            </a:r>
            <a:r>
              <a:rPr lang="ru-RU" sz="1050" dirty="0" err="1">
                <a:latin typeface="e-Ukraine Light" pitchFamily="50" charset="-52"/>
              </a:rPr>
              <a:t>саме</a:t>
            </a:r>
            <a:r>
              <a:rPr lang="ru-RU" sz="1050" dirty="0">
                <a:latin typeface="e-Ukraine Light" pitchFamily="50" charset="-52"/>
              </a:rPr>
              <a:t>: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50" dirty="0" smtClean="0">
                <a:latin typeface="e-Ukraine Light" pitchFamily="50" charset="-52"/>
              </a:rPr>
              <a:t>	- </a:t>
            </a:r>
            <a:r>
              <a:rPr lang="ru-RU" sz="1050" dirty="0">
                <a:latin typeface="e-Ukraine Light" pitchFamily="50" charset="-52"/>
              </a:rPr>
              <a:t>постанову </a:t>
            </a:r>
            <a:r>
              <a:rPr lang="ru-RU" sz="1050" dirty="0" err="1">
                <a:latin typeface="e-Ukraine Light" pitchFamily="50" charset="-52"/>
              </a:rPr>
              <a:t>Кабінету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Міністрів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України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</a:t>
            </a:r>
            <a:r>
              <a:rPr lang="ru-RU" sz="1050" dirty="0">
                <a:latin typeface="e-Ukraine Light" pitchFamily="50" charset="-52"/>
              </a:rPr>
              <a:t> 3 </a:t>
            </a:r>
            <a:r>
              <a:rPr lang="ru-RU" sz="1050" dirty="0" err="1">
                <a:latin typeface="e-Ukraine Light" pitchFamily="50" charset="-52"/>
              </a:rPr>
              <a:t>квітня</a:t>
            </a:r>
            <a:r>
              <a:rPr lang="ru-RU" sz="1050" dirty="0">
                <a:latin typeface="e-Ukraine Light" pitchFamily="50" charset="-52"/>
              </a:rPr>
              <a:t> 1993 року № 245 «Про роботу за </a:t>
            </a:r>
            <a:r>
              <a:rPr lang="ru-RU" sz="1050" dirty="0" err="1">
                <a:latin typeface="e-Ukraine Light" pitchFamily="50" charset="-52"/>
              </a:rPr>
              <a:t>сумісництвом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працівників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державних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підприємств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установ</a:t>
            </a:r>
            <a:r>
              <a:rPr lang="ru-RU" sz="1050" dirty="0">
                <a:latin typeface="e-Ukraine Light" pitchFamily="50" charset="-52"/>
              </a:rPr>
              <a:t> і </a:t>
            </a:r>
            <a:r>
              <a:rPr lang="ru-RU" sz="1050" dirty="0" err="1">
                <a:latin typeface="e-Ukraine Light" pitchFamily="50" charset="-52"/>
              </a:rPr>
              <a:t>організацій</a:t>
            </a:r>
            <a:r>
              <a:rPr lang="ru-RU" sz="1050" dirty="0">
                <a:latin typeface="e-Ukraine Light" pitchFamily="50" charset="-52"/>
              </a:rPr>
              <a:t>»; </a:t>
            </a:r>
            <a:endParaRPr lang="ru-RU" sz="105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4970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00" dirty="0" smtClean="0">
                <a:latin typeface="e-Ukraine Light" pitchFamily="50" charset="-52"/>
              </a:rPr>
              <a:t>	</a:t>
            </a:r>
            <a:r>
              <a:rPr lang="ru-RU" sz="1050" dirty="0">
                <a:latin typeface="e-Ukraine Light" pitchFamily="50" charset="-52"/>
              </a:rPr>
              <a:t> - постанову </a:t>
            </a:r>
            <a:r>
              <a:rPr lang="ru-RU" sz="1050" dirty="0" err="1">
                <a:latin typeface="e-Ukraine Light" pitchFamily="50" charset="-52"/>
              </a:rPr>
              <a:t>Кабінету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Міністрів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України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</a:t>
            </a:r>
            <a:r>
              <a:rPr lang="ru-RU" sz="1050" dirty="0">
                <a:latin typeface="e-Ukraine Light" pitchFamily="50" charset="-52"/>
              </a:rPr>
              <a:t> 4 </a:t>
            </a:r>
            <a:r>
              <a:rPr lang="ru-RU" sz="1050" dirty="0" err="1">
                <a:latin typeface="e-Ukraine Light" pitchFamily="50" charset="-52"/>
              </a:rPr>
              <a:t>березня</a:t>
            </a:r>
            <a:r>
              <a:rPr lang="ru-RU" sz="1050" dirty="0">
                <a:latin typeface="e-Ukraine Light" pitchFamily="50" charset="-52"/>
              </a:rPr>
              <a:t> 2015 року № 81 «Про роботу за </a:t>
            </a:r>
            <a:r>
              <a:rPr lang="ru-RU" sz="1050" dirty="0" err="1">
                <a:latin typeface="e-Ukraine Light" pitchFamily="50" charset="-52"/>
              </a:rPr>
              <a:t>сумісництвом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працівників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державних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підприємств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установ</a:t>
            </a:r>
            <a:r>
              <a:rPr lang="ru-RU" sz="1050" dirty="0">
                <a:latin typeface="e-Ukraine Light" pitchFamily="50" charset="-52"/>
              </a:rPr>
              <a:t> і </a:t>
            </a:r>
            <a:r>
              <a:rPr lang="ru-RU" sz="1050" dirty="0" err="1">
                <a:latin typeface="e-Ukraine Light" pitchFamily="50" charset="-52"/>
              </a:rPr>
              <a:t>організацій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які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переміщуються</a:t>
            </a:r>
            <a:r>
              <a:rPr lang="ru-RU" sz="1050" dirty="0">
                <a:latin typeface="e-Ukraine Light" pitchFamily="50" charset="-52"/>
              </a:rPr>
              <a:t> з </a:t>
            </a:r>
            <a:r>
              <a:rPr lang="ru-RU" sz="1050" dirty="0" err="1">
                <a:latin typeface="e-Ukraine Light" pitchFamily="50" charset="-52"/>
              </a:rPr>
              <a:t>районів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проведення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антитерористичної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операції</a:t>
            </a:r>
            <a:r>
              <a:rPr lang="ru-RU" sz="1050" dirty="0" smtClean="0">
                <a:latin typeface="e-Ukraine Light" pitchFamily="50" charset="-52"/>
              </a:rPr>
              <a:t>».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50" dirty="0" err="1">
                <a:latin typeface="e-Ukraine Light" pitchFamily="50" charset="-52"/>
              </a:rPr>
              <a:t>Наразі</a:t>
            </a:r>
            <a:r>
              <a:rPr lang="ru-RU" sz="1050" dirty="0">
                <a:latin typeface="e-Ukraine Light" pitchFamily="50" charset="-52"/>
              </a:rPr>
              <a:t> оплата </a:t>
            </a:r>
            <a:r>
              <a:rPr lang="ru-RU" sz="1050" dirty="0" err="1">
                <a:latin typeface="e-Ukraine Light" pitchFamily="50" charset="-52"/>
              </a:rPr>
              <a:t>праці</a:t>
            </a:r>
            <a:r>
              <a:rPr lang="ru-RU" sz="1050" dirty="0">
                <a:latin typeface="e-Ukraine Light" pitchFamily="50" charset="-52"/>
              </a:rPr>
              <a:t> за </a:t>
            </a:r>
            <a:r>
              <a:rPr lang="ru-RU" sz="1050" dirty="0" err="1">
                <a:latin typeface="e-Ukraine Light" pitchFamily="50" charset="-52"/>
              </a:rPr>
              <a:t>сумісництвом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регулюється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КЗпП</a:t>
            </a:r>
            <a:r>
              <a:rPr lang="ru-RU" sz="1050" dirty="0" smtClean="0">
                <a:latin typeface="e-Ukraine Light" pitchFamily="50" charset="-52"/>
              </a:rPr>
              <a:t>.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50" dirty="0" smtClean="0">
                <a:latin typeface="e-Ukraine Light" pitchFamily="50" charset="-52"/>
              </a:rPr>
              <a:t>	</a:t>
            </a:r>
            <a:r>
              <a:rPr lang="ru-RU" sz="1050" dirty="0" err="1" smtClean="0">
                <a:latin typeface="e-Ukraine Light" pitchFamily="50" charset="-52"/>
              </a:rPr>
              <a:t>Згідно</a:t>
            </a:r>
            <a:r>
              <a:rPr lang="ru-RU" sz="1050" dirty="0" smtClean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із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вимогами</a:t>
            </a:r>
            <a:r>
              <a:rPr lang="ru-RU" sz="1050" dirty="0">
                <a:latin typeface="e-Ukraine Light" pitchFamily="50" charset="-52"/>
              </a:rPr>
              <a:t> ст. 1021 </a:t>
            </a:r>
            <a:r>
              <a:rPr lang="ru-RU" sz="1050" dirty="0" err="1">
                <a:latin typeface="e-Ukraine Light" pitchFamily="50" charset="-52"/>
              </a:rPr>
              <a:t>КЗпП</a:t>
            </a:r>
            <a:r>
              <a:rPr lang="ru-RU" sz="1050" dirty="0">
                <a:latin typeface="e-Ukraine Light" pitchFamily="50" charset="-52"/>
              </a:rPr>
              <a:t> та ст. 19 Закону </a:t>
            </a:r>
            <a:r>
              <a:rPr lang="ru-RU" sz="1050" dirty="0" err="1">
                <a:latin typeface="e-Ukraine Light" pitchFamily="50" charset="-52"/>
              </a:rPr>
              <a:t>України</a:t>
            </a:r>
            <a:r>
              <a:rPr lang="ru-RU" sz="1050" dirty="0">
                <a:latin typeface="e-Ukraine Light" pitchFamily="50" charset="-52"/>
              </a:rPr>
              <a:t> «Про оплату </a:t>
            </a:r>
            <a:r>
              <a:rPr lang="ru-RU" sz="1050" dirty="0" err="1">
                <a:latin typeface="e-Ukraine Light" pitchFamily="50" charset="-52"/>
              </a:rPr>
              <a:t>праці</a:t>
            </a:r>
            <a:r>
              <a:rPr lang="ru-RU" sz="1050" dirty="0">
                <a:latin typeface="e-Ukraine Light" pitchFamily="50" charset="-52"/>
              </a:rPr>
              <a:t>» </a:t>
            </a:r>
            <a:r>
              <a:rPr lang="ru-RU" sz="1050" dirty="0" err="1">
                <a:latin typeface="e-Ukraine Light" pitchFamily="50" charset="-52"/>
              </a:rPr>
              <a:t>сумісництвом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вважається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виконання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працівником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крім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основної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іншої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оплачуваної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роботи</a:t>
            </a:r>
            <a:r>
              <a:rPr lang="ru-RU" sz="1050" dirty="0">
                <a:latin typeface="e-Ukraine Light" pitchFamily="50" charset="-52"/>
              </a:rPr>
              <a:t> на </a:t>
            </a:r>
            <a:r>
              <a:rPr lang="ru-RU" sz="1050" dirty="0" err="1">
                <a:latin typeface="e-Ukraine Light" pitchFamily="50" charset="-52"/>
              </a:rPr>
              <a:t>умовах</a:t>
            </a:r>
            <a:r>
              <a:rPr lang="ru-RU" sz="1050" dirty="0">
                <a:latin typeface="e-Ukraine Light" pitchFamily="50" charset="-52"/>
              </a:rPr>
              <a:t> трудового договору у </a:t>
            </a:r>
            <a:r>
              <a:rPr lang="ru-RU" sz="1050" dirty="0" err="1">
                <a:latin typeface="e-Ukraine Light" pitchFamily="50" charset="-52"/>
              </a:rPr>
              <a:t>вільний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основної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роботи</a:t>
            </a:r>
            <a:r>
              <a:rPr lang="ru-RU" sz="1050" dirty="0">
                <a:latin typeface="e-Ukraine Light" pitchFamily="50" charset="-52"/>
              </a:rPr>
              <a:t> час на тому самому </a:t>
            </a:r>
            <a:r>
              <a:rPr lang="ru-RU" sz="1050" dirty="0" err="1">
                <a:latin typeface="e-Ukraine Light" pitchFamily="50" charset="-52"/>
              </a:rPr>
              <a:t>або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іншому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підприємстві</a:t>
            </a:r>
            <a:r>
              <a:rPr lang="ru-RU" sz="1050" dirty="0">
                <a:latin typeface="e-Ukraine Light" pitchFamily="50" charset="-52"/>
              </a:rPr>
              <a:t>, в </a:t>
            </a:r>
            <a:r>
              <a:rPr lang="ru-RU" sz="1050" dirty="0" err="1">
                <a:latin typeface="e-Ukraine Light" pitchFamily="50" charset="-52"/>
              </a:rPr>
              <a:t>установі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організації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або</a:t>
            </a:r>
            <a:r>
              <a:rPr lang="ru-RU" sz="1050" dirty="0">
                <a:latin typeface="e-Ukraine Light" pitchFamily="50" charset="-52"/>
              </a:rPr>
              <a:t> у </a:t>
            </a:r>
            <a:r>
              <a:rPr lang="ru-RU" sz="1050" dirty="0" err="1">
                <a:latin typeface="e-Ukraine Light" pitchFamily="50" charset="-52"/>
              </a:rPr>
              <a:t>роботодавця</a:t>
            </a:r>
            <a:r>
              <a:rPr lang="ru-RU" sz="1050" dirty="0">
                <a:latin typeface="e-Ukraine Light" pitchFamily="50" charset="-52"/>
              </a:rPr>
              <a:t> – </a:t>
            </a:r>
            <a:r>
              <a:rPr lang="ru-RU" sz="1050" dirty="0" err="1">
                <a:latin typeface="e-Ukraine Light" pitchFamily="50" charset="-52"/>
              </a:rPr>
              <a:t>фізичної</a:t>
            </a:r>
            <a:r>
              <a:rPr lang="ru-RU" sz="1050" dirty="0">
                <a:latin typeface="e-Ukraine Light" pitchFamily="50" charset="-52"/>
              </a:rPr>
              <a:t> особи</a:t>
            </a:r>
            <a:r>
              <a:rPr lang="ru-RU" sz="1050" dirty="0" smtClean="0">
                <a:latin typeface="e-Ukraine Light" pitchFamily="50" charset="-52"/>
              </a:rPr>
              <a:t>.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50" dirty="0" smtClean="0">
                <a:latin typeface="e-Ukraine Light" pitchFamily="50" charset="-52"/>
              </a:rPr>
              <a:t>	</a:t>
            </a:r>
            <a:r>
              <a:rPr lang="ru-RU" sz="1050" dirty="0" err="1" smtClean="0">
                <a:latin typeface="e-Ukraine Light" pitchFamily="50" charset="-52"/>
              </a:rPr>
              <a:t>Працівники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які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працюють</a:t>
            </a:r>
            <a:r>
              <a:rPr lang="ru-RU" sz="1050" dirty="0">
                <a:latin typeface="e-Ukraine Light" pitchFamily="50" charset="-52"/>
              </a:rPr>
              <a:t> за </a:t>
            </a:r>
            <a:r>
              <a:rPr lang="ru-RU" sz="1050" dirty="0" err="1">
                <a:latin typeface="e-Ukraine Light" pitchFamily="50" charset="-52"/>
              </a:rPr>
              <a:t>сумісництвом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одержують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заробітну</a:t>
            </a:r>
            <a:r>
              <a:rPr lang="ru-RU" sz="1050" dirty="0">
                <a:latin typeface="e-Ukraine Light" pitchFamily="50" charset="-52"/>
              </a:rPr>
              <a:t> плату за </a:t>
            </a:r>
            <a:r>
              <a:rPr lang="ru-RU" sz="1050" dirty="0" err="1">
                <a:latin typeface="e-Ukraine Light" pitchFamily="50" charset="-52"/>
              </a:rPr>
              <a:t>фактично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виконану</a:t>
            </a:r>
            <a:r>
              <a:rPr lang="ru-RU" sz="1050" dirty="0">
                <a:latin typeface="e-Ukraine Light" pitchFamily="50" charset="-52"/>
              </a:rPr>
              <a:t> роботу</a:t>
            </a:r>
            <a:r>
              <a:rPr lang="ru-RU" sz="1050" dirty="0" smtClean="0">
                <a:latin typeface="e-Ukraine Light" pitchFamily="50" charset="-52"/>
              </a:rPr>
              <a:t>.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50" dirty="0" smtClean="0">
                <a:latin typeface="e-Ukraine Light" pitchFamily="50" charset="-52"/>
              </a:rPr>
              <a:t>	</a:t>
            </a:r>
            <a:r>
              <a:rPr lang="ru-RU" sz="1050" dirty="0" err="1" smtClean="0">
                <a:latin typeface="e-Ukraine Light" pitchFamily="50" charset="-52"/>
              </a:rPr>
              <a:t>Додатково</a:t>
            </a:r>
            <a:r>
              <a:rPr lang="ru-RU" sz="1050" dirty="0" smtClean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повідомляємо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що</a:t>
            </a:r>
            <a:r>
              <a:rPr lang="ru-RU" sz="1050" dirty="0">
                <a:latin typeface="e-Ukraine Light" pitchFamily="50" charset="-52"/>
              </a:rPr>
              <a:t> особа не </a:t>
            </a:r>
            <a:r>
              <a:rPr lang="ru-RU" sz="1050" dirty="0" err="1">
                <a:latin typeface="e-Ukraine Light" pitchFamily="50" charset="-52"/>
              </a:rPr>
              <a:t>може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виконувати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свої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трудові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обов’язки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одночасно</a:t>
            </a:r>
            <a:r>
              <a:rPr lang="ru-RU" sz="1050" dirty="0">
                <a:latin typeface="e-Ukraine Light" pitchFamily="50" charset="-52"/>
              </a:rPr>
              <a:t> (в </a:t>
            </a:r>
            <a:r>
              <a:rPr lang="ru-RU" sz="1050" dirty="0" err="1">
                <a:latin typeface="e-Ukraine Light" pitchFamily="50" charset="-52"/>
              </a:rPr>
              <a:t>одні</a:t>
            </a:r>
            <a:r>
              <a:rPr lang="ru-RU" sz="1050" dirty="0">
                <a:latin typeface="e-Ukraine Light" pitchFamily="50" charset="-52"/>
              </a:rPr>
              <a:t> й </a:t>
            </a:r>
            <a:r>
              <a:rPr lang="ru-RU" sz="1050" dirty="0" err="1">
                <a:latin typeface="e-Ukraine Light" pitchFamily="50" charset="-52"/>
              </a:rPr>
              <a:t>ті</a:t>
            </a:r>
            <a:r>
              <a:rPr lang="ru-RU" sz="1050" dirty="0">
                <a:latin typeface="e-Ukraine Light" pitchFamily="50" charset="-52"/>
              </a:rPr>
              <a:t> ж </a:t>
            </a:r>
            <a:r>
              <a:rPr lang="ru-RU" sz="1050" dirty="0" err="1">
                <a:latin typeface="e-Ukraine Light" pitchFamily="50" charset="-52"/>
              </a:rPr>
              <a:t>години</a:t>
            </a:r>
            <a:r>
              <a:rPr lang="ru-RU" sz="1050" dirty="0">
                <a:latin typeface="e-Ukraine Light" pitchFamily="50" charset="-52"/>
              </a:rPr>
              <a:t>) за </a:t>
            </a:r>
            <a:r>
              <a:rPr lang="ru-RU" sz="1050" dirty="0" err="1">
                <a:latin typeface="e-Ukraine Light" pitchFamily="50" charset="-52"/>
              </a:rPr>
              <a:t>основним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місцем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роботи</a:t>
            </a:r>
            <a:r>
              <a:rPr lang="ru-RU" sz="1050" dirty="0">
                <a:latin typeface="e-Ukraine Light" pitchFamily="50" charset="-52"/>
              </a:rPr>
              <a:t> і </a:t>
            </a:r>
            <a:r>
              <a:rPr lang="ru-RU" sz="1050" dirty="0" err="1">
                <a:latin typeface="e-Ukraine Light" pitchFamily="50" charset="-52"/>
              </a:rPr>
              <a:t>місцем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роботи</a:t>
            </a:r>
            <a:r>
              <a:rPr lang="ru-RU" sz="1050" dirty="0">
                <a:latin typeface="e-Ukraine Light" pitchFamily="50" charset="-52"/>
              </a:rPr>
              <a:t> за </a:t>
            </a:r>
            <a:r>
              <a:rPr lang="ru-RU" sz="1050" dirty="0" err="1">
                <a:latin typeface="e-Ukraine Light" pitchFamily="50" charset="-52"/>
              </a:rPr>
              <a:t>сумісництвом</a:t>
            </a:r>
            <a:r>
              <a:rPr lang="ru-RU" sz="1050" dirty="0">
                <a:latin typeface="e-Ukraine Light" pitchFamily="50" charset="-52"/>
              </a:rPr>
              <a:t>. </a:t>
            </a:r>
            <a:endParaRPr lang="ru-RU" sz="105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1384</TotalTime>
  <Words>110</Words>
  <Application>Microsoft Office PowerPoint</Application>
  <PresentationFormat>Лист A4 (210x297 мм)</PresentationFormat>
  <Paragraphs>26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178</cp:revision>
  <dcterms:created xsi:type="dcterms:W3CDTF">2021-05-27T05:23:05Z</dcterms:created>
  <dcterms:modified xsi:type="dcterms:W3CDTF">2023-07-28T12:01:32Z</dcterms:modified>
</cp:coreProperties>
</file>