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98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22783" y="992522"/>
            <a:ext cx="36000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e-Ukraine Light" pitchFamily="50" charset="-52"/>
              </a:rPr>
              <a:t>Як нерезидентом при </a:t>
            </a:r>
            <a:r>
              <a:rPr lang="ru-RU" sz="1400" b="1" dirty="0" err="1">
                <a:latin typeface="e-Ukraine Light" pitchFamily="50" charset="-52"/>
              </a:rPr>
              <a:t>визначенні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об’єкта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оподаткування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податком</a:t>
            </a:r>
            <a:r>
              <a:rPr lang="ru-RU" sz="1400" b="1" dirty="0">
                <a:latin typeface="e-Ukraine Light" pitchFamily="50" charset="-52"/>
              </a:rPr>
              <a:t> на </a:t>
            </a:r>
            <a:r>
              <a:rPr lang="ru-RU" sz="1400" b="1" dirty="0" err="1">
                <a:latin typeface="e-Ukraine Light" pitchFamily="50" charset="-52"/>
              </a:rPr>
              <a:t>прибуток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враховуються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кошти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перераховані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постійному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представництву</a:t>
            </a:r>
            <a:r>
              <a:rPr lang="ru-RU" sz="1400" b="1" dirty="0">
                <a:latin typeface="e-Ukraine Light" pitchFamily="50" charset="-52"/>
              </a:rPr>
              <a:t> для </a:t>
            </a:r>
            <a:r>
              <a:rPr lang="ru-RU" sz="1400" b="1" dirty="0" err="1">
                <a:latin typeface="e-Ukraine Light" pitchFamily="50" charset="-52"/>
              </a:rPr>
              <a:t>його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утримання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або</a:t>
            </a:r>
            <a:r>
              <a:rPr lang="ru-RU" sz="1400" b="1" dirty="0">
                <a:latin typeface="e-Ukraine Light" pitchFamily="50" charset="-52"/>
              </a:rPr>
              <a:t> для </a:t>
            </a:r>
            <a:r>
              <a:rPr lang="ru-RU" sz="1400" b="1" dirty="0" err="1">
                <a:latin typeface="e-Ukraine Light" pitchFamily="50" charset="-52"/>
              </a:rPr>
              <a:t>розрахунків</a:t>
            </a:r>
            <a:r>
              <a:rPr lang="ru-RU" sz="1400" b="1" dirty="0">
                <a:latin typeface="e-Ukraine Light" pitchFamily="50" charset="-52"/>
              </a:rPr>
              <a:t> з резидентами?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38186"/>
            <a:ext cx="455295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500" dirty="0" smtClean="0">
                <a:latin typeface="e-Ukraine Light" pitchFamily="50" charset="-52"/>
              </a:rPr>
              <a:t>	</a:t>
            </a:r>
            <a:r>
              <a:rPr lang="ru-RU" sz="800" dirty="0">
                <a:latin typeface="e-Ukraine Light" pitchFamily="50" charset="-52"/>
              </a:rPr>
              <a:t> </a:t>
            </a:r>
            <a:r>
              <a:rPr lang="ru-RU" sz="900" dirty="0">
                <a:latin typeface="e-Ukraine Light" pitchFamily="50" charset="-52"/>
              </a:rPr>
              <a:t>Головне   </a:t>
            </a:r>
            <a:r>
              <a:rPr lang="ru-RU" sz="900" dirty="0" err="1">
                <a:latin typeface="e-Ukraine Light" pitchFamily="50" charset="-52"/>
              </a:rPr>
              <a:t>управління</a:t>
            </a:r>
            <a:r>
              <a:rPr lang="ru-RU" sz="900" dirty="0">
                <a:latin typeface="e-Ukraine Light" pitchFamily="50" charset="-52"/>
              </a:rPr>
              <a:t>   ДПС  у  м. </a:t>
            </a:r>
            <a:r>
              <a:rPr lang="ru-RU" sz="900" dirty="0" err="1">
                <a:latin typeface="e-Ukraine Light" pitchFamily="50" charset="-52"/>
              </a:rPr>
              <a:t>Києві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900" dirty="0" err="1">
                <a:latin typeface="e-Ukraine Light" pitchFamily="50" charset="-52"/>
              </a:rPr>
              <a:t>повідомляє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відповідно</a:t>
            </a:r>
            <a:r>
              <a:rPr lang="ru-RU" sz="900" dirty="0">
                <a:latin typeface="e-Ukraine Light" pitchFamily="50" charset="-52"/>
              </a:rPr>
              <a:t> до </a:t>
            </a:r>
            <a:r>
              <a:rPr lang="ru-RU" sz="900" dirty="0" err="1">
                <a:latin typeface="e-Ukraine Light" pitchFamily="50" charset="-52"/>
              </a:rPr>
              <a:t>пп</a:t>
            </a:r>
            <a:r>
              <a:rPr lang="ru-RU" sz="900" dirty="0">
                <a:latin typeface="e-Ukraine Light" pitchFamily="50" charset="-52"/>
              </a:rPr>
              <a:t>. 133.2.2 п. 133.2 ст. 132 </a:t>
            </a:r>
            <a:r>
              <a:rPr lang="ru-RU" sz="900" dirty="0" err="1">
                <a:latin typeface="e-Ukraine Light" pitchFamily="50" charset="-52"/>
              </a:rPr>
              <a:t>Податкового</a:t>
            </a:r>
            <a:r>
              <a:rPr lang="ru-RU" sz="900" dirty="0">
                <a:latin typeface="e-Ukraine Light" pitchFamily="50" charset="-52"/>
              </a:rPr>
              <a:t> кодексу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платниками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податку</a:t>
            </a:r>
            <a:r>
              <a:rPr lang="ru-RU" sz="900" dirty="0">
                <a:latin typeface="e-Ukraine Light" pitchFamily="50" charset="-52"/>
              </a:rPr>
              <a:t> – нерезидентами є </a:t>
            </a:r>
            <a:r>
              <a:rPr lang="ru-RU" sz="900" dirty="0" err="1">
                <a:latin typeface="e-Ukraine Light" pitchFamily="50" charset="-52"/>
              </a:rPr>
              <a:t>нерезиденти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здійснюють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господарську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діяльність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території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через </a:t>
            </a:r>
            <a:r>
              <a:rPr lang="ru-RU" sz="900" dirty="0" err="1">
                <a:latin typeface="e-Ukraine Light" pitchFamily="50" charset="-52"/>
              </a:rPr>
              <a:t>постійне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представництво</a:t>
            </a:r>
            <a:r>
              <a:rPr lang="ru-RU" sz="900" dirty="0">
                <a:latin typeface="e-Ukraine Light" pitchFamily="50" charset="-52"/>
              </a:rPr>
              <a:t> та/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отримують</a:t>
            </a:r>
            <a:r>
              <a:rPr lang="ru-RU" sz="900" dirty="0">
                <a:latin typeface="e-Ukraine Light" pitchFamily="50" charset="-52"/>
              </a:rPr>
              <a:t> доходи </a:t>
            </a:r>
            <a:r>
              <a:rPr lang="ru-RU" sz="900" dirty="0" err="1">
                <a:latin typeface="e-Ukraine Light" pitchFamily="50" charset="-52"/>
              </a:rPr>
              <a:t>із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джерелом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походження</a:t>
            </a:r>
            <a:r>
              <a:rPr lang="ru-RU" sz="900" dirty="0">
                <a:latin typeface="e-Ukraine Light" pitchFamily="50" charset="-52"/>
              </a:rPr>
              <a:t> з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, та </a:t>
            </a:r>
            <a:r>
              <a:rPr lang="ru-RU" sz="900" dirty="0" err="1">
                <a:latin typeface="e-Ukraine Light" pitchFamily="50" charset="-52"/>
              </a:rPr>
              <a:t>інші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нерезиденти</a:t>
            </a:r>
            <a:r>
              <a:rPr lang="ru-RU" sz="900" dirty="0">
                <a:latin typeface="e-Ukraine Light" pitchFamily="50" charset="-52"/>
              </a:rPr>
              <a:t>, на </a:t>
            </a:r>
            <a:r>
              <a:rPr lang="ru-RU" sz="900" dirty="0" err="1">
                <a:latin typeface="e-Ukraine Light" pitchFamily="50" charset="-52"/>
              </a:rPr>
              <a:t>яких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покладено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обов’язок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сплачувати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податок</a:t>
            </a:r>
            <a:r>
              <a:rPr lang="ru-RU" sz="900" dirty="0">
                <a:latin typeface="e-Ukraine Light" pitchFamily="50" charset="-52"/>
              </a:rPr>
              <a:t> у порядку, </a:t>
            </a:r>
            <a:r>
              <a:rPr lang="ru-RU" sz="900" dirty="0" err="1">
                <a:latin typeface="e-Ukraine Light" pitchFamily="50" charset="-52"/>
              </a:rPr>
              <a:t>встановленому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цим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розділом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Згідно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>
                <a:latin typeface="e-Ukraine Light" pitchFamily="50" charset="-52"/>
              </a:rPr>
              <a:t>з </a:t>
            </a:r>
            <a:r>
              <a:rPr lang="ru-RU" sz="900" dirty="0" err="1">
                <a:latin typeface="e-Ukraine Light" pitchFamily="50" charset="-52"/>
              </a:rPr>
              <a:t>абзацом</a:t>
            </a:r>
            <a:r>
              <a:rPr lang="ru-RU" sz="900" dirty="0">
                <a:latin typeface="e-Ukraine Light" pitchFamily="50" charset="-52"/>
              </a:rPr>
              <a:t> першим </a:t>
            </a:r>
            <a:r>
              <a:rPr lang="ru-RU" sz="900" dirty="0" err="1">
                <a:latin typeface="e-Ukraine Light" pitchFamily="50" charset="-52"/>
              </a:rPr>
              <a:t>пп</a:t>
            </a:r>
            <a:r>
              <a:rPr lang="ru-RU" sz="900" dirty="0">
                <a:latin typeface="e-Ukraine Light" pitchFamily="50" charset="-52"/>
              </a:rPr>
              <a:t>. 134.1.1 п. 134.1 ст. 134 ПКУ </a:t>
            </a:r>
            <a:r>
              <a:rPr lang="ru-RU" sz="900" dirty="0" err="1">
                <a:latin typeface="e-Ukraine Light" pitchFamily="50" charset="-52"/>
              </a:rPr>
              <a:t>об’єктом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оподаткування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податком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прибуток</a:t>
            </a:r>
            <a:r>
              <a:rPr lang="ru-RU" sz="900" dirty="0">
                <a:latin typeface="e-Ukraine Light" pitchFamily="50" charset="-52"/>
              </a:rPr>
              <a:t> є </a:t>
            </a:r>
            <a:r>
              <a:rPr lang="ru-RU" sz="900" dirty="0" err="1">
                <a:latin typeface="e-Ukraine Light" pitchFamily="50" charset="-52"/>
              </a:rPr>
              <a:t>прибуток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із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джерелом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походження</a:t>
            </a:r>
            <a:r>
              <a:rPr lang="ru-RU" sz="900" dirty="0">
                <a:latin typeface="e-Ukraine Light" pitchFamily="50" charset="-52"/>
              </a:rPr>
              <a:t> з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та за </a:t>
            </a:r>
            <a:r>
              <a:rPr lang="ru-RU" sz="900" dirty="0" err="1">
                <a:latin typeface="e-Ukraine Light" pitchFamily="50" charset="-52"/>
              </a:rPr>
              <a:t>її</a:t>
            </a:r>
            <a:r>
              <a:rPr lang="ru-RU" sz="900" dirty="0">
                <a:latin typeface="e-Ukraine Light" pitchFamily="50" charset="-52"/>
              </a:rPr>
              <a:t> межами, </a:t>
            </a:r>
            <a:r>
              <a:rPr lang="ru-RU" sz="900" dirty="0" err="1">
                <a:latin typeface="e-Ukraine Light" pitchFamily="50" charset="-52"/>
              </a:rPr>
              <a:t>який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визначається</a:t>
            </a:r>
            <a:r>
              <a:rPr lang="ru-RU" sz="900" dirty="0">
                <a:latin typeface="e-Ukraine Light" pitchFamily="50" charset="-52"/>
              </a:rPr>
              <a:t> шляхом </a:t>
            </a:r>
            <a:r>
              <a:rPr lang="ru-RU" sz="900" dirty="0" err="1">
                <a:latin typeface="e-Ukraine Light" pitchFamily="50" charset="-52"/>
              </a:rPr>
              <a:t>коригування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збільшення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зменшення</a:t>
            </a:r>
            <a:r>
              <a:rPr lang="ru-RU" sz="900" dirty="0">
                <a:latin typeface="e-Ukraine Light" pitchFamily="50" charset="-52"/>
              </a:rPr>
              <a:t>) </a:t>
            </a:r>
            <a:r>
              <a:rPr lang="ru-RU" sz="900" dirty="0" err="1">
                <a:latin typeface="e-Ukraine Light" pitchFamily="50" charset="-52"/>
              </a:rPr>
              <a:t>фінансового</a:t>
            </a:r>
            <a:r>
              <a:rPr lang="ru-RU" sz="900" dirty="0">
                <a:latin typeface="e-Ukraine Light" pitchFamily="50" charset="-52"/>
              </a:rPr>
              <a:t> результату до </a:t>
            </a:r>
            <a:r>
              <a:rPr lang="ru-RU" sz="900" dirty="0" err="1">
                <a:latin typeface="e-Ukraine Light" pitchFamily="50" charset="-52"/>
              </a:rPr>
              <a:t>оподаткування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прибутку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збитку</a:t>
            </a:r>
            <a:r>
              <a:rPr lang="ru-RU" sz="900" dirty="0">
                <a:latin typeface="e-Ukraine Light" pitchFamily="50" charset="-52"/>
              </a:rPr>
              <a:t>), </a:t>
            </a:r>
            <a:r>
              <a:rPr lang="ru-RU" sz="900" dirty="0" err="1">
                <a:latin typeface="e-Ukraine Light" pitchFamily="50" charset="-52"/>
              </a:rPr>
              <a:t>визначеного</a:t>
            </a:r>
            <a:r>
              <a:rPr lang="ru-RU" sz="900" dirty="0">
                <a:latin typeface="e-Ukraine Light" pitchFamily="50" charset="-52"/>
              </a:rPr>
              <a:t> у </a:t>
            </a:r>
            <a:r>
              <a:rPr lang="ru-RU" sz="900" dirty="0" err="1">
                <a:latin typeface="e-Ukraine Light" pitchFamily="50" charset="-52"/>
              </a:rPr>
              <a:t>фінансовій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звітності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підприємства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відповідно</a:t>
            </a:r>
            <a:r>
              <a:rPr lang="ru-RU" sz="900" dirty="0">
                <a:latin typeface="e-Ukraine Light" pitchFamily="50" charset="-52"/>
              </a:rPr>
              <a:t> до </a:t>
            </a:r>
            <a:r>
              <a:rPr lang="ru-RU" sz="900" dirty="0" err="1">
                <a:latin typeface="e-Ukraine Light" pitchFamily="50" charset="-52"/>
              </a:rPr>
              <a:t>національних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положень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стандартів</a:t>
            </a:r>
            <a:r>
              <a:rPr lang="ru-RU" sz="900" dirty="0">
                <a:latin typeface="e-Ukraine Light" pitchFamily="50" charset="-52"/>
              </a:rPr>
              <a:t>) </a:t>
            </a:r>
            <a:r>
              <a:rPr lang="ru-RU" sz="900" dirty="0" err="1">
                <a:latin typeface="e-Ukraine Light" pitchFamily="50" charset="-52"/>
              </a:rPr>
              <a:t>бухгалтерського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обліку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міжнародних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стандартів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фінансової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звітності</a:t>
            </a:r>
            <a:r>
              <a:rPr lang="ru-RU" sz="900" dirty="0">
                <a:latin typeface="e-Ukraine Light" pitchFamily="50" charset="-52"/>
              </a:rPr>
              <a:t>, на </a:t>
            </a:r>
            <a:r>
              <a:rPr lang="ru-RU" sz="900" dirty="0" err="1">
                <a:latin typeface="e-Ukraine Light" pitchFamily="50" charset="-52"/>
              </a:rPr>
              <a:t>різниці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визначені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відповідними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положеннями</a:t>
            </a:r>
            <a:r>
              <a:rPr lang="ru-RU" sz="900" dirty="0">
                <a:latin typeface="e-Ukraine Light" pitchFamily="50" charset="-52"/>
              </a:rPr>
              <a:t> ПКУ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Положеннями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>
                <a:latin typeface="e-Ukraine Light" pitchFamily="50" charset="-52"/>
              </a:rPr>
              <a:t>ПКУ не </a:t>
            </a:r>
            <a:r>
              <a:rPr lang="ru-RU" sz="900" dirty="0" err="1">
                <a:latin typeface="e-Ukraine Light" pitchFamily="50" charset="-52"/>
              </a:rPr>
              <a:t>передбачено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різниць</a:t>
            </a:r>
            <a:r>
              <a:rPr lang="ru-RU" sz="900" dirty="0">
                <a:latin typeface="e-Ukraine Light" pitchFamily="50" charset="-52"/>
              </a:rPr>
              <a:t>, для </a:t>
            </a:r>
            <a:r>
              <a:rPr lang="ru-RU" sz="900" dirty="0" err="1">
                <a:latin typeface="e-Ukraine Light" pitchFamily="50" charset="-52"/>
              </a:rPr>
              <a:t>коригування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фінансового</a:t>
            </a:r>
            <a:r>
              <a:rPr lang="ru-RU" sz="900" dirty="0">
                <a:latin typeface="e-Ukraine Light" pitchFamily="50" charset="-52"/>
              </a:rPr>
              <a:t> результату до </a:t>
            </a:r>
            <a:r>
              <a:rPr lang="ru-RU" sz="900" dirty="0" err="1">
                <a:latin typeface="e-Ukraine Light" pitchFamily="50" charset="-52"/>
              </a:rPr>
              <a:t>оподаткування</a:t>
            </a:r>
            <a:r>
              <a:rPr lang="ru-RU" sz="900" dirty="0">
                <a:latin typeface="e-Ukraine Light" pitchFamily="50" charset="-52"/>
              </a:rPr>
              <a:t> на суму </a:t>
            </a:r>
            <a:r>
              <a:rPr lang="ru-RU" sz="900" dirty="0" err="1">
                <a:latin typeface="e-Ukraine Light" pitchFamily="50" charset="-52"/>
              </a:rPr>
              <a:t>коштів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перерахованих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постійному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представництву</a:t>
            </a:r>
            <a:r>
              <a:rPr lang="ru-RU" sz="900" dirty="0">
                <a:latin typeface="e-Ukraine Light" pitchFamily="50" charset="-52"/>
              </a:rPr>
              <a:t> для </a:t>
            </a:r>
            <a:r>
              <a:rPr lang="ru-RU" sz="900" dirty="0" err="1">
                <a:latin typeface="e-Ukraine Light" pitchFamily="50" charset="-52"/>
              </a:rPr>
              <a:t>його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утримання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призначених</a:t>
            </a:r>
            <a:r>
              <a:rPr lang="ru-RU" sz="900" dirty="0">
                <a:latin typeface="e-Ukraine Light" pitchFamily="50" charset="-52"/>
              </a:rPr>
              <a:t> для </a:t>
            </a:r>
            <a:r>
              <a:rPr lang="ru-RU" sz="900" dirty="0" err="1">
                <a:latin typeface="e-Ukraine Light" pitchFamily="50" charset="-52"/>
              </a:rPr>
              <a:t>розрахунків</a:t>
            </a:r>
            <a:r>
              <a:rPr lang="ru-RU" sz="900" dirty="0">
                <a:latin typeface="e-Ukraine Light" pitchFamily="50" charset="-52"/>
              </a:rPr>
              <a:t> з резидентом за </a:t>
            </a:r>
            <a:r>
              <a:rPr lang="ru-RU" sz="900" dirty="0" err="1">
                <a:latin typeface="e-Ukraine Light" pitchFamily="50" charset="-52"/>
              </a:rPr>
              <a:t>надані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послуги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виконані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роботи</a:t>
            </a:r>
            <a:r>
              <a:rPr lang="ru-RU" sz="900" dirty="0">
                <a:latin typeface="e-Ukraine Light" pitchFamily="50" charset="-52"/>
              </a:rPr>
              <a:t>) для нерезидента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Згідно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>
                <a:latin typeface="e-Ukraine Light" pitchFamily="50" charset="-52"/>
              </a:rPr>
              <a:t>з </a:t>
            </a:r>
            <a:r>
              <a:rPr lang="ru-RU" sz="900" dirty="0" err="1">
                <a:latin typeface="e-Ukraine Light" pitchFamily="50" charset="-52"/>
              </a:rPr>
              <a:t>пп</a:t>
            </a:r>
            <a:r>
              <a:rPr lang="ru-RU" sz="900" dirty="0">
                <a:latin typeface="e-Ukraine Light" pitchFamily="50" charset="-52"/>
              </a:rPr>
              <a:t>. 141.4.7 п. 141.4 ст. 141 ПКУ </a:t>
            </a:r>
            <a:r>
              <a:rPr lang="ru-RU" sz="900" dirty="0" err="1">
                <a:latin typeface="e-Ukraine Light" pitchFamily="50" charset="-52"/>
              </a:rPr>
              <a:t>суми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прибутків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нерезидентів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провадять</a:t>
            </a:r>
            <a:r>
              <a:rPr lang="ru-RU" sz="900" dirty="0">
                <a:latin typeface="e-Ukraine Light" pitchFamily="50" charset="-52"/>
              </a:rPr>
              <a:t> свою </a:t>
            </a:r>
            <a:r>
              <a:rPr lang="ru-RU" sz="900" dirty="0" err="1">
                <a:latin typeface="e-Ukraine Light" pitchFamily="50" charset="-52"/>
              </a:rPr>
              <a:t>діяльність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території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через </a:t>
            </a:r>
            <a:r>
              <a:rPr lang="ru-RU" sz="900" dirty="0" err="1">
                <a:latin typeface="e-Ukraine Light" pitchFamily="50" charset="-52"/>
              </a:rPr>
              <a:t>постійне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представництво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оподатковуються</a:t>
            </a:r>
            <a:r>
              <a:rPr lang="ru-RU" sz="900" dirty="0">
                <a:latin typeface="e-Ukraine Light" pitchFamily="50" charset="-52"/>
              </a:rPr>
              <a:t> в </a:t>
            </a:r>
            <a:r>
              <a:rPr lang="ru-RU" sz="900" dirty="0" err="1">
                <a:latin typeface="e-Ukraine Light" pitchFamily="50" charset="-52"/>
              </a:rPr>
              <a:t>загальному</a:t>
            </a:r>
            <a:r>
              <a:rPr lang="ru-RU" sz="900" dirty="0">
                <a:latin typeface="e-Ukraine Light" pitchFamily="50" charset="-52"/>
              </a:rPr>
              <a:t> порядку. </a:t>
            </a:r>
            <a:r>
              <a:rPr lang="ru-RU" sz="900" dirty="0" err="1">
                <a:latin typeface="e-Ukraine Light" pitchFamily="50" charset="-52"/>
              </a:rPr>
              <a:t>Таке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постійне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прирівнюється</a:t>
            </a:r>
            <a:r>
              <a:rPr lang="ru-RU" sz="900" dirty="0">
                <a:latin typeface="e-Ukraine Light" pitchFamily="50" charset="-52"/>
              </a:rPr>
              <a:t> з метою </a:t>
            </a:r>
            <a:r>
              <a:rPr lang="ru-RU" sz="900" dirty="0" err="1">
                <a:latin typeface="e-Ukraine Light" pitchFamily="50" charset="-52"/>
              </a:rPr>
              <a:t>оподаткування</a:t>
            </a:r>
            <a:r>
              <a:rPr lang="ru-RU" sz="900" dirty="0">
                <a:latin typeface="e-Ukraine Light" pitchFamily="50" charset="-52"/>
              </a:rPr>
              <a:t> до </a:t>
            </a:r>
            <a:r>
              <a:rPr lang="ru-RU" sz="900" dirty="0" err="1">
                <a:latin typeface="e-Ukraine Light" pitchFamily="50" charset="-52"/>
              </a:rPr>
              <a:t>платника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податку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провадить</a:t>
            </a:r>
            <a:r>
              <a:rPr lang="ru-RU" sz="900" dirty="0">
                <a:latin typeface="e-Ukraine Light" pitchFamily="50" charset="-52"/>
              </a:rPr>
              <a:t> свою </a:t>
            </a:r>
            <a:r>
              <a:rPr lang="ru-RU" sz="900" dirty="0" err="1">
                <a:latin typeface="e-Ukraine Light" pitchFamily="50" charset="-52"/>
              </a:rPr>
              <a:t>діяльність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незалежно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</a:t>
            </a:r>
            <a:r>
              <a:rPr lang="ru-RU" sz="900" dirty="0">
                <a:latin typeface="e-Ukraine Light" pitchFamily="50" charset="-52"/>
              </a:rPr>
              <a:t> такого нерезидента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Постійне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визначає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 smtClean="0">
                <a:latin typeface="e-Ukraine Light" pitchFamily="50" charset="-52"/>
              </a:rPr>
              <a:t>обсяг</a:t>
            </a:r>
            <a:r>
              <a:rPr lang="en-US" sz="900" dirty="0" smtClean="0">
                <a:latin typeface="e-Ukraine Light" pitchFamily="50" charset="-52"/>
              </a:rPr>
              <a:t/>
            </a:r>
            <a:br>
              <a:rPr lang="en-US" sz="900" dirty="0" smtClean="0">
                <a:latin typeface="e-Ukraine Light" pitchFamily="50" charset="-52"/>
              </a:rPr>
            </a:br>
            <a:endParaRPr lang="ru-RU" sz="9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50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err="1" smtClean="0">
                <a:latin typeface="e-Ukraine Light" pitchFamily="50" charset="-52"/>
              </a:rPr>
              <a:t>оподатковуваного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прибутку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отриманого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протягом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звітного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податкового</a:t>
            </a:r>
            <a:r>
              <a:rPr lang="ru-RU" sz="900" dirty="0">
                <a:latin typeface="e-Ukraine Light" pitchFamily="50" charset="-52"/>
              </a:rPr>
              <a:t>) </a:t>
            </a:r>
            <a:r>
              <a:rPr lang="ru-RU" sz="900" dirty="0" err="1">
                <a:latin typeface="e-Ukraine Light" pitchFamily="50" charset="-52"/>
              </a:rPr>
              <a:t>періоду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відповідно</a:t>
            </a:r>
            <a:r>
              <a:rPr lang="ru-RU" sz="900" dirty="0">
                <a:latin typeface="e-Ukraine Light" pitchFamily="50" charset="-52"/>
              </a:rPr>
              <a:t> до принципу «</a:t>
            </a:r>
            <a:r>
              <a:rPr lang="ru-RU" sz="900" dirty="0" err="1">
                <a:latin typeface="e-Ukraine Light" pitchFamily="50" charset="-52"/>
              </a:rPr>
              <a:t>витягнутої</a:t>
            </a:r>
            <a:r>
              <a:rPr lang="ru-RU" sz="900" dirty="0">
                <a:latin typeface="e-Ukraine Light" pitchFamily="50" charset="-52"/>
              </a:rPr>
              <a:t> руки». </a:t>
            </a:r>
            <a:r>
              <a:rPr lang="ru-RU" sz="900" dirty="0" err="1">
                <a:latin typeface="e-Ukraine Light" pitchFamily="50" charset="-52"/>
              </a:rPr>
              <a:t>Оподатковуваний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прибуток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постійного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має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відповідати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прибутку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незалежного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підприємства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здійснює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таку</a:t>
            </a:r>
            <a:r>
              <a:rPr lang="ru-RU" sz="900" dirty="0">
                <a:latin typeface="e-Ukraine Light" pitchFamily="50" charset="-52"/>
              </a:rPr>
              <a:t> саму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аналогічну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діяльність</a:t>
            </a:r>
            <a:r>
              <a:rPr lang="ru-RU" sz="900" dirty="0">
                <a:latin typeface="e-Ukraine Light" pitchFamily="50" charset="-52"/>
              </a:rPr>
              <a:t> у таких самих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аналогічних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умовах</a:t>
            </a:r>
            <a:r>
              <a:rPr lang="ru-RU" sz="900" dirty="0">
                <a:latin typeface="e-Ukraine Light" pitchFamily="50" charset="-52"/>
              </a:rPr>
              <a:t> і </a:t>
            </a:r>
            <a:r>
              <a:rPr lang="ru-RU" sz="900" dirty="0" err="1">
                <a:latin typeface="e-Ukraine Light" pitchFamily="50" charset="-52"/>
              </a:rPr>
              <a:t>діє</a:t>
            </a:r>
            <a:r>
              <a:rPr lang="ru-RU" sz="900" dirty="0">
                <a:latin typeface="e-Ukraine Light" pitchFamily="50" charset="-52"/>
              </a:rPr>
              <a:t> в </a:t>
            </a:r>
            <a:r>
              <a:rPr lang="ru-RU" sz="900" dirty="0" err="1">
                <a:latin typeface="e-Ukraine Light" pitchFamily="50" charset="-52"/>
              </a:rPr>
              <a:t>повній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незалежності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</a:t>
            </a:r>
            <a:r>
              <a:rPr lang="ru-RU" sz="900" dirty="0">
                <a:latin typeface="e-Ukraine Light" pitchFamily="50" charset="-52"/>
              </a:rPr>
              <a:t> нерезидента, </a:t>
            </a:r>
            <a:r>
              <a:rPr lang="ru-RU" sz="900" dirty="0" err="1">
                <a:latin typeface="e-Ukraine Light" pitchFamily="50" charset="-52"/>
              </a:rPr>
              <a:t>постійним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якого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воно</a:t>
            </a:r>
            <a:r>
              <a:rPr lang="ru-RU" sz="900" dirty="0">
                <a:latin typeface="e-Ukraine Light" pitchFamily="50" charset="-52"/>
              </a:rPr>
              <a:t> є.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Обсяг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оподатковуваного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прибутку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постійного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розраховується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відповідно</a:t>
            </a:r>
            <a:r>
              <a:rPr lang="ru-RU" sz="900" dirty="0">
                <a:latin typeface="e-Ukraine Light" pitchFamily="50" charset="-52"/>
              </a:rPr>
              <a:t> до </a:t>
            </a:r>
            <a:r>
              <a:rPr lang="ru-RU" sz="900" dirty="0" err="1">
                <a:latin typeface="e-Ukraine Light" pitchFamily="50" charset="-52"/>
              </a:rPr>
              <a:t>положень</a:t>
            </a:r>
            <a:r>
              <a:rPr lang="ru-RU" sz="900" dirty="0">
                <a:latin typeface="e-Ukraine Light" pitchFamily="50" charset="-52"/>
              </a:rPr>
              <a:t> ст. 39 ПКУ.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Зазначений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розрахунок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здійснює</a:t>
            </a:r>
            <a:r>
              <a:rPr lang="ru-RU" sz="900" dirty="0">
                <a:latin typeface="e-Ukraine Light" pitchFamily="50" charset="-52"/>
              </a:rPr>
              <a:t> нерезидент (особа, </a:t>
            </a:r>
            <a:r>
              <a:rPr lang="ru-RU" sz="900" dirty="0" err="1">
                <a:latin typeface="e-Ukraine Light" pitchFamily="50" charset="-52"/>
              </a:rPr>
              <a:t>уповноважена</a:t>
            </a:r>
            <a:r>
              <a:rPr lang="ru-RU" sz="900" dirty="0">
                <a:latin typeface="e-Ukraine Light" pitchFamily="50" charset="-52"/>
              </a:rPr>
              <a:t> нерезидентом на </a:t>
            </a:r>
            <a:r>
              <a:rPr lang="ru-RU" sz="900" dirty="0" err="1">
                <a:latin typeface="e-Ukraine Light" pitchFamily="50" charset="-52"/>
              </a:rPr>
              <a:t>ведення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бухгалтерського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податкового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обліку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постійного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представництва</a:t>
            </a:r>
            <a:r>
              <a:rPr lang="ru-RU" sz="900" dirty="0">
                <a:latin typeface="e-Ukraine Light" pitchFamily="50" charset="-52"/>
              </a:rPr>
              <a:t>), як </a:t>
            </a:r>
            <a:r>
              <a:rPr lang="ru-RU" sz="900" dirty="0" err="1">
                <a:latin typeface="e-Ukraine Light" pitchFamily="50" charset="-52"/>
              </a:rPr>
              <a:t>платник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податку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прибуток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підприємств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Враховуючи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нерезидент – </a:t>
            </a:r>
            <a:r>
              <a:rPr lang="ru-RU" sz="900" dirty="0" err="1">
                <a:latin typeface="e-Ukraine Light" pitchFamily="50" charset="-52"/>
              </a:rPr>
              <a:t>платник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податку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прибуток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підприємств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визначатиме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оподатковуваний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прибуток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свого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постійного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окремо</a:t>
            </a:r>
            <a:r>
              <a:rPr lang="ru-RU" sz="900" dirty="0">
                <a:latin typeface="e-Ukraine Light" pitchFamily="50" charset="-52"/>
              </a:rPr>
              <a:t>, то і </a:t>
            </a:r>
            <a:r>
              <a:rPr lang="ru-RU" sz="900" dirty="0" err="1">
                <a:latin typeface="e-Ukraine Light" pitchFamily="50" charset="-52"/>
              </a:rPr>
              <a:t>фінансова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звітність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має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відображати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результати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діяльності</a:t>
            </a:r>
            <a:r>
              <a:rPr lang="ru-RU" sz="900" dirty="0">
                <a:latin typeface="e-Ukraine Light" pitchFamily="50" charset="-52"/>
              </a:rPr>
              <a:t> нерезидента через </a:t>
            </a:r>
            <a:r>
              <a:rPr lang="ru-RU" sz="900" dirty="0" err="1">
                <a:latin typeface="e-Ukraine Light" pitchFamily="50" charset="-52"/>
              </a:rPr>
              <a:t>таке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постійне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представництво</a:t>
            </a:r>
            <a:r>
              <a:rPr lang="ru-RU" sz="900" dirty="0">
                <a:latin typeface="e-Ukraine Light" pitchFamily="50" charset="-52"/>
              </a:rPr>
              <a:t> за </a:t>
            </a:r>
            <a:r>
              <a:rPr lang="ru-RU" sz="900" dirty="0" err="1">
                <a:latin typeface="e-Ukraine Light" pitchFamily="50" charset="-52"/>
              </a:rPr>
              <a:t>відповідний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звітний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період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Отже</a:t>
            </a:r>
            <a:r>
              <a:rPr lang="ru-RU" sz="900" dirty="0">
                <a:latin typeface="e-Ukraine Light" pitchFamily="50" charset="-52"/>
              </a:rPr>
              <a:t>, нерезидент </a:t>
            </a:r>
            <a:r>
              <a:rPr lang="ru-RU" sz="900" dirty="0" err="1">
                <a:latin typeface="e-Ukraine Light" pitchFamily="50" charset="-52"/>
              </a:rPr>
              <a:t>має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визначати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оподатковуваний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прибуток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господарської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діяльності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території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у </a:t>
            </a:r>
            <a:r>
              <a:rPr lang="ru-RU" sz="900" dirty="0" err="1">
                <a:latin typeface="e-Ukraine Light" pitchFamily="50" charset="-52"/>
              </a:rPr>
              <a:t>окремій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фінансовій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звітності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відповідно</a:t>
            </a:r>
            <a:r>
              <a:rPr lang="ru-RU" sz="900" dirty="0">
                <a:latin typeface="e-Ukraine Light" pitchFamily="50" charset="-52"/>
              </a:rPr>
              <a:t> до </a:t>
            </a:r>
            <a:r>
              <a:rPr lang="ru-RU" sz="900" dirty="0" err="1">
                <a:latin typeface="e-Ukraine Light" pitchFamily="50" charset="-52"/>
              </a:rPr>
              <a:t>національних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положень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стандартів</a:t>
            </a:r>
            <a:r>
              <a:rPr lang="ru-RU" sz="900" dirty="0">
                <a:latin typeface="e-Ukraine Light" pitchFamily="50" charset="-52"/>
              </a:rPr>
              <a:t>) </a:t>
            </a:r>
            <a:r>
              <a:rPr lang="ru-RU" sz="900" dirty="0" err="1">
                <a:latin typeface="e-Ukraine Light" pitchFamily="50" charset="-52"/>
              </a:rPr>
              <a:t>бухгалтерського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обліку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міжнародних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стандартів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фінансової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звітності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 smtClean="0">
                <a:latin typeface="e-Ukraine Light" pitchFamily="50" charset="-52"/>
              </a:rPr>
              <a:t>Таким </a:t>
            </a:r>
            <a:r>
              <a:rPr lang="ru-RU" sz="900" dirty="0">
                <a:latin typeface="e-Ukraine Light" pitchFamily="50" charset="-52"/>
              </a:rPr>
              <a:t>чином </a:t>
            </a:r>
            <a:r>
              <a:rPr lang="ru-RU" sz="900" dirty="0" err="1">
                <a:latin typeface="e-Ukraine Light" pitchFamily="50" charset="-52"/>
              </a:rPr>
              <a:t>кошти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перераховані</a:t>
            </a:r>
            <a:r>
              <a:rPr lang="ru-RU" sz="900" dirty="0">
                <a:latin typeface="e-Ukraine Light" pitchFamily="50" charset="-52"/>
              </a:rPr>
              <a:t> нерезидентом </a:t>
            </a:r>
            <a:r>
              <a:rPr lang="ru-RU" sz="900" dirty="0" err="1">
                <a:latin typeface="e-Ukraine Light" pitchFamily="50" charset="-52"/>
              </a:rPr>
              <a:t>постійному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представництву</a:t>
            </a:r>
            <a:r>
              <a:rPr lang="ru-RU" sz="900" dirty="0">
                <a:latin typeface="e-Ukraine Light" pitchFamily="50" charset="-52"/>
              </a:rPr>
              <a:t> для </a:t>
            </a:r>
            <a:r>
              <a:rPr lang="ru-RU" sz="900" dirty="0" err="1">
                <a:latin typeface="e-Ukraine Light" pitchFamily="50" charset="-52"/>
              </a:rPr>
              <a:t>його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утримання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розрахунків</a:t>
            </a:r>
            <a:r>
              <a:rPr lang="ru-RU" sz="900" dirty="0">
                <a:latin typeface="e-Ukraine Light" pitchFamily="50" charset="-52"/>
              </a:rPr>
              <a:t> з резидентами за </a:t>
            </a:r>
            <a:r>
              <a:rPr lang="ru-RU" sz="900" dirty="0" err="1">
                <a:latin typeface="e-Ukraine Light" pitchFamily="50" charset="-52"/>
              </a:rPr>
              <a:t>надані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послуги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виконані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роботи</a:t>
            </a:r>
            <a:r>
              <a:rPr lang="ru-RU" sz="900" dirty="0">
                <a:latin typeface="e-Ukraine Light" pitchFamily="50" charset="-52"/>
              </a:rPr>
              <a:t>) нерезиденту, </a:t>
            </a:r>
            <a:r>
              <a:rPr lang="ru-RU" sz="900" dirty="0" err="1">
                <a:latin typeface="e-Ukraine Light" pitchFamily="50" charset="-52"/>
              </a:rPr>
              <a:t>враховуються</a:t>
            </a:r>
            <a:r>
              <a:rPr lang="ru-RU" sz="900" dirty="0">
                <a:latin typeface="e-Ukraine Light" pitchFamily="50" charset="-52"/>
              </a:rPr>
              <a:t> при </a:t>
            </a:r>
            <a:r>
              <a:rPr lang="ru-RU" sz="900" dirty="0" err="1">
                <a:latin typeface="e-Ukraine Light" pitchFamily="50" charset="-52"/>
              </a:rPr>
              <a:t>визначенні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фінансового</a:t>
            </a:r>
            <a:r>
              <a:rPr lang="ru-RU" sz="900" dirty="0">
                <a:latin typeface="e-Ukraine Light" pitchFamily="50" charset="-52"/>
              </a:rPr>
              <a:t> результату до </a:t>
            </a:r>
            <a:r>
              <a:rPr lang="ru-RU" sz="900" dirty="0" err="1">
                <a:latin typeface="e-Ukraine Light" pitchFamily="50" charset="-52"/>
              </a:rPr>
              <a:t>оподаткування</a:t>
            </a:r>
            <a:r>
              <a:rPr lang="ru-RU" sz="900" dirty="0">
                <a:latin typeface="e-Ukraine Light" pitchFamily="50" charset="-52"/>
              </a:rPr>
              <a:t> та, </a:t>
            </a:r>
            <a:r>
              <a:rPr lang="ru-RU" sz="900" dirty="0" err="1">
                <a:latin typeface="e-Ukraine Light" pitchFamily="50" charset="-52"/>
              </a:rPr>
              <a:t>відповідно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об’єкта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оподаткування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податком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прибуток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підприємств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згідно</a:t>
            </a:r>
            <a:r>
              <a:rPr lang="ru-RU" sz="900" dirty="0">
                <a:latin typeface="e-Ukraine Light" pitchFamily="50" charset="-52"/>
              </a:rPr>
              <a:t> з правилами </a:t>
            </a:r>
            <a:r>
              <a:rPr lang="ru-RU" sz="900" dirty="0" err="1">
                <a:latin typeface="e-Ukraine Light" pitchFamily="50" charset="-52"/>
              </a:rPr>
              <a:t>бухгалтерського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обліку</a:t>
            </a:r>
            <a:r>
              <a:rPr lang="ru-RU" sz="900" dirty="0">
                <a:latin typeface="e-Ukraine Light" pitchFamily="50" charset="-52"/>
              </a:rPr>
              <a:t>. </a:t>
            </a:r>
            <a:endParaRPr lang="ru-RU" sz="9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1391</TotalTime>
  <Words>196</Words>
  <Application>Microsoft Office PowerPoint</Application>
  <PresentationFormat>Лист A4 (210x297 мм)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179</cp:revision>
  <dcterms:created xsi:type="dcterms:W3CDTF">2021-05-27T05:23:05Z</dcterms:created>
  <dcterms:modified xsi:type="dcterms:W3CDTF">2023-07-31T07:05:19Z</dcterms:modified>
</cp:coreProperties>
</file>