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03706"/>
            <a:ext cx="3600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Які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фінансової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операції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підлягають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фінансовому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моніторингу</a:t>
            </a:r>
            <a:r>
              <a:rPr lang="ru-RU" b="1" dirty="0">
                <a:latin typeface="e-Ukraine Light" pitchFamily="50" charset="-52"/>
              </a:rPr>
              <a:t> та в </a:t>
            </a:r>
            <a:r>
              <a:rPr lang="ru-RU" b="1" dirty="0" err="1">
                <a:latin typeface="e-Ukraine Light" pitchFamily="50" charset="-52"/>
              </a:rPr>
              <a:t>якому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розмірі</a:t>
            </a:r>
            <a:r>
              <a:rPr lang="ru-RU" b="1" dirty="0">
                <a:latin typeface="e-Ukraine Light" pitchFamily="50" charset="-52"/>
              </a:rPr>
              <a:t>?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1000" dirty="0">
                <a:latin typeface="e-Ukraine Light" pitchFamily="50" charset="-52"/>
              </a:rPr>
              <a:t>Головне 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інформує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підлягають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моніторингу</a:t>
            </a:r>
            <a:r>
              <a:rPr lang="ru-RU" sz="1000" dirty="0">
                <a:latin typeface="e-Ukraine Light" pitchFamily="50" charset="-52"/>
              </a:rPr>
              <a:t>, – </a:t>
            </a:r>
            <a:r>
              <a:rPr lang="ru-RU" sz="1000" dirty="0" err="1">
                <a:latin typeface="e-Ukraine Light" pitchFamily="50" charset="-52"/>
              </a:rPr>
              <a:t>порогові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підозрілі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) (п. 67 </a:t>
            </a:r>
            <a:r>
              <a:rPr lang="ru-RU" sz="1000" dirty="0" err="1">
                <a:latin typeface="e-Ukraine Light" pitchFamily="50" charset="-52"/>
              </a:rPr>
              <a:t>частини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першої</a:t>
            </a:r>
            <a:r>
              <a:rPr lang="ru-RU" sz="1000" dirty="0">
                <a:latin typeface="e-Ukraine Light" pitchFamily="50" charset="-52"/>
              </a:rPr>
              <a:t> ст. 1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06 </a:t>
            </a:r>
            <a:r>
              <a:rPr lang="ru-RU" sz="1000" dirty="0" err="1">
                <a:latin typeface="e-Ukraine Light" pitchFamily="50" charset="-52"/>
              </a:rPr>
              <a:t>грудня</a:t>
            </a:r>
            <a:r>
              <a:rPr lang="ru-RU" sz="1000" dirty="0">
                <a:latin typeface="e-Ukraine Light" pitchFamily="50" charset="-52"/>
              </a:rPr>
              <a:t> 2019 року № 361-</a:t>
            </a:r>
            <a:r>
              <a:rPr lang="en-US" sz="1000" dirty="0">
                <a:latin typeface="e-Ukraine Light" pitchFamily="50" charset="-52"/>
              </a:rPr>
              <a:t>IX «</a:t>
            </a:r>
            <a:r>
              <a:rPr lang="ru-RU" sz="1000" dirty="0">
                <a:latin typeface="e-Ukraine Light" pitchFamily="50" charset="-52"/>
              </a:rPr>
              <a:t>Про </a:t>
            </a:r>
            <a:r>
              <a:rPr lang="ru-RU" sz="1000" dirty="0" err="1">
                <a:latin typeface="e-Ukraine Light" pitchFamily="50" charset="-52"/>
              </a:rPr>
              <a:t>запобігання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протидію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легалізації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відмиванню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одержаних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злочинним</a:t>
            </a:r>
            <a:r>
              <a:rPr lang="ru-RU" sz="1000" dirty="0">
                <a:latin typeface="e-Ukraine Light" pitchFamily="50" charset="-52"/>
              </a:rPr>
              <a:t> шляхом, </a:t>
            </a:r>
            <a:r>
              <a:rPr lang="ru-RU" sz="1000" dirty="0" err="1">
                <a:latin typeface="e-Ukraine Light" pitchFamily="50" charset="-52"/>
              </a:rPr>
              <a:t>фінансуванню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тероризму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фінансуванню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розповсюдження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зброї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знищення</a:t>
            </a:r>
            <a:r>
              <a:rPr lang="ru-RU" sz="1000" dirty="0" smtClean="0">
                <a:latin typeface="e-Ukraine Light" pitchFamily="50" charset="-52"/>
              </a:rPr>
              <a:t>»).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Фінансові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пороговими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сума, на яку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кожна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них, </a:t>
            </a:r>
            <a:r>
              <a:rPr lang="ru-RU" sz="1000" dirty="0" err="1">
                <a:latin typeface="e-Ukraine Light" pitchFamily="50" charset="-52"/>
              </a:rPr>
              <a:t>дорівнює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перевищує</a:t>
            </a:r>
            <a:r>
              <a:rPr lang="ru-RU" sz="1000" dirty="0">
                <a:latin typeface="e-Ukraine Light" pitchFamily="50" charset="-52"/>
              </a:rPr>
              <a:t> 400 </a:t>
            </a:r>
            <a:r>
              <a:rPr lang="ru-RU" sz="1000" dirty="0" err="1">
                <a:latin typeface="e-Ukraine Light" pitchFamily="50" charset="-52"/>
              </a:rPr>
              <a:t>тисяч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>
                <a:latin typeface="e-Ukraine Light" pitchFamily="50" charset="-52"/>
              </a:rPr>
              <a:t> (для </a:t>
            </a:r>
            <a:r>
              <a:rPr lang="ru-RU" sz="1000" dirty="0" err="1">
                <a:latin typeface="e-Ukraine Light" pitchFamily="50" charset="-52"/>
              </a:rPr>
              <a:t>суб’єктів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проводять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лотереї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азартні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ігри</a:t>
            </a:r>
            <a:r>
              <a:rPr lang="ru-RU" sz="1000" dirty="0">
                <a:latin typeface="e-Ukraine Light" pitchFamily="50" charset="-52"/>
              </a:rPr>
              <a:t>, – 55 </a:t>
            </a:r>
            <a:r>
              <a:rPr lang="ru-RU" sz="1000" dirty="0" err="1">
                <a:latin typeface="e-Ukraine Light" pitchFamily="50" charset="-52"/>
              </a:rPr>
              <a:t>тисяч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дорівнює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перевищує</a:t>
            </a:r>
            <a:r>
              <a:rPr lang="ru-RU" sz="1000" dirty="0">
                <a:latin typeface="e-Ukraine Light" pitchFamily="50" charset="-52"/>
              </a:rPr>
              <a:t> суму в </a:t>
            </a:r>
            <a:r>
              <a:rPr lang="ru-RU" sz="1000" dirty="0" err="1">
                <a:latin typeface="e-Ukraine Light" pitchFamily="50" charset="-52"/>
              </a:rPr>
              <a:t>іноземній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валюті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банківських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металах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активах, </a:t>
            </a:r>
            <a:r>
              <a:rPr lang="ru-RU" sz="1000" dirty="0" err="1">
                <a:latin typeface="e-Ukraine Light" pitchFamily="50" charset="-52"/>
              </a:rPr>
              <a:t>еквівалентну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офіційним</a:t>
            </a:r>
            <a:r>
              <a:rPr lang="ru-RU" sz="1000" dirty="0">
                <a:latin typeface="e-Ukraine Light" pitchFamily="50" charset="-52"/>
              </a:rPr>
              <a:t> курсом </a:t>
            </a:r>
            <a:r>
              <a:rPr lang="ru-RU" sz="1000" dirty="0" err="1">
                <a:latin typeface="e-Ukraine Light" pitchFamily="50" charset="-52"/>
              </a:rPr>
              <a:t>гривні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іноземних</a:t>
            </a:r>
            <a:r>
              <a:rPr lang="ru-RU" sz="1000" dirty="0">
                <a:latin typeface="e-Ukraine Light" pitchFamily="50" charset="-52"/>
              </a:rPr>
              <a:t> валют і </a:t>
            </a:r>
            <a:r>
              <a:rPr lang="ru-RU" sz="1000" dirty="0" err="1">
                <a:latin typeface="e-Ukraine Light" pitchFamily="50" charset="-52"/>
              </a:rPr>
              <a:t>банківських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металів</a:t>
            </a:r>
            <a:r>
              <a:rPr lang="ru-RU" sz="1000" dirty="0">
                <a:latin typeface="e-Ukraine Light" pitchFamily="50" charset="-52"/>
              </a:rPr>
              <a:t> 400 </a:t>
            </a:r>
            <a:r>
              <a:rPr lang="ru-RU" sz="1000" dirty="0" err="1">
                <a:latin typeface="e-Ukraine Light" pitchFamily="50" charset="-52"/>
              </a:rPr>
              <a:t>тисяч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>
                <a:latin typeface="e-Ukraine Light" pitchFamily="50" charset="-52"/>
              </a:rPr>
              <a:t> на момент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(для </a:t>
            </a:r>
            <a:r>
              <a:rPr lang="ru-RU" sz="1000" dirty="0" err="1">
                <a:latin typeface="e-Ukraine Light" pitchFamily="50" charset="-52"/>
              </a:rPr>
              <a:t>суб’єктів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проводять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лотереї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азартні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ігри</a:t>
            </a:r>
            <a:r>
              <a:rPr lang="ru-RU" sz="1000" dirty="0">
                <a:latin typeface="e-Ukraine Light" pitchFamily="50" charset="-52"/>
              </a:rPr>
              <a:t>, – 55 </a:t>
            </a:r>
            <a:r>
              <a:rPr lang="ru-RU" sz="1000" dirty="0" err="1">
                <a:latin typeface="e-Ukraine Light" pitchFamily="50" charset="-52"/>
              </a:rPr>
              <a:t>тисяч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>
                <a:latin typeface="e-Ukraine Light" pitchFamily="50" charset="-52"/>
              </a:rPr>
              <a:t>), за </a:t>
            </a:r>
            <a:r>
              <a:rPr lang="ru-RU" sz="1000" dirty="0" err="1">
                <a:latin typeface="e-Ukraine Light" pitchFamily="50" charset="-52"/>
              </a:rPr>
              <a:t>наявності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однієї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більше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ознак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228600" indent="-2286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хоча</a:t>
            </a:r>
            <a:r>
              <a:rPr lang="ru-RU" sz="1000" dirty="0">
                <a:latin typeface="e-Ukraine Light" pitchFamily="50" charset="-52"/>
              </a:rPr>
              <a:t> б одна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сторін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учасників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реєстрацію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місце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проживання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місцезнаходження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державі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збройну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агресію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,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державі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юрисдикції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виконує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неналежним</a:t>
            </a:r>
            <a:r>
              <a:rPr lang="ru-RU" sz="1000" dirty="0">
                <a:latin typeface="e-Ukraine Light" pitchFamily="50" charset="-52"/>
              </a:rPr>
              <a:t> чином </a:t>
            </a:r>
            <a:r>
              <a:rPr lang="ru-RU" sz="1000" dirty="0" err="1">
                <a:latin typeface="e-Ukraine Light" pitchFamily="50" charset="-52"/>
              </a:rPr>
              <a:t>виконує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рекомендації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міжнародних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міжурядових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організацій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задіяних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 smtClean="0">
                <a:latin typeface="e-Ukraine Light" pitchFamily="50" charset="-52"/>
              </a:rPr>
              <a:t>сфері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боротьби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легалізацією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(</a:t>
            </a:r>
            <a:r>
              <a:rPr lang="ru-RU" sz="1000" dirty="0" err="1">
                <a:latin typeface="e-Ukraine Light" pitchFamily="50" charset="-52"/>
              </a:rPr>
              <a:t>відмиванням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одержаних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злочинним</a:t>
            </a:r>
            <a:r>
              <a:rPr lang="ru-RU" sz="1000" dirty="0">
                <a:latin typeface="e-Ukraine Light" pitchFamily="50" charset="-52"/>
              </a:rPr>
              <a:t> шляхом, </a:t>
            </a:r>
            <a:r>
              <a:rPr lang="ru-RU" sz="1000" dirty="0" err="1">
                <a:latin typeface="e-Ukraine Light" pitchFamily="50" charset="-52"/>
              </a:rPr>
              <a:t>фінансуванням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тероризму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розповсюдження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зброї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знищення</a:t>
            </a:r>
            <a:r>
              <a:rPr lang="ru-RU" sz="1000" dirty="0">
                <a:latin typeface="e-Ukraine Light" pitchFamily="50" charset="-52"/>
              </a:rPr>
              <a:t> (у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дипломатичне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представництво</a:t>
            </a:r>
            <a:r>
              <a:rPr lang="ru-RU" sz="1000" dirty="0">
                <a:latin typeface="e-Ukraine Light" pitchFamily="50" charset="-52"/>
              </a:rPr>
              <a:t>, посольство, консульство </a:t>
            </a:r>
            <a:r>
              <a:rPr lang="ru-RU" sz="1000" dirty="0" err="1">
                <a:latin typeface="e-Ukraine Light" pitchFamily="50" charset="-52"/>
              </a:rPr>
              <a:t>такої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держави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однією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сторін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учасників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є особа, яка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рахунок</a:t>
            </a:r>
            <a:r>
              <a:rPr lang="ru-RU" sz="1000" dirty="0">
                <a:latin typeface="e-Ukraine Light" pitchFamily="50" charset="-52"/>
              </a:rPr>
              <a:t> у банку, </a:t>
            </a:r>
            <a:r>
              <a:rPr lang="ru-RU" sz="1000" dirty="0" err="1">
                <a:latin typeface="e-Ukraine Light" pitchFamily="50" charset="-52"/>
              </a:rPr>
              <a:t>зареєстрованому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зазначеній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юрисдикції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політично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значущих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членів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сім’ї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пов’язаних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політично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значущими</a:t>
            </a:r>
            <a:r>
              <a:rPr lang="ru-RU" sz="1000" dirty="0">
                <a:latin typeface="e-Ukraine Light" pitchFamily="50" charset="-52"/>
              </a:rPr>
              <a:t> особами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платіжні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переказу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>
                <a:latin typeface="e-Ukraine Light" pitchFamily="50" charset="-52"/>
              </a:rPr>
              <a:t> за кордон (у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до держав, </a:t>
            </a:r>
            <a:r>
              <a:rPr lang="ru-RU" sz="1000" dirty="0" err="1">
                <a:latin typeface="e-Ukraine Light" pitchFamily="50" charset="-52"/>
              </a:rPr>
              <a:t>віднесених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офшорних</a:t>
            </a:r>
            <a:r>
              <a:rPr lang="ru-RU" sz="1000" dirty="0">
                <a:latin typeface="e-Ukraine Light" pitchFamily="50" charset="-52"/>
              </a:rPr>
              <a:t> зон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готівкою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внесення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переказ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отримання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коштів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latin typeface="e-Ukraine Light" pitchFamily="50" charset="-52"/>
              </a:rPr>
              <a:t>фінансові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електронного</a:t>
            </a:r>
            <a:r>
              <a:rPr lang="ru-RU" sz="1000" dirty="0">
                <a:latin typeface="e-Ukraine Light" pitchFamily="50" charset="-52"/>
              </a:rPr>
              <a:t> резидента (е-резидента) (</a:t>
            </a:r>
            <a:r>
              <a:rPr lang="ru-RU" sz="1000" dirty="0" err="1">
                <a:latin typeface="e-Ukraine Light" pitchFamily="50" charset="-52"/>
              </a:rPr>
              <a:t>частина</a:t>
            </a:r>
            <a:r>
              <a:rPr lang="ru-RU" sz="1000" dirty="0">
                <a:latin typeface="e-Ukraine Light" pitchFamily="50" charset="-52"/>
              </a:rPr>
              <a:t> перша ст. 20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ІІІ Закону № 361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Фінансові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спроба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незалежно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, на яку вони </a:t>
            </a:r>
            <a:r>
              <a:rPr lang="ru-RU" sz="1000" dirty="0" err="1">
                <a:latin typeface="e-Ukraine Light" pitchFamily="50" charset="-52"/>
              </a:rPr>
              <a:t>проводяться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вважаються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підозрілими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первинного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моніторингу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підозру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достатні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підстави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підозри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вони є результатом </a:t>
            </a:r>
            <a:r>
              <a:rPr lang="ru-RU" sz="1000" dirty="0" err="1">
                <a:latin typeface="e-Ukraine Light" pitchFamily="50" charset="-52"/>
              </a:rPr>
              <a:t>злочинної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пов’язані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стосуються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тероризму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розповсюдження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зброї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масового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знищення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частина</a:t>
            </a:r>
            <a:r>
              <a:rPr lang="ru-RU" sz="1000" dirty="0">
                <a:latin typeface="e-Ukraine Light" pitchFamily="50" charset="-52"/>
              </a:rPr>
              <a:t> перша ст. 21 </a:t>
            </a:r>
            <a:r>
              <a:rPr lang="ru-RU" sz="1000" dirty="0" err="1">
                <a:latin typeface="e-Ukraine Light" pitchFamily="50" charset="-52"/>
              </a:rPr>
              <a:t>розд</a:t>
            </a:r>
            <a:r>
              <a:rPr lang="ru-RU" sz="1000" dirty="0">
                <a:latin typeface="e-Ukraine Light" pitchFamily="50" charset="-52"/>
              </a:rPr>
              <a:t>. ІІІ Закону № 361).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1572</TotalTime>
  <Words>240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180</cp:revision>
  <dcterms:created xsi:type="dcterms:W3CDTF">2021-05-27T05:23:05Z</dcterms:created>
  <dcterms:modified xsi:type="dcterms:W3CDTF">2023-07-31T10:35:38Z</dcterms:modified>
</cp:coreProperties>
</file>