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binet.tax.gov.u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88469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До </a:t>
            </a:r>
            <a:r>
              <a:rPr lang="ru-RU" sz="1600" b="1" dirty="0" err="1">
                <a:latin typeface="e-Ukraine Light" pitchFamily="50" charset="-52"/>
              </a:rPr>
              <a:t>уваги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фізичних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осіб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мають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намір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укласти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договір</a:t>
            </a:r>
            <a:r>
              <a:rPr lang="ru-RU" sz="1600" b="1" dirty="0">
                <a:latin typeface="e-Ukraine Light" pitchFamily="50" charset="-52"/>
              </a:rPr>
              <a:t> про </a:t>
            </a:r>
            <a:r>
              <a:rPr lang="ru-RU" sz="1600" b="1" dirty="0" err="1">
                <a:latin typeface="e-Ukraine Light" pitchFamily="50" charset="-52"/>
              </a:rPr>
              <a:t>добровільну</a:t>
            </a:r>
            <a:r>
              <a:rPr lang="ru-RU" sz="1600" b="1" dirty="0">
                <a:latin typeface="e-Ukraine Light" pitchFamily="50" charset="-52"/>
              </a:rPr>
              <a:t> участь у </a:t>
            </a:r>
            <a:r>
              <a:rPr lang="ru-RU" sz="1600" b="1" dirty="0" err="1">
                <a:latin typeface="e-Ukraine Light" pitchFamily="50" charset="-52"/>
              </a:rPr>
              <a:t>системі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загальнообов’язкового</a:t>
            </a:r>
            <a:r>
              <a:rPr lang="ru-RU" sz="1600" b="1" dirty="0">
                <a:latin typeface="e-Ukraine Light" pitchFamily="50" charset="-52"/>
              </a:rPr>
              <a:t> державного </a:t>
            </a:r>
            <a:r>
              <a:rPr lang="ru-RU" sz="1600" b="1" dirty="0" err="1">
                <a:latin typeface="e-Ukraine Light" pitchFamily="50" charset="-52"/>
              </a:rPr>
              <a:t>соціального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пенсійного</a:t>
            </a:r>
            <a:r>
              <a:rPr lang="ru-RU" sz="1600" b="1" dirty="0">
                <a:latin typeface="e-Ukraine Light" pitchFamily="50" charset="-52"/>
              </a:rPr>
              <a:t>) </a:t>
            </a:r>
            <a:r>
              <a:rPr lang="ru-RU" sz="1600" b="1" dirty="0" err="1">
                <a:latin typeface="e-Ukraine Light" pitchFamily="50" charset="-52"/>
              </a:rPr>
              <a:t>страхування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07203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515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00" dirty="0" smtClean="0">
                <a:latin typeface="e-Ukraine Light" pitchFamily="50" charset="-52"/>
              </a:rPr>
              <a:t>	</a:t>
            </a:r>
            <a:r>
              <a:rPr lang="ru-RU" sz="1000" dirty="0">
                <a:latin typeface="e-Ukraine Light" pitchFamily="50" charset="-52"/>
              </a:rPr>
              <a:t>    </a:t>
            </a:r>
            <a:r>
              <a:rPr lang="ru-RU" sz="1050" dirty="0">
                <a:latin typeface="e-Ukraine Light" pitchFamily="50" charset="-52"/>
              </a:rPr>
              <a:t> Наказом </a:t>
            </a:r>
            <a:r>
              <a:rPr lang="ru-RU" sz="1050" dirty="0" err="1">
                <a:latin typeface="e-Ukraine Light" pitchFamily="50" charset="-52"/>
              </a:rPr>
              <a:t>Міністерства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фінансів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08.02.2023 </a:t>
            </a:r>
            <a:r>
              <a:rPr lang="ru-RU" sz="1050" dirty="0" err="1">
                <a:latin typeface="e-Ukraine Light" pitchFamily="50" charset="-52"/>
              </a:rPr>
              <a:t>затверджено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Зміни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Інструкції</a:t>
            </a:r>
            <a:r>
              <a:rPr lang="ru-RU" sz="1050" dirty="0">
                <a:latin typeface="e-Ukraine Light" pitchFamily="50" charset="-52"/>
              </a:rPr>
              <a:t> про порядок </a:t>
            </a:r>
            <a:r>
              <a:rPr lang="ru-RU" sz="1050" dirty="0" err="1">
                <a:latin typeface="e-Ukraine Light" pitchFamily="50" charset="-52"/>
              </a:rPr>
              <a:t>нарахування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сплати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єдиного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внеску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загальнообов’язкове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соціальне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страхування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далі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Зміни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Так</a:t>
            </a:r>
            <a:r>
              <a:rPr lang="ru-RU" sz="1050" dirty="0">
                <a:latin typeface="e-Ukraine Light" pitchFamily="50" charset="-52"/>
              </a:rPr>
              <a:t>, з 10 </a:t>
            </a:r>
            <a:r>
              <a:rPr lang="ru-RU" sz="1050" dirty="0" err="1">
                <a:latin typeface="e-Ukraine Light" pitchFamily="50" charset="-52"/>
              </a:rPr>
              <a:t>червня</a:t>
            </a:r>
            <a:r>
              <a:rPr lang="ru-RU" sz="1050" dirty="0">
                <a:latin typeface="e-Ukraine Light" pitchFamily="50" charset="-52"/>
              </a:rPr>
              <a:t> 2023 року набрали </a:t>
            </a:r>
            <a:r>
              <a:rPr lang="ru-RU" sz="1050" dirty="0" err="1">
                <a:latin typeface="e-Ukraine Light" pitchFamily="50" charset="-52"/>
              </a:rPr>
              <a:t>чинності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зміни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внесені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абзацом</a:t>
            </a:r>
            <a:r>
              <a:rPr lang="ru-RU" sz="1050" dirty="0">
                <a:latin typeface="e-Ukraine Light" pitchFamily="50" charset="-52"/>
              </a:rPr>
              <a:t> другим </a:t>
            </a:r>
            <a:r>
              <a:rPr lang="ru-RU" sz="1050" dirty="0" err="1">
                <a:latin typeface="e-Ukraine Light" pitchFamily="50" charset="-52"/>
              </a:rPr>
              <a:t>підпункту</a:t>
            </a:r>
            <a:r>
              <a:rPr lang="ru-RU" sz="1050" dirty="0">
                <a:latin typeface="e-Ukraine Light" pitchFamily="50" charset="-52"/>
              </a:rPr>
              <a:t> 1 пункту 2, </a:t>
            </a:r>
            <a:r>
              <a:rPr lang="ru-RU" sz="1050" dirty="0" err="1">
                <a:latin typeface="e-Ukraine Light" pitchFamily="50" charset="-52"/>
              </a:rPr>
              <a:t>підпунктом</a:t>
            </a:r>
            <a:r>
              <a:rPr lang="ru-RU" sz="1050" dirty="0">
                <a:latin typeface="e-Ukraine Light" pitchFamily="50" charset="-52"/>
              </a:rPr>
              <a:t> 1 пункту 3 </a:t>
            </a:r>
            <a:r>
              <a:rPr lang="ru-RU" sz="1050" dirty="0" err="1">
                <a:latin typeface="e-Ukraine Light" pitchFamily="50" charset="-52"/>
              </a:rPr>
              <a:t>Змін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зокрема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надано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можливість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фізичним</a:t>
            </a:r>
            <a:r>
              <a:rPr lang="ru-RU" sz="1050" dirty="0">
                <a:latin typeface="e-Ukraine Light" pitchFamily="50" charset="-52"/>
              </a:rPr>
              <a:t> особам </a:t>
            </a:r>
            <a:r>
              <a:rPr lang="ru-RU" sz="1050" dirty="0" err="1">
                <a:latin typeface="e-Ukraine Light" pitchFamily="50" charset="-52"/>
              </a:rPr>
              <a:t>подавати</a:t>
            </a:r>
            <a:r>
              <a:rPr lang="ru-RU" sz="1050" dirty="0">
                <a:latin typeface="e-Ukraine Light" pitchFamily="50" charset="-52"/>
              </a:rPr>
              <a:t> заяви про </a:t>
            </a:r>
            <a:r>
              <a:rPr lang="ru-RU" sz="1050" dirty="0" err="1">
                <a:latin typeface="e-Ukraine Light" pitchFamily="50" charset="-52"/>
              </a:rPr>
              <a:t>добровільну</a:t>
            </a:r>
            <a:r>
              <a:rPr lang="ru-RU" sz="1050" dirty="0">
                <a:latin typeface="e-Ukraine Light" pitchFamily="50" charset="-52"/>
              </a:rPr>
              <a:t> участь у </a:t>
            </a:r>
            <a:r>
              <a:rPr lang="ru-RU" sz="1050" dirty="0" err="1">
                <a:latin typeface="e-Ukraine Light" pitchFamily="50" charset="-52"/>
              </a:rPr>
              <a:t>системі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загальнообов’язкового</a:t>
            </a:r>
            <a:r>
              <a:rPr lang="ru-RU" sz="1050" dirty="0">
                <a:latin typeface="e-Ukraine Light" pitchFamily="50" charset="-52"/>
              </a:rPr>
              <a:t> державного </a:t>
            </a:r>
            <a:r>
              <a:rPr lang="ru-RU" sz="1050" dirty="0" err="1">
                <a:latin typeface="e-Ukraine Light" pitchFamily="50" charset="-52"/>
              </a:rPr>
              <a:t>соціального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страхування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добровільну</a:t>
            </a:r>
            <a:r>
              <a:rPr lang="ru-RU" sz="1050" dirty="0">
                <a:latin typeface="e-Ukraine Light" pitchFamily="50" charset="-52"/>
              </a:rPr>
              <a:t> участь у </a:t>
            </a:r>
            <a:r>
              <a:rPr lang="ru-RU" sz="1050" dirty="0" err="1">
                <a:latin typeface="e-Ukraine Light" pitchFamily="50" charset="-52"/>
              </a:rPr>
              <a:t>системі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загальнообов’язкового</a:t>
            </a:r>
            <a:r>
              <a:rPr lang="ru-RU" sz="1050" dirty="0">
                <a:latin typeface="e-Ukraine Light" pitchFamily="50" charset="-52"/>
              </a:rPr>
              <a:t> державного </a:t>
            </a:r>
            <a:r>
              <a:rPr lang="ru-RU" sz="1050" dirty="0" err="1">
                <a:latin typeface="e-Ukraine Light" pitchFamily="50" charset="-52"/>
              </a:rPr>
              <a:t>пенсійного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страхування</a:t>
            </a:r>
            <a:r>
              <a:rPr lang="ru-RU" sz="1050" dirty="0">
                <a:latin typeface="e-Ukraine Light" pitchFamily="50" charset="-52"/>
              </a:rPr>
              <a:t> (одноразова </a:t>
            </a:r>
            <a:r>
              <a:rPr lang="ru-RU" sz="1050" dirty="0" err="1">
                <a:latin typeface="e-Ukraine Light" pitchFamily="50" charset="-52"/>
              </a:rPr>
              <a:t>сплата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єдиного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внеску</a:t>
            </a:r>
            <a:r>
              <a:rPr lang="ru-RU" sz="1050" dirty="0">
                <a:latin typeface="e-Ukraine Light" pitchFamily="50" charset="-52"/>
              </a:rPr>
              <a:t>) (</a:t>
            </a:r>
            <a:r>
              <a:rPr lang="ru-RU" sz="1050" dirty="0" err="1">
                <a:latin typeface="e-Ukraine Light" pitchFamily="50" charset="-52"/>
              </a:rPr>
              <a:t>далі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Заява</a:t>
            </a:r>
            <a:r>
              <a:rPr lang="ru-RU" sz="1050" dirty="0">
                <a:latin typeface="e-Ukraine Light" pitchFamily="50" charset="-52"/>
              </a:rPr>
              <a:t>) не </a:t>
            </a:r>
            <a:r>
              <a:rPr lang="ru-RU" sz="1050" dirty="0" err="1">
                <a:latin typeface="e-Ukraine Light" pitchFamily="50" charset="-52"/>
              </a:rPr>
              <a:t>тільки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паперовому</a:t>
            </a:r>
            <a:r>
              <a:rPr lang="ru-RU" sz="1050" dirty="0">
                <a:latin typeface="e-Ukraine Light" pitchFamily="50" charset="-52"/>
              </a:rPr>
              <a:t>, а </a:t>
            </a:r>
            <a:r>
              <a:rPr lang="ru-RU" sz="1050" dirty="0" err="1">
                <a:latin typeface="e-Ukraine Light" pitchFamily="50" charset="-52"/>
              </a:rPr>
              <a:t>ще</a:t>
            </a:r>
            <a:r>
              <a:rPr lang="ru-RU" sz="1050" dirty="0">
                <a:latin typeface="e-Ukraine Light" pitchFamily="50" charset="-52"/>
              </a:rPr>
              <a:t> й в </a:t>
            </a:r>
            <a:r>
              <a:rPr lang="ru-RU" sz="1050" dirty="0" err="1">
                <a:latin typeface="e-Ukraine Light" pitchFamily="50" charset="-52"/>
              </a:rPr>
              <a:t>електронному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вигляді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Для </a:t>
            </a:r>
            <a:r>
              <a:rPr lang="ru-RU" sz="1050" dirty="0" err="1">
                <a:latin typeface="e-Ukraine Light" pitchFamily="50" charset="-52"/>
              </a:rPr>
              <a:t>практичної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реалізації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зазначених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змін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розроблено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впроваджено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електронну</a:t>
            </a:r>
            <a:r>
              <a:rPr lang="ru-RU" sz="1050" dirty="0">
                <a:latin typeface="e-Ukraine Light" pitchFamily="50" charset="-52"/>
              </a:rPr>
              <a:t> форму Заяви (F1309401), яка доступна в </a:t>
            </a:r>
            <a:r>
              <a:rPr lang="ru-RU" sz="1050" dirty="0" err="1">
                <a:latin typeface="e-Ukraine Light" pitchFamily="50" charset="-52"/>
              </a:rPr>
              <a:t>приватній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частині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. </a:t>
            </a:r>
            <a:endParaRPr lang="ru-RU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8598" y="4948775"/>
            <a:ext cx="4430865" cy="1518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e-Ukraine Light" pitchFamily="50" charset="-52"/>
              </a:rPr>
              <a:t>Вхід</a:t>
            </a:r>
            <a:r>
              <a:rPr lang="ru-RU" dirty="0">
                <a:latin typeface="e-Ukraine Light" pitchFamily="50" charset="-52"/>
              </a:rPr>
              <a:t> до </a:t>
            </a:r>
            <a:r>
              <a:rPr lang="ru-RU" dirty="0" err="1">
                <a:latin typeface="e-Ukraine Light" pitchFamily="50" charset="-52"/>
              </a:rPr>
              <a:t>Електронного</a:t>
            </a:r>
            <a:r>
              <a:rPr lang="ru-RU" dirty="0">
                <a:latin typeface="e-Ukraine Light" pitchFamily="50" charset="-52"/>
              </a:rPr>
              <a:t> </a:t>
            </a:r>
            <a:r>
              <a:rPr lang="ru-RU" dirty="0" err="1">
                <a:latin typeface="e-Ukraine Light" pitchFamily="50" charset="-52"/>
              </a:rPr>
              <a:t>кабінету</a:t>
            </a:r>
            <a:r>
              <a:rPr lang="ru-RU" dirty="0">
                <a:latin typeface="e-Ukraine Light" pitchFamily="50" charset="-52"/>
              </a:rPr>
              <a:t> </a:t>
            </a:r>
            <a:r>
              <a:rPr lang="ru-RU" dirty="0" err="1">
                <a:latin typeface="e-Ukraine Light" pitchFamily="50" charset="-52"/>
              </a:rPr>
              <a:t>здійснюється</a:t>
            </a:r>
            <a:r>
              <a:rPr lang="ru-RU" dirty="0">
                <a:latin typeface="e-Ukraine Light" pitchFamily="50" charset="-52"/>
              </a:rPr>
              <a:t> за </a:t>
            </a:r>
            <a:r>
              <a:rPr lang="ru-RU" dirty="0" err="1">
                <a:latin typeface="e-Ukraine Light" pitchFamily="50" charset="-52"/>
              </a:rPr>
              <a:t>адресою</a:t>
            </a:r>
            <a:r>
              <a:rPr lang="ru-RU" dirty="0">
                <a:latin typeface="e-Ukraine Light" pitchFamily="50" charset="-52"/>
              </a:rPr>
              <a:t>: </a:t>
            </a:r>
            <a:r>
              <a:rPr lang="ru-RU" dirty="0">
                <a:latin typeface="e-Ukraine Light" pitchFamily="50" charset="-52"/>
                <a:hlinkClick r:id="rId2"/>
              </a:rPr>
              <a:t>https://cabinet.tax.gov.ua</a:t>
            </a:r>
            <a:r>
              <a:rPr lang="ru-RU" dirty="0">
                <a:latin typeface="e-Ukraine Light" pitchFamily="50" charset="-52"/>
              </a:rPr>
              <a:t> , а </a:t>
            </a:r>
            <a:r>
              <a:rPr lang="ru-RU" dirty="0" err="1">
                <a:latin typeface="e-Ukraine Light" pitchFamily="50" charset="-52"/>
              </a:rPr>
              <a:t>також</a:t>
            </a:r>
            <a:r>
              <a:rPr lang="ru-RU" dirty="0">
                <a:latin typeface="e-Ukraine Light" pitchFamily="50" charset="-52"/>
              </a:rPr>
              <a:t> через </a:t>
            </a:r>
            <a:r>
              <a:rPr lang="ru-RU" dirty="0" err="1">
                <a:latin typeface="e-Ukraine Light" pitchFamily="50" charset="-52"/>
              </a:rPr>
              <a:t>вебпортал</a:t>
            </a:r>
            <a:r>
              <a:rPr lang="ru-RU" dirty="0">
                <a:latin typeface="e-Ukraine Light" pitchFamily="50" charset="-52"/>
              </a:rPr>
              <a:t> ДПС. </a:t>
            </a:r>
          </a:p>
          <a:p>
            <a:pPr algn="ctr"/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 </a:t>
            </a:r>
            <a:r>
              <a:rPr lang="ru-RU" sz="1050" dirty="0">
                <a:latin typeface="e-Ukraine Light" pitchFamily="50" charset="-52"/>
              </a:rPr>
              <a:t>Доступ до </a:t>
            </a:r>
            <a:r>
              <a:rPr lang="ru-RU" sz="1050" dirty="0" err="1">
                <a:latin typeface="e-Ukraine Light" pitchFamily="50" charset="-52"/>
              </a:rPr>
              <a:t>приватної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частини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надається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після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проходження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користувачем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ідентифікації</a:t>
            </a:r>
            <a:r>
              <a:rPr lang="ru-RU" sz="1050" dirty="0">
                <a:latin typeface="e-Ukraine Light" pitchFamily="50" charset="-52"/>
              </a:rPr>
              <a:t> онлайн з </a:t>
            </a:r>
            <a:r>
              <a:rPr lang="ru-RU" sz="1050" dirty="0" err="1">
                <a:latin typeface="e-Ukraine Light" pitchFamily="50" charset="-52"/>
              </a:rPr>
              <a:t>використанням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кваліфікованого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підпису</a:t>
            </a:r>
            <a:r>
              <a:rPr lang="ru-RU" sz="1050" dirty="0">
                <a:latin typeface="e-Ukraine Light" pitchFamily="50" charset="-52"/>
              </a:rPr>
              <a:t> будь-</a:t>
            </a:r>
            <a:r>
              <a:rPr lang="ru-RU" sz="1050" dirty="0" err="1">
                <a:latin typeface="e-Ukraine Light" pitchFamily="50" charset="-52"/>
              </a:rPr>
              <a:t>якого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Кваліфікованого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надавача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довірчих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, через </a:t>
            </a:r>
            <a:r>
              <a:rPr lang="ru-RU" sz="1050" dirty="0" err="1">
                <a:latin typeface="e-Ukraine Light" pitchFamily="50" charset="-52"/>
              </a:rPr>
              <a:t>Інтегровану</a:t>
            </a:r>
            <a:r>
              <a:rPr lang="ru-RU" sz="1050" dirty="0">
                <a:latin typeface="e-Ukraine Light" pitchFamily="50" charset="-52"/>
              </a:rPr>
              <a:t> систему </a:t>
            </a:r>
            <a:r>
              <a:rPr lang="ru-RU" sz="1050" dirty="0" err="1">
                <a:latin typeface="e-Ukraine Light" pitchFamily="50" charset="-52"/>
              </a:rPr>
              <a:t>електронної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ідентифікації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en-US" sz="1050" dirty="0">
                <a:latin typeface="e-Ukraine Light" pitchFamily="50" charset="-52"/>
              </a:rPr>
              <a:t>id.gov.ua (</a:t>
            </a:r>
            <a:r>
              <a:rPr lang="en-US" sz="1050" dirty="0" err="1">
                <a:latin typeface="e-Ukraine Light" pitchFamily="50" charset="-52"/>
              </a:rPr>
              <a:t>MobileID</a:t>
            </a:r>
            <a:r>
              <a:rPr lang="en-US" sz="1050" dirty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та </a:t>
            </a:r>
            <a:r>
              <a:rPr lang="en-US" sz="1050" dirty="0" err="1">
                <a:latin typeface="e-Ukraine Light" pitchFamily="50" charset="-52"/>
              </a:rPr>
              <a:t>BankID</a:t>
            </a:r>
            <a:r>
              <a:rPr lang="en-US" sz="1050" dirty="0">
                <a:latin typeface="e-Ukraine Light" pitchFamily="50" charset="-52"/>
              </a:rPr>
              <a:t>), </a:t>
            </a:r>
            <a:r>
              <a:rPr lang="ru-RU" sz="1050" dirty="0">
                <a:latin typeface="e-Ukraine Light" pitchFamily="50" charset="-52"/>
              </a:rPr>
              <a:t>за </a:t>
            </a:r>
            <a:r>
              <a:rPr lang="ru-RU" sz="1050" dirty="0" err="1">
                <a:latin typeface="e-Ukraine Light" pitchFamily="50" charset="-52"/>
              </a:rPr>
              <a:t>допомогою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Підпис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«</a:t>
            </a:r>
            <a:r>
              <a:rPr lang="ru-RU" sz="1050" dirty="0" err="1">
                <a:latin typeface="e-Ukraine Light" pitchFamily="50" charset="-52"/>
              </a:rPr>
              <a:t>хмарного</a:t>
            </a:r>
            <a:r>
              <a:rPr lang="ru-RU" sz="1050" dirty="0">
                <a:latin typeface="e-Ukraine Light" pitchFamily="50" charset="-52"/>
              </a:rPr>
              <a:t>» </a:t>
            </a:r>
            <a:r>
              <a:rPr lang="ru-RU" sz="1050" dirty="0" err="1">
                <a:latin typeface="e-Ukraine Light" pitchFamily="50" charset="-52"/>
              </a:rPr>
              <a:t>кваліфікованого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підпису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Також</a:t>
            </a:r>
            <a:r>
              <a:rPr lang="ru-RU" sz="1050" dirty="0">
                <a:latin typeface="e-Ukraine Light" pitchFamily="50" charset="-52"/>
              </a:rPr>
              <a:t>, у </a:t>
            </a:r>
            <a:r>
              <a:rPr lang="ru-RU" sz="1050" dirty="0" err="1">
                <a:latin typeface="e-Ukraine Light" pitchFamily="50" charset="-52"/>
              </a:rPr>
              <a:t>разі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необхідності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фізичні</a:t>
            </a:r>
            <a:r>
              <a:rPr lang="ru-RU" sz="1050" dirty="0">
                <a:latin typeface="e-Ukraine Light" pitchFamily="50" charset="-52"/>
              </a:rPr>
              <a:t> особи </a:t>
            </a:r>
            <a:r>
              <a:rPr lang="ru-RU" sz="1050" dirty="0" err="1">
                <a:latin typeface="e-Ukraine Light" pitchFamily="50" charset="-52"/>
              </a:rPr>
              <a:t>мають</a:t>
            </a:r>
            <a:r>
              <a:rPr lang="ru-RU" sz="1050" dirty="0">
                <a:latin typeface="e-Ukraine Light" pitchFamily="50" charset="-52"/>
              </a:rPr>
              <a:t> право </a:t>
            </a:r>
            <a:r>
              <a:rPr lang="ru-RU" sz="1050" dirty="0" err="1">
                <a:latin typeface="e-Ukraine Light" pitchFamily="50" charset="-52"/>
              </a:rPr>
              <a:t>створити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підписати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направити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Заяву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en-US" sz="1050" dirty="0">
                <a:latin typeface="e-Ukraine Light" pitchFamily="50" charset="-52"/>
              </a:rPr>
              <a:t>F1309401) </a:t>
            </a:r>
            <a:r>
              <a:rPr lang="ru-RU" sz="1050" dirty="0">
                <a:latin typeface="e-Ukraine Light" pitchFamily="50" charset="-52"/>
              </a:rPr>
              <a:t>через </a:t>
            </a:r>
            <a:r>
              <a:rPr lang="ru-RU" sz="1050" dirty="0" err="1">
                <a:latin typeface="e-Ukraine Light" pitchFamily="50" charset="-52"/>
              </a:rPr>
              <a:t>стороннє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програмне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забезпечення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Результати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автоматизованої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обробки</a:t>
            </a:r>
            <a:r>
              <a:rPr lang="ru-RU" sz="1050" dirty="0">
                <a:latin typeface="e-Ukraine Light" pitchFamily="50" charset="-52"/>
              </a:rPr>
              <a:t> Заяви,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надходять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відповідь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квитанції</a:t>
            </a:r>
            <a:r>
              <a:rPr lang="ru-RU" sz="1050" dirty="0">
                <a:latin typeface="e-Ukraine Light" pitchFamily="50" charset="-52"/>
              </a:rPr>
              <a:t> № 1 та № 2), </a:t>
            </a:r>
            <a:r>
              <a:rPr lang="ru-RU" sz="1050" dirty="0" err="1">
                <a:latin typeface="e-Ukraine Light" pitchFamily="50" charset="-52"/>
              </a:rPr>
              <a:t>надають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можливість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пересвідчитися</a:t>
            </a:r>
            <a:r>
              <a:rPr lang="ru-RU" sz="1050" dirty="0">
                <a:latin typeface="e-Ukraine Light" pitchFamily="50" charset="-52"/>
              </a:rPr>
              <a:t> у тому,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Заява</a:t>
            </a:r>
            <a:r>
              <a:rPr lang="ru-RU" sz="1050" dirty="0">
                <a:latin typeface="e-Ukraine Light" pitchFamily="50" charset="-52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9920" y="3940681"/>
            <a:ext cx="4591050" cy="1356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err="1">
                <a:latin typeface="e-Ukraine Light" pitchFamily="50" charset="-52"/>
              </a:rPr>
              <a:t>прийнята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податковим</a:t>
            </a:r>
            <a:r>
              <a:rPr lang="ru-RU" sz="1200" b="1" dirty="0">
                <a:latin typeface="e-Ukraine Light" pitchFamily="50" charset="-52"/>
              </a:rPr>
              <a:t> органом для </a:t>
            </a:r>
            <a:r>
              <a:rPr lang="ru-RU" sz="1200" b="1" dirty="0" err="1">
                <a:latin typeface="e-Ukraine Light" pitchFamily="50" charset="-52"/>
              </a:rPr>
              <a:t>подальшої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перевірки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даних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щодо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можливості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укладання</a:t>
            </a:r>
            <a:r>
              <a:rPr lang="ru-RU" sz="1200" b="1" dirty="0">
                <a:latin typeface="e-Ukraine Light" pitchFamily="50" charset="-52"/>
              </a:rPr>
              <a:t> договору про </a:t>
            </a:r>
            <a:r>
              <a:rPr lang="ru-RU" sz="1200" b="1" dirty="0" err="1">
                <a:latin typeface="e-Ukraine Light" pitchFamily="50" charset="-52"/>
              </a:rPr>
              <a:t>добровільну</a:t>
            </a:r>
            <a:r>
              <a:rPr lang="ru-RU" sz="1200" b="1" dirty="0">
                <a:latin typeface="e-Ukraine Light" pitchFamily="50" charset="-52"/>
              </a:rPr>
              <a:t> участь (</a:t>
            </a:r>
            <a:r>
              <a:rPr lang="ru-RU" sz="1200" b="1" dirty="0" err="1">
                <a:latin typeface="e-Ukraine Light" pitchFamily="50" charset="-52"/>
              </a:rPr>
              <a:t>відсутність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повідомлень</a:t>
            </a:r>
            <a:r>
              <a:rPr lang="ru-RU" sz="1200" b="1" dirty="0">
                <a:latin typeface="e-Ukraine Light" pitchFamily="50" charset="-52"/>
              </a:rPr>
              <a:t> про </a:t>
            </a:r>
            <a:r>
              <a:rPr lang="ru-RU" sz="1200" b="1" dirty="0" err="1">
                <a:latin typeface="e-Ukraine Light" pitchFamily="50" charset="-52"/>
              </a:rPr>
              <a:t>наявність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помилок</a:t>
            </a:r>
            <a:r>
              <a:rPr lang="ru-RU" sz="1200" b="1" dirty="0">
                <a:latin typeface="e-Ukraine Light" pitchFamily="50" charset="-52"/>
              </a:rPr>
              <a:t> в </a:t>
            </a:r>
            <a:r>
              <a:rPr lang="ru-RU" sz="1200" b="1" dirty="0" err="1">
                <a:latin typeface="e-Ukraine Light" pitchFamily="50" charset="-52"/>
              </a:rPr>
              <a:t>квитанціях</a:t>
            </a:r>
            <a:r>
              <a:rPr lang="ru-RU" sz="1200" b="1" dirty="0">
                <a:latin typeface="e-Ukraine Light" pitchFamily="50" charset="-52"/>
              </a:rPr>
              <a:t> № 1 та № 2</a:t>
            </a:r>
            <a:r>
              <a:rPr lang="ru-RU" sz="1200" b="1" dirty="0" smtClean="0">
                <a:latin typeface="e-Ukraine Light" pitchFamily="50" charset="-52"/>
              </a:rPr>
              <a:t>);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9651" y="5446643"/>
            <a:ext cx="4638410" cy="10208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e-Ukraine Light" pitchFamily="50" charset="-52"/>
              </a:rPr>
              <a:t>не </a:t>
            </a:r>
            <a:r>
              <a:rPr lang="ru-RU" sz="1200" b="1" dirty="0" err="1">
                <a:latin typeface="e-Ukraine Light" pitchFamily="50" charset="-52"/>
              </a:rPr>
              <a:t>прийнята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податковим</a:t>
            </a:r>
            <a:r>
              <a:rPr lang="ru-RU" sz="1200" b="1" dirty="0">
                <a:latin typeface="e-Ukraine Light" pitchFamily="50" charset="-52"/>
              </a:rPr>
              <a:t> органом (</a:t>
            </a:r>
            <a:r>
              <a:rPr lang="ru-RU" sz="1200" b="1" dirty="0" err="1">
                <a:latin typeface="e-Ukraine Light" pitchFamily="50" charset="-52"/>
              </a:rPr>
              <a:t>надано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опис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допущених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помилок</a:t>
            </a:r>
            <a:r>
              <a:rPr lang="ru-RU" sz="1200" b="1" dirty="0">
                <a:latin typeface="e-Ukraine Light" pitchFamily="50" charset="-52"/>
              </a:rPr>
              <a:t>, при </a:t>
            </a:r>
            <a:r>
              <a:rPr lang="ru-RU" sz="1200" b="1" dirty="0" err="1">
                <a:latin typeface="e-Ukraine Light" pitchFamily="50" charset="-52"/>
              </a:rPr>
              <a:t>заповненні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основних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реквізитів</a:t>
            </a:r>
            <a:r>
              <a:rPr lang="ru-RU" sz="1200" b="1" dirty="0">
                <a:latin typeface="e-Ukraine Light" pitchFamily="50" charset="-52"/>
              </a:rPr>
              <a:t> Заяви). </a:t>
            </a:r>
            <a:endParaRPr lang="ru-RU" sz="1600" b="1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186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182</cp:revision>
  <dcterms:created xsi:type="dcterms:W3CDTF">2021-05-27T05:23:05Z</dcterms:created>
  <dcterms:modified xsi:type="dcterms:W3CDTF">2023-07-31T11:42:54Z</dcterms:modified>
</cp:coreProperties>
</file>