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98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642205"/>
            <a:ext cx="360000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>
                <a:latin typeface="e-Ukraine Light" pitchFamily="50" charset="-52"/>
              </a:rPr>
              <a:t>Щодо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відновлення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дії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окремих</a:t>
            </a:r>
            <a:r>
              <a:rPr lang="ru-RU" b="1" dirty="0">
                <a:latin typeface="e-Ukraine Light" pitchFamily="50" charset="-52"/>
              </a:rPr>
              <a:t> норм </a:t>
            </a:r>
            <a:r>
              <a:rPr lang="ru-RU" b="1" dirty="0" err="1">
                <a:latin typeface="e-Ukraine Light" pitchFamily="50" charset="-52"/>
              </a:rPr>
              <a:t>Податкового</a:t>
            </a:r>
            <a:r>
              <a:rPr lang="ru-RU" b="1" dirty="0">
                <a:latin typeface="e-Ukraine Light" pitchFamily="50" charset="-52"/>
              </a:rPr>
              <a:t> кодексу </a:t>
            </a:r>
            <a:r>
              <a:rPr lang="ru-RU" b="1">
                <a:latin typeface="e-Ukraine Light" pitchFamily="50" charset="-52"/>
              </a:rPr>
              <a:t>України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Липень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9" y="138186"/>
            <a:ext cx="455295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>
                <a:latin typeface="e-Ukraine Light" pitchFamily="50" charset="-52"/>
              </a:rPr>
              <a:t>    </a:t>
            </a:r>
            <a:r>
              <a:rPr lang="ru-RU" sz="1000" dirty="0">
                <a:latin typeface="e-Ukraine Light" pitchFamily="50" charset="-52"/>
              </a:rPr>
              <a:t> Головне </a:t>
            </a:r>
            <a:r>
              <a:rPr lang="ru-RU" sz="1000" dirty="0" err="1">
                <a:latin typeface="e-Ukraine Light" pitchFamily="50" charset="-52"/>
              </a:rPr>
              <a:t>управління</a:t>
            </a:r>
            <a:r>
              <a:rPr lang="ru-RU" sz="1000" dirty="0">
                <a:latin typeface="e-Ukraine Light" pitchFamily="50" charset="-52"/>
              </a:rPr>
              <a:t> ДПС у м. </a:t>
            </a:r>
            <a:r>
              <a:rPr lang="ru-RU" sz="1000" dirty="0" err="1">
                <a:latin typeface="e-Ukraine Light" pitchFamily="50" charset="-52"/>
              </a:rPr>
              <a:t>Києві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нагадує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згідно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розпорядженням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Кабінету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Міністрів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25 </a:t>
            </a:r>
            <a:r>
              <a:rPr lang="ru-RU" sz="1000" dirty="0" err="1">
                <a:latin typeface="e-Ukraine Light" pitchFamily="50" charset="-52"/>
              </a:rPr>
              <a:t>березня</a:t>
            </a:r>
            <a:r>
              <a:rPr lang="ru-RU" sz="1000" dirty="0">
                <a:latin typeface="e-Ukraine Light" pitchFamily="50" charset="-52"/>
              </a:rPr>
              <a:t> 2020 року № 338 «Про </a:t>
            </a:r>
            <a:r>
              <a:rPr lang="ru-RU" sz="1000" dirty="0" err="1">
                <a:latin typeface="e-Ukraine Light" pitchFamily="50" charset="-52"/>
              </a:rPr>
              <a:t>переведення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єдиної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державної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системи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цивільного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захисту</a:t>
            </a:r>
            <a:r>
              <a:rPr lang="ru-RU" sz="1000" dirty="0">
                <a:latin typeface="e-Ukraine Light" pitchFamily="50" charset="-52"/>
              </a:rPr>
              <a:t> у режим </a:t>
            </a:r>
            <a:r>
              <a:rPr lang="ru-RU" sz="1000" dirty="0" err="1">
                <a:latin typeface="e-Ukraine Light" pitchFamily="50" charset="-52"/>
              </a:rPr>
              <a:t>надзвичайної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ситуації</a:t>
            </a:r>
            <a:r>
              <a:rPr lang="ru-RU" sz="1000" dirty="0">
                <a:latin typeface="e-Ukraine Light" pitchFamily="50" charset="-52"/>
              </a:rPr>
              <a:t>» (з </a:t>
            </a:r>
            <a:r>
              <a:rPr lang="ru-RU" sz="1000" dirty="0" err="1">
                <a:latin typeface="e-Ukraine Light" pitchFamily="50" charset="-52"/>
              </a:rPr>
              <a:t>урахуванням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внесених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змін</a:t>
            </a:r>
            <a:r>
              <a:rPr lang="ru-RU" sz="1000" dirty="0">
                <a:latin typeface="e-Ukraine Light" pitchFamily="50" charset="-52"/>
              </a:rPr>
              <a:t> і </a:t>
            </a:r>
            <a:r>
              <a:rPr lang="ru-RU" sz="1000" dirty="0" err="1">
                <a:latin typeface="e-Ukraine Light" pitchFamily="50" charset="-52"/>
              </a:rPr>
              <a:t>доповнень</a:t>
            </a:r>
            <a:r>
              <a:rPr lang="ru-RU" sz="1000" dirty="0">
                <a:latin typeface="e-Ukraine Light" pitchFamily="50" charset="-52"/>
              </a:rPr>
              <a:t>) з метою </a:t>
            </a:r>
            <a:r>
              <a:rPr lang="ru-RU" sz="1000" dirty="0" err="1">
                <a:latin typeface="e-Ukraine Light" pitchFamily="50" charset="-52"/>
              </a:rPr>
              <a:t>запобігання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поширенню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території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гострої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респіраторної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хвороби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en-US" sz="1000" dirty="0">
                <a:latin typeface="e-Ukraine Light" pitchFamily="50" charset="-52"/>
              </a:rPr>
              <a:t>COVID-19, </a:t>
            </a:r>
            <a:r>
              <a:rPr lang="ru-RU" sz="1000" dirty="0" err="1">
                <a:latin typeface="e-Ukraine Light" pitchFamily="50" charset="-52"/>
              </a:rPr>
              <a:t>спричиненої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коронавірусом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en-US" sz="1000" dirty="0">
                <a:latin typeface="e-Ukraine Light" pitchFamily="50" charset="-52"/>
              </a:rPr>
              <a:t>SARS-CoV-2 (COVID-19), </a:t>
            </a:r>
            <a:r>
              <a:rPr lang="ru-RU" sz="1000" dirty="0">
                <a:latin typeface="e-Ukraine Light" pitchFamily="50" charset="-52"/>
              </a:rPr>
              <a:t>на </a:t>
            </a:r>
            <a:r>
              <a:rPr lang="ru-RU" sz="1000" dirty="0" err="1">
                <a:latin typeface="e-Ukraine Light" pitchFamily="50" charset="-52"/>
              </a:rPr>
              <a:t>території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було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запроваджено</a:t>
            </a:r>
            <a:r>
              <a:rPr lang="ru-RU" sz="1000" dirty="0">
                <a:latin typeface="e-Ukraine Light" pitchFamily="50" charset="-52"/>
              </a:rPr>
              <a:t> карантин, </a:t>
            </a:r>
            <a:r>
              <a:rPr lang="ru-RU" sz="1000" dirty="0" err="1">
                <a:latin typeface="e-Ukraine Light" pitchFamily="50" charset="-52"/>
              </a:rPr>
              <a:t>дія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завершилася</a:t>
            </a:r>
            <a:r>
              <a:rPr lang="ru-RU" sz="1000" dirty="0">
                <a:latin typeface="e-Ukraine Light" pitchFamily="50" charset="-52"/>
              </a:rPr>
              <a:t> 30 </a:t>
            </a:r>
            <a:r>
              <a:rPr lang="ru-RU" sz="1000" dirty="0" err="1">
                <a:latin typeface="e-Ukraine Light" pitchFamily="50" charset="-52"/>
              </a:rPr>
              <a:t>червня</a:t>
            </a:r>
            <a:r>
              <a:rPr lang="ru-RU" sz="1000" dirty="0">
                <a:latin typeface="e-Ukraine Light" pitchFamily="50" charset="-52"/>
              </a:rPr>
              <a:t> 2023 року.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У </a:t>
            </a:r>
            <a:r>
              <a:rPr lang="ru-RU" sz="1000" dirty="0" err="1">
                <a:latin typeface="e-Ukraine Light" pitchFamily="50" charset="-52"/>
              </a:rPr>
              <a:t>зв’язку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завершенням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дії</a:t>
            </a:r>
            <a:r>
              <a:rPr lang="ru-RU" sz="1000" dirty="0">
                <a:latin typeface="e-Ukraine Light" pitchFamily="50" charset="-52"/>
              </a:rPr>
              <a:t> карантину, з 01 </a:t>
            </a:r>
            <a:r>
              <a:rPr lang="ru-RU" sz="1000" dirty="0" err="1">
                <a:latin typeface="e-Ukraine Light" pitchFamily="50" charset="-52"/>
              </a:rPr>
              <a:t>липня</a:t>
            </a:r>
            <a:r>
              <a:rPr lang="ru-RU" sz="1000" dirty="0">
                <a:latin typeface="e-Ukraine Light" pitchFamily="50" charset="-52"/>
              </a:rPr>
              <a:t> 2023 року </a:t>
            </a:r>
            <a:r>
              <a:rPr lang="ru-RU" sz="1000" dirty="0" err="1">
                <a:latin typeface="e-Ukraine Light" pitchFamily="50" charset="-52"/>
              </a:rPr>
              <a:t>припинилася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</a:t>
            </a:r>
            <a:r>
              <a:rPr lang="ru-RU" sz="1000" dirty="0">
                <a:latin typeface="e-Ukraine Light" pitchFamily="50" charset="-52"/>
              </a:rPr>
              <a:t> норм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кодексу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далі</a:t>
            </a:r>
            <a:r>
              <a:rPr lang="ru-RU" sz="1000" dirty="0">
                <a:latin typeface="e-Ukraine Light" pitchFamily="50" charset="-52"/>
              </a:rPr>
              <a:t> – Кодекс), </a:t>
            </a:r>
            <a:r>
              <a:rPr lang="ru-RU" sz="1000" dirty="0" err="1">
                <a:latin typeface="e-Ukraine Light" pitchFamily="50" charset="-52"/>
              </a:rPr>
              <a:t>якими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період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дії</a:t>
            </a:r>
            <a:r>
              <a:rPr lang="ru-RU" sz="1000" dirty="0">
                <a:latin typeface="e-Ukraine Light" pitchFamily="50" charset="-52"/>
              </a:rPr>
              <a:t> карантину </a:t>
            </a:r>
            <a:r>
              <a:rPr lang="ru-RU" sz="1000" dirty="0" err="1">
                <a:latin typeface="e-Ukraine Light" pitchFamily="50" charset="-52"/>
              </a:rPr>
              <a:t>встановлювалися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окремі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пільгові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режими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Окрім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того, 30 </a:t>
            </a:r>
            <a:r>
              <a:rPr lang="ru-RU" sz="1000" dirty="0" err="1">
                <a:latin typeface="e-Ukraine Light" pitchFamily="50" charset="-52"/>
              </a:rPr>
              <a:t>червня</a:t>
            </a:r>
            <a:r>
              <a:rPr lang="ru-RU" sz="1000" dirty="0">
                <a:latin typeface="e-Ukraine Light" pitchFamily="50" charset="-52"/>
              </a:rPr>
              <a:t> 2023 року </a:t>
            </a:r>
            <a:r>
              <a:rPr lang="ru-RU" sz="1000" dirty="0" err="1">
                <a:latin typeface="e-Ukraine Light" pitchFamily="50" charset="-52"/>
              </a:rPr>
              <a:t>завершилася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окремих</a:t>
            </a:r>
            <a:r>
              <a:rPr lang="ru-RU" sz="1000" dirty="0">
                <a:latin typeface="e-Ukraine Light" pitchFamily="50" charset="-52"/>
              </a:rPr>
              <a:t> правил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ПДВ та </a:t>
            </a:r>
            <a:r>
              <a:rPr lang="ru-RU" sz="1000" dirty="0" err="1">
                <a:latin typeface="e-Ukraine Light" pitchFamily="50" charset="-52"/>
              </a:rPr>
              <a:t>акцизним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постачання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митній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ввезення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митну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бензинів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моторних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важких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дистилятів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скрапленого</a:t>
            </a:r>
            <a:r>
              <a:rPr lang="ru-RU" sz="1000" dirty="0">
                <a:latin typeface="e-Ukraine Light" pitchFamily="50" charset="-52"/>
              </a:rPr>
              <a:t> газу, </a:t>
            </a:r>
            <a:r>
              <a:rPr lang="ru-RU" sz="1000" dirty="0" err="1">
                <a:latin typeface="e-Ukraine Light" pitchFamily="50" charset="-52"/>
              </a:rPr>
              <a:t>біодизелю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палива</a:t>
            </a:r>
            <a:r>
              <a:rPr lang="ru-RU" sz="1000" dirty="0">
                <a:latin typeface="e-Ukraine Light" pitchFamily="50" charset="-52"/>
              </a:rPr>
              <a:t> моторного альтернативного,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класифікуються</a:t>
            </a:r>
            <a:r>
              <a:rPr lang="ru-RU" sz="1000" dirty="0">
                <a:latin typeface="e-Ukraine Light" pitchFamily="50" charset="-52"/>
              </a:rPr>
              <a:t> за кодами УКТ ЗЕД, </a:t>
            </a:r>
            <a:r>
              <a:rPr lang="ru-RU" sz="1000" dirty="0" err="1">
                <a:latin typeface="e-Ukraine Light" pitchFamily="50" charset="-52"/>
              </a:rPr>
              <a:t>визначеними</a:t>
            </a:r>
            <a:r>
              <a:rPr lang="ru-RU" sz="1000" dirty="0">
                <a:latin typeface="e-Ukraine Light" pitchFamily="50" charset="-52"/>
              </a:rPr>
              <a:t> пунктом 41 </a:t>
            </a:r>
            <a:r>
              <a:rPr lang="ru-RU" sz="1000" dirty="0" err="1">
                <a:latin typeface="e-Ukraine Light" pitchFamily="50" charset="-52"/>
              </a:rPr>
              <a:t>підрозділу</a:t>
            </a:r>
            <a:r>
              <a:rPr lang="ru-RU" sz="1000" dirty="0">
                <a:latin typeface="e-Ukraine Light" pitchFamily="50" charset="-52"/>
              </a:rPr>
              <a:t> 5 </a:t>
            </a:r>
            <a:r>
              <a:rPr lang="ru-RU" sz="1000" dirty="0" err="1">
                <a:latin typeface="e-Ukraine Light" pitchFamily="50" charset="-52"/>
              </a:rPr>
              <a:t>розділу</a:t>
            </a:r>
            <a:r>
              <a:rPr lang="ru-RU" sz="1000" dirty="0">
                <a:latin typeface="e-Ukraine Light" pitchFamily="50" charset="-52"/>
              </a:rPr>
              <a:t> ХХ Кодексу (пункт 82 </a:t>
            </a:r>
            <a:r>
              <a:rPr lang="ru-RU" sz="1000" dirty="0" err="1">
                <a:latin typeface="e-Ukraine Light" pitchFamily="50" charset="-52"/>
              </a:rPr>
              <a:t>підрозділу</a:t>
            </a:r>
            <a:r>
              <a:rPr lang="ru-RU" sz="1000" dirty="0">
                <a:latin typeface="e-Ukraine Light" pitchFamily="50" charset="-52"/>
              </a:rPr>
              <a:t> 2, пункт 41 </a:t>
            </a:r>
            <a:r>
              <a:rPr lang="ru-RU" sz="1000" dirty="0" err="1">
                <a:latin typeface="e-Ukraine Light" pitchFamily="50" charset="-52"/>
              </a:rPr>
              <a:t>підрозділу</a:t>
            </a:r>
            <a:r>
              <a:rPr lang="ru-RU" sz="1000" dirty="0">
                <a:latin typeface="e-Ukraine Light" pitchFamily="50" charset="-52"/>
              </a:rPr>
              <a:t> 5 </a:t>
            </a:r>
            <a:r>
              <a:rPr lang="ru-RU" sz="1000" dirty="0" err="1">
                <a:latin typeface="e-Ukraine Light" pitchFamily="50" charset="-52"/>
              </a:rPr>
              <a:t>розділу</a:t>
            </a:r>
            <a:r>
              <a:rPr lang="ru-RU" sz="1000" dirty="0">
                <a:latin typeface="e-Ukraine Light" pitchFamily="50" charset="-52"/>
              </a:rPr>
              <a:t> ХХ Кодексу).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Тобто</a:t>
            </a:r>
            <a:r>
              <a:rPr lang="ru-RU" sz="1000" dirty="0">
                <a:latin typeface="e-Ukraine Light" pitchFamily="50" charset="-52"/>
              </a:rPr>
              <a:t>, з 1-го </a:t>
            </a:r>
            <a:r>
              <a:rPr lang="ru-RU" sz="1000" dirty="0" err="1">
                <a:latin typeface="e-Ukraine Light" pitchFamily="50" charset="-52"/>
              </a:rPr>
              <a:t>липня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відновилися</a:t>
            </a:r>
            <a:r>
              <a:rPr lang="ru-RU" sz="1000" dirty="0">
                <a:latin typeface="e-Ukraine Light" pitchFamily="50" charset="-52"/>
              </a:rPr>
              <a:t> правила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були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змінені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призупинені</a:t>
            </a:r>
            <a:r>
              <a:rPr lang="ru-RU" sz="1000" dirty="0">
                <a:latin typeface="e-Ukraine Light" pitchFamily="50" charset="-52"/>
              </a:rPr>
              <a:t> до 01.07.2023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завершення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дії</a:t>
            </a:r>
            <a:r>
              <a:rPr lang="ru-RU" sz="1000" dirty="0">
                <a:latin typeface="e-Ukraine Light" pitchFamily="50" charset="-52"/>
              </a:rPr>
              <a:t> карантину.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1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ru-RU" sz="1000" dirty="0" err="1">
                <a:latin typeface="e-Ukraine Light" pitchFamily="50" charset="-52"/>
              </a:rPr>
              <a:t>Скасовано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встановлений</a:t>
            </a:r>
            <a:r>
              <a:rPr lang="ru-RU" sz="1000" dirty="0">
                <a:latin typeface="e-Ukraine Light" pitchFamily="50" charset="-52"/>
              </a:rPr>
              <a:t> пунктом 71 </a:t>
            </a:r>
            <a:r>
              <a:rPr lang="ru-RU" sz="1000" dirty="0" err="1">
                <a:latin typeface="e-Ukraine Light" pitchFamily="50" charset="-52"/>
              </a:rPr>
              <a:t>підрозділу</a:t>
            </a:r>
            <a:r>
              <a:rPr lang="ru-RU" sz="1000" dirty="0">
                <a:latin typeface="e-Ukraine Light" pitchFamily="50" charset="-52"/>
              </a:rPr>
              <a:t> 2 </a:t>
            </a:r>
            <a:r>
              <a:rPr lang="ru-RU" sz="1000" dirty="0" err="1">
                <a:latin typeface="e-Ukraine Light" pitchFamily="50" charset="-52"/>
              </a:rPr>
              <a:t>розділу</a:t>
            </a:r>
            <a:r>
              <a:rPr lang="ru-RU" sz="1000" dirty="0">
                <a:latin typeface="e-Ukraine Light" pitchFamily="50" charset="-52"/>
              </a:rPr>
              <a:t> ХХ Кодексу режим </a:t>
            </a:r>
            <a:r>
              <a:rPr lang="ru-RU" sz="1000" dirty="0" err="1">
                <a:latin typeface="e-Ukraine Light" pitchFamily="50" charset="-52"/>
              </a:rPr>
              <a:t>звільнення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ПДВ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ввезення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митну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постачання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митній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перелік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яких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затверджено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постановою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Кабінету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Міністрів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20 </a:t>
            </a:r>
            <a:r>
              <a:rPr lang="ru-RU" sz="1000" dirty="0" err="1">
                <a:latin typeface="e-Ukraine Light" pitchFamily="50" charset="-52"/>
              </a:rPr>
              <a:t>березня</a:t>
            </a:r>
            <a:r>
              <a:rPr lang="ru-RU" sz="1000" dirty="0">
                <a:latin typeface="e-Ukraine Light" pitchFamily="50" charset="-52"/>
              </a:rPr>
              <a:t> 2020 року № 224 (</a:t>
            </a:r>
            <a:r>
              <a:rPr lang="ru-RU" sz="1000" dirty="0" err="1">
                <a:latin typeface="e-Ukraine Light" pitchFamily="50" charset="-52"/>
              </a:rPr>
              <a:t>товари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боротьби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en-US" sz="1000" dirty="0">
                <a:latin typeface="e-Ukraine Light" pitchFamily="50" charset="-52"/>
              </a:rPr>
              <a:t>COVID-19). 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 </a:t>
            </a:r>
            <a:r>
              <a:rPr lang="ru-RU" sz="1000" dirty="0">
                <a:latin typeface="e-Ukraine Light" pitchFamily="50" charset="-52"/>
              </a:rPr>
              <a:t>2. </a:t>
            </a:r>
            <a:r>
              <a:rPr lang="ru-RU" sz="1000" dirty="0" err="1">
                <a:latin typeface="e-Ukraine Light" pitchFamily="50" charset="-52"/>
              </a:rPr>
              <a:t>Припинено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дію</a:t>
            </a:r>
            <a:r>
              <a:rPr lang="ru-RU" sz="1000" dirty="0">
                <a:latin typeface="e-Ukraine Light" pitchFamily="50" charset="-52"/>
              </a:rPr>
              <a:t> пункту 72 </a:t>
            </a:r>
            <a:r>
              <a:rPr lang="ru-RU" sz="1000" dirty="0" err="1">
                <a:latin typeface="e-Ukraine Light" pitchFamily="50" charset="-52"/>
              </a:rPr>
              <a:t>підрозділу</a:t>
            </a:r>
            <a:r>
              <a:rPr lang="ru-RU" sz="1000" dirty="0">
                <a:latin typeface="e-Ukraine Light" pitchFamily="50" charset="-52"/>
              </a:rPr>
              <a:t> 2 </a:t>
            </a:r>
            <a:r>
              <a:rPr lang="ru-RU" sz="1000" dirty="0" err="1">
                <a:latin typeface="e-Ukraine Light" pitchFamily="50" charset="-52"/>
              </a:rPr>
              <a:t>розділу</a:t>
            </a:r>
            <a:r>
              <a:rPr lang="ru-RU" sz="1000" dirty="0">
                <a:latin typeface="e-Ukraine Light" pitchFamily="50" charset="-52"/>
              </a:rPr>
              <a:t> ХХ Кодексу, </a:t>
            </a:r>
            <a:r>
              <a:rPr lang="ru-RU" sz="1000" dirty="0" err="1">
                <a:latin typeface="e-Ukraine Light" pitchFamily="50" charset="-52"/>
              </a:rPr>
              <a:t>згідно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яким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передбачені</a:t>
            </a:r>
            <a:r>
              <a:rPr lang="ru-RU" sz="1000" dirty="0">
                <a:latin typeface="e-Ukraine Light" pitchFamily="50" charset="-52"/>
              </a:rPr>
              <a:t> пунктом 71 </a:t>
            </a:r>
            <a:r>
              <a:rPr lang="ru-RU" sz="1000" dirty="0" err="1">
                <a:latin typeface="e-Ukraine Light" pitchFamily="50" charset="-52"/>
              </a:rPr>
              <a:t>підрозділу</a:t>
            </a:r>
            <a:r>
              <a:rPr lang="ru-RU" sz="1000" dirty="0">
                <a:latin typeface="e-Ukraine Light" pitchFamily="50" charset="-52"/>
              </a:rPr>
              <a:t> 2 </a:t>
            </a:r>
            <a:r>
              <a:rPr lang="ru-RU" sz="1000" dirty="0" err="1">
                <a:latin typeface="e-Ukraine Light" pitchFamily="50" charset="-52"/>
              </a:rPr>
              <a:t>розділу</a:t>
            </a:r>
            <a:r>
              <a:rPr lang="ru-RU" sz="1000" dirty="0">
                <a:latin typeface="e-Ukraine Light" pitchFamily="50" charset="-52"/>
              </a:rPr>
              <a:t> ХХ Кодексу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підпунктом</a:t>
            </a:r>
            <a:r>
              <a:rPr lang="ru-RU" sz="1000" dirty="0">
                <a:latin typeface="e-Ukraine Light" pitchFamily="50" charset="-52"/>
              </a:rPr>
              <a:t> 197.1.15 пункту 197.1 </a:t>
            </a:r>
            <a:r>
              <a:rPr lang="ru-RU" sz="1000" dirty="0" err="1">
                <a:latin typeface="e-Ukraine Light" pitchFamily="50" charset="-52"/>
              </a:rPr>
              <a:t>статті</a:t>
            </a:r>
            <a:r>
              <a:rPr lang="ru-RU" sz="1000" dirty="0">
                <a:latin typeface="e-Ukraine Light" pitchFamily="50" charset="-52"/>
              </a:rPr>
              <a:t> 197 </a:t>
            </a:r>
            <a:r>
              <a:rPr lang="ru-RU" sz="1000" dirty="0" err="1">
                <a:latin typeface="e-Ukraine Light" pitchFamily="50" charset="-52"/>
              </a:rPr>
              <a:t>розділу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en-US" sz="1000" dirty="0">
                <a:latin typeface="e-Ukraine Light" pitchFamily="50" charset="-52"/>
              </a:rPr>
              <a:t>V </a:t>
            </a:r>
            <a:r>
              <a:rPr lang="ru-RU" sz="1000" dirty="0">
                <a:latin typeface="e-Ukraine Light" pitchFamily="50" charset="-52"/>
              </a:rPr>
              <a:t>Кодексу,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здійснювалися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громадськими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об'єднаннями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благодійними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організаціями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</a:t>
            </a:r>
            <a:r>
              <a:rPr lang="ru-RU" sz="1000" dirty="0">
                <a:latin typeface="e-Ukraine Light" pitchFamily="50" charset="-52"/>
              </a:rPr>
              <a:t> час карантину, не </a:t>
            </a:r>
            <a:r>
              <a:rPr lang="ru-RU" sz="1000" dirty="0" err="1">
                <a:latin typeface="e-Ukraine Light" pitchFamily="50" charset="-52"/>
              </a:rPr>
              <a:t>включалися</a:t>
            </a:r>
            <a:r>
              <a:rPr lang="ru-RU" sz="1000" dirty="0">
                <a:latin typeface="e-Ukraine Light" pitchFamily="50" charset="-52"/>
              </a:rPr>
              <a:t> ними при </a:t>
            </a:r>
            <a:r>
              <a:rPr lang="ru-RU" sz="1000" dirty="0" err="1">
                <a:latin typeface="e-Ukraine Light" pitchFamily="50" charset="-52"/>
              </a:rPr>
              <a:t>обрахунку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загальної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суми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цілей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обов’язкової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реєстрації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платником</a:t>
            </a:r>
            <a:r>
              <a:rPr lang="ru-RU" sz="1000" dirty="0">
                <a:latin typeface="e-Ukraine Light" pitchFamily="50" charset="-52"/>
              </a:rPr>
              <a:t> ПДВ.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00" dirty="0" smtClean="0">
                <a:latin typeface="e-Ukraine Light" pitchFamily="50" charset="-52"/>
              </a:rPr>
              <a:t>	3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ru-RU" sz="1000" dirty="0" err="1">
                <a:latin typeface="e-Ukraine Light" pitchFamily="50" charset="-52"/>
              </a:rPr>
              <a:t>Відновлено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ПДВ за </a:t>
            </a:r>
            <a:r>
              <a:rPr lang="ru-RU" sz="1000" dirty="0" err="1">
                <a:latin typeface="e-Ukraine Light" pitchFamily="50" charset="-52"/>
              </a:rPr>
              <a:t>ставкою</a:t>
            </a:r>
            <a:r>
              <a:rPr lang="ru-RU" sz="1000" dirty="0">
                <a:latin typeface="e-Ukraine Light" pitchFamily="50" charset="-52"/>
              </a:rPr>
              <a:t> 20 %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ввезення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митну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постачання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митній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території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пального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бензинів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моторних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важких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дистилятів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скрапленого</a:t>
            </a:r>
            <a:r>
              <a:rPr lang="ru-RU" sz="1000" dirty="0">
                <a:latin typeface="e-Ukraine Light" pitchFamily="50" charset="-52"/>
              </a:rPr>
              <a:t> газу, </a:t>
            </a:r>
            <a:r>
              <a:rPr lang="ru-RU" sz="1000" dirty="0" err="1">
                <a:latin typeface="e-Ukraine Light" pitchFamily="50" charset="-52"/>
              </a:rPr>
              <a:t>біодизелю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палива</a:t>
            </a:r>
            <a:r>
              <a:rPr lang="ru-RU" sz="1000" dirty="0">
                <a:latin typeface="e-Ukraine Light" pitchFamily="50" charset="-52"/>
              </a:rPr>
              <a:t> моторного альтернативного,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класифікуються</a:t>
            </a:r>
            <a:r>
              <a:rPr lang="ru-RU" sz="1000" dirty="0">
                <a:latin typeface="e-Ukraine Light" pitchFamily="50" charset="-52"/>
              </a:rPr>
              <a:t> за кодами УКТ ЗЕД, </a:t>
            </a:r>
            <a:r>
              <a:rPr lang="ru-RU" sz="1000" dirty="0" err="1">
                <a:latin typeface="e-Ukraine Light" pitchFamily="50" charset="-52"/>
              </a:rPr>
              <a:t>визначеними</a:t>
            </a:r>
            <a:r>
              <a:rPr lang="ru-RU" sz="1000" dirty="0">
                <a:latin typeface="e-Ukraine Light" pitchFamily="50" charset="-52"/>
              </a:rPr>
              <a:t> пунктом 41 </a:t>
            </a:r>
            <a:r>
              <a:rPr lang="ru-RU" sz="1000" dirty="0" err="1">
                <a:latin typeface="e-Ukraine Light" pitchFamily="50" charset="-52"/>
              </a:rPr>
              <a:t>підрозділу</a:t>
            </a:r>
            <a:r>
              <a:rPr lang="ru-RU" sz="1000" dirty="0">
                <a:latin typeface="e-Ukraine Light" pitchFamily="50" charset="-52"/>
              </a:rPr>
              <a:t> 5 </a:t>
            </a:r>
            <a:r>
              <a:rPr lang="ru-RU" sz="1000" dirty="0" err="1">
                <a:latin typeface="e-Ukraine Light" pitchFamily="50" charset="-52"/>
              </a:rPr>
              <a:t>розділу</a:t>
            </a:r>
            <a:r>
              <a:rPr lang="ru-RU" sz="1000" dirty="0">
                <a:latin typeface="e-Ukraine Light" pitchFamily="50" charset="-52"/>
              </a:rPr>
              <a:t> ХХ Кодексу, </a:t>
            </a:r>
            <a:r>
              <a:rPr lang="ru-RU" sz="1000" dirty="0" err="1">
                <a:latin typeface="e-Ukraine Light" pitchFamily="50" charset="-52"/>
              </a:rPr>
              <a:t>нафти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нафтопродуктів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сирих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одержаних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бітумінозних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порід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мінералів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класифікуються</a:t>
            </a:r>
            <a:r>
              <a:rPr lang="ru-RU" sz="1000" dirty="0">
                <a:latin typeface="e-Ukraine Light" pitchFamily="50" charset="-52"/>
              </a:rPr>
              <a:t> за кодами УКТ ЗЕД 2709 00 10 00 та 2709 00 90 00) (</a:t>
            </a:r>
            <a:r>
              <a:rPr lang="ru-RU" sz="1000" dirty="0" err="1">
                <a:latin typeface="e-Ukraine Light" pitchFamily="50" charset="-52"/>
              </a:rPr>
              <a:t>крім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випадків</a:t>
            </a:r>
            <a:r>
              <a:rPr lang="ru-RU" sz="1000" dirty="0">
                <a:latin typeface="e-Ukraine Light" pitchFamily="50" charset="-52"/>
              </a:rPr>
              <a:t>, коли </a:t>
            </a:r>
            <a:r>
              <a:rPr lang="ru-RU" sz="1000" dirty="0" err="1">
                <a:latin typeface="e-Ukraine Light" pitchFamily="50" charset="-52"/>
              </a:rPr>
              <a:t>такі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до Кодексу </a:t>
            </a:r>
            <a:r>
              <a:rPr lang="ru-RU" sz="1000" dirty="0" err="1">
                <a:latin typeface="e-Ukraine Light" pitchFamily="50" charset="-52"/>
              </a:rPr>
              <a:t>оподатковуються</a:t>
            </a:r>
            <a:r>
              <a:rPr lang="ru-RU" sz="1000" dirty="0">
                <a:latin typeface="e-Ukraine Light" pitchFamily="50" charset="-52"/>
              </a:rPr>
              <a:t> ПДВ за </a:t>
            </a:r>
            <a:r>
              <a:rPr lang="ru-RU" sz="1000" dirty="0" err="1">
                <a:latin typeface="e-Ukraine Light" pitchFamily="50" charset="-52"/>
              </a:rPr>
              <a:t>ставкою</a:t>
            </a:r>
            <a:r>
              <a:rPr lang="ru-RU" sz="1000" dirty="0">
                <a:latin typeface="e-Ukraine Light" pitchFamily="50" charset="-52"/>
              </a:rPr>
              <a:t> 0 %). </a:t>
            </a: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1579</TotalTime>
  <Words>110</Words>
  <Application>Microsoft Office PowerPoint</Application>
  <PresentationFormat>Лист A4 (210x297 мм)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181</cp:revision>
  <dcterms:created xsi:type="dcterms:W3CDTF">2021-05-27T05:23:05Z</dcterms:created>
  <dcterms:modified xsi:type="dcterms:W3CDTF">2023-07-31T11:27:51Z</dcterms:modified>
</cp:coreProperties>
</file>