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byudjetni-rahunk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03706"/>
            <a:ext cx="3600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>
                <a:latin typeface="e-Ukraine Light" pitchFamily="50" charset="-52"/>
              </a:rPr>
              <a:t>До </a:t>
            </a:r>
            <a:r>
              <a:rPr lang="ru-RU" b="1" dirty="0" err="1">
                <a:latin typeface="e-Ukraine Light" pitchFamily="50" charset="-52"/>
              </a:rPr>
              <a:t>уваги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платників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податків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фізичних</a:t>
            </a:r>
            <a:r>
              <a:rPr lang="ru-RU" b="1" dirty="0">
                <a:latin typeface="e-Ukraine Light" pitchFamily="50" charset="-52"/>
              </a:rPr>
              <a:t> - </a:t>
            </a:r>
            <a:r>
              <a:rPr lang="ru-RU" b="1" dirty="0" err="1">
                <a:latin typeface="e-Ukraine Light" pitchFamily="50" charset="-52"/>
              </a:rPr>
              <a:t>осіб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щодо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мінімального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податкового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зобов'язання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45159"/>
            <a:ext cx="4629149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1000" dirty="0" err="1">
                <a:latin typeface="e-Ukraine Light" pitchFamily="50" charset="-52"/>
              </a:rPr>
              <a:t>Фізичні</a:t>
            </a:r>
            <a:r>
              <a:rPr lang="ru-RU" sz="1000" dirty="0">
                <a:latin typeface="e-Ukraine Light" pitchFamily="50" charset="-52"/>
              </a:rPr>
              <a:t> особи,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оренді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суборенді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емфітевзисі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постійному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розташовані</a:t>
            </a:r>
            <a:r>
              <a:rPr lang="ru-RU" sz="1000" dirty="0">
                <a:latin typeface="e-Ukraine Light" pitchFamily="50" charset="-52"/>
              </a:rPr>
              <a:t> за межами </a:t>
            </a:r>
            <a:r>
              <a:rPr lang="ru-RU" sz="1000" dirty="0" err="1">
                <a:latin typeface="e-Ukraine Light" pitchFamily="50" charset="-52"/>
              </a:rPr>
              <a:t>населених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пунктів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віднесені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сільськогосподарських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угідь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сплачувати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мінімальне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</a:t>
            </a:r>
            <a:r>
              <a:rPr lang="ru-RU" sz="1000" dirty="0">
                <a:latin typeface="e-Ukraine Light" pitchFamily="50" charset="-52"/>
              </a:rPr>
              <a:t>.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b="1" u="sng" dirty="0" err="1" smtClean="0">
                <a:solidFill>
                  <a:srgbClr val="0070C0"/>
                </a:solidFill>
                <a:latin typeface="e-Ukraine Light" pitchFamily="50" charset="-52"/>
              </a:rPr>
              <a:t>Зауважуємо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,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що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вперше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мінімальне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податкове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зобов'язання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визначається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контролюючим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органом за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податковою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адресою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фізичної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особи по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всім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земельним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ділянкам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незалежно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від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місця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їх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розташування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за 2022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рік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 у 2023 </a:t>
            </a:r>
            <a:r>
              <a:rPr lang="ru-RU" sz="1000" b="1" u="sng" dirty="0" err="1" smtClean="0">
                <a:solidFill>
                  <a:srgbClr val="0070C0"/>
                </a:solidFill>
                <a:latin typeface="e-Ukraine Light" pitchFamily="50" charset="-52"/>
              </a:rPr>
              <a:t>році</a:t>
            </a:r>
            <a:r>
              <a:rPr lang="ru-RU" sz="1000" b="1" u="sng" dirty="0" smtClean="0">
                <a:solidFill>
                  <a:srgbClr val="0070C0"/>
                </a:solidFill>
                <a:latin typeface="e-Ukraine Light" pitchFamily="50" charset="-52"/>
              </a:rPr>
              <a:t>.</a:t>
            </a:r>
            <a:endParaRPr lang="ru-RU" sz="1000" b="1" u="sng" dirty="0">
              <a:solidFill>
                <a:srgbClr val="0070C0"/>
              </a:solidFill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Разом </a:t>
            </a: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тим</a:t>
            </a:r>
            <a:r>
              <a:rPr lang="ru-RU" sz="1000" dirty="0">
                <a:latin typeface="e-Ukraine Light" pitchFamily="50" charset="-52"/>
              </a:rPr>
              <a:t>, за 2022 </a:t>
            </a:r>
            <a:r>
              <a:rPr lang="ru-RU" sz="1000" dirty="0" err="1">
                <a:latin typeface="e-Ukraine Light" pitchFamily="50" charset="-52"/>
              </a:rPr>
              <a:t>рік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нараховується</a:t>
            </a:r>
            <a:r>
              <a:rPr lang="ru-RU" sz="1000" dirty="0">
                <a:latin typeface="e-Ukraine Light" pitchFamily="50" charset="-52"/>
              </a:rPr>
              <a:t> та не </a:t>
            </a:r>
            <a:r>
              <a:rPr lang="ru-RU" sz="1000" dirty="0" err="1">
                <a:latin typeface="e-Ukraine Light" pitchFamily="50" charset="-52"/>
              </a:rPr>
              <a:t>сплачується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мінімальне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податкове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зобов'язання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:</a:t>
            </a:r>
            <a:r>
              <a:rPr lang="ru-RU" sz="1000" dirty="0">
                <a:latin typeface="e-Ukraine Light" pitchFamily="50" charset="-52"/>
              </a:rPr>
              <a:t> 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e-Ukraine Light" pitchFamily="50" charset="-52"/>
              </a:rPr>
              <a:t>за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паї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розташовані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активних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бойових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тимчасово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окупованих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російською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федерацією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b="1" u="sng" dirty="0" err="1" smtClean="0">
                <a:solidFill>
                  <a:srgbClr val="0070C0"/>
                </a:solidFill>
                <a:latin typeface="e-Ukraine Light" pitchFamily="50" charset="-52"/>
              </a:rPr>
              <a:t>Звертаємо</a:t>
            </a:r>
            <a:r>
              <a:rPr lang="ru-RU" sz="1000" b="1" u="sng" dirty="0" smtClean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70C0"/>
                </a:solidFill>
                <a:latin typeface="e-Ukraine Light" pitchFamily="50" charset="-52"/>
              </a:rPr>
              <a:t>увагу</a:t>
            </a:r>
            <a:r>
              <a:rPr lang="ru-RU" sz="1000" b="1" u="sng" dirty="0">
                <a:solidFill>
                  <a:srgbClr val="0070C0"/>
                </a:solidFill>
                <a:latin typeface="e-Ukraine Light" pitchFamily="50" charset="-52"/>
              </a:rPr>
              <a:t>, </a:t>
            </a:r>
            <a:r>
              <a:rPr lang="ru-RU" sz="1000" u="sng" dirty="0" err="1">
                <a:latin typeface="e-Ukraine Light" pitchFamily="50" charset="-52"/>
              </a:rPr>
              <a:t>що</a:t>
            </a:r>
            <a:r>
              <a:rPr lang="ru-RU" sz="1000" u="sng" dirty="0">
                <a:latin typeface="e-Ukraine Light" pitchFamily="50" charset="-52"/>
              </a:rPr>
              <a:t> у </a:t>
            </a:r>
            <a:r>
              <a:rPr lang="ru-RU" sz="1000" u="sng" dirty="0" err="1">
                <a:latin typeface="e-Ukraine Light" pitchFamily="50" charset="-52"/>
              </a:rPr>
              <a:t>разі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передачі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фізичними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особами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земельних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ділянок</a:t>
            </a:r>
            <a:r>
              <a:rPr lang="ru-RU" sz="1000" u="sng" dirty="0">
                <a:latin typeface="e-Ukraine Light" pitchFamily="50" charset="-52"/>
              </a:rPr>
              <a:t> в </a:t>
            </a:r>
            <a:r>
              <a:rPr lang="ru-RU" sz="1000" u="sng" dirty="0" err="1">
                <a:latin typeface="e-Ukraine Light" pitchFamily="50" charset="-52"/>
              </a:rPr>
              <a:t>оренду</a:t>
            </a:r>
            <a:r>
              <a:rPr lang="ru-RU" sz="1000" u="sng" dirty="0">
                <a:latin typeface="e-Ukraine Light" pitchFamily="50" charset="-52"/>
              </a:rPr>
              <a:t> (</a:t>
            </a:r>
            <a:r>
              <a:rPr lang="ru-RU" sz="1000" u="sng" dirty="0" err="1">
                <a:latin typeface="e-Ukraine Light" pitchFamily="50" charset="-52"/>
              </a:rPr>
              <a:t>суборенду</a:t>
            </a:r>
            <a:r>
              <a:rPr lang="ru-RU" sz="1000" u="sng" dirty="0">
                <a:latin typeface="e-Ukraine Light" pitchFamily="50" charset="-52"/>
              </a:rPr>
              <a:t>), </a:t>
            </a:r>
            <a:r>
              <a:rPr lang="ru-RU" sz="1000" u="sng" dirty="0" err="1">
                <a:latin typeface="e-Ukraine Light" pitchFamily="50" charset="-52"/>
              </a:rPr>
              <a:t>емфітевзис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або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інше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користування</a:t>
            </a:r>
            <a:r>
              <a:rPr lang="ru-RU" sz="1000" u="sng" dirty="0">
                <a:latin typeface="e-Ukraine Light" pitchFamily="50" charset="-52"/>
              </a:rPr>
              <a:t> на </a:t>
            </a:r>
            <a:r>
              <a:rPr lang="ru-RU" sz="1000" u="sng" dirty="0" err="1">
                <a:latin typeface="e-Ukraine Light" pitchFamily="50" charset="-52"/>
              </a:rPr>
              <a:t>підставі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договорів</a:t>
            </a:r>
            <a:r>
              <a:rPr lang="ru-RU" sz="1000" u="sng" dirty="0">
                <a:latin typeface="e-Ukraine Light" pitchFamily="50" charset="-52"/>
              </a:rPr>
              <a:t>, </a:t>
            </a:r>
            <a:r>
              <a:rPr lang="ru-RU" sz="1000" u="sng" dirty="0" err="1">
                <a:latin typeface="e-Ukraine Light" pitchFamily="50" charset="-52"/>
              </a:rPr>
              <a:t>укладених</a:t>
            </a:r>
            <a:r>
              <a:rPr lang="ru-RU" sz="1000" u="sng" dirty="0">
                <a:latin typeface="e-Ukraine Light" pitchFamily="50" charset="-52"/>
              </a:rPr>
              <a:t> та </a:t>
            </a:r>
            <a:r>
              <a:rPr lang="ru-RU" sz="1000" u="sng" dirty="0" err="1">
                <a:latin typeface="e-Ukraine Light" pitchFamily="50" charset="-52"/>
              </a:rPr>
              <a:t>зареєстрованих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відповідно</a:t>
            </a:r>
            <a:r>
              <a:rPr lang="ru-RU" sz="1000" u="sng" dirty="0">
                <a:latin typeface="e-Ukraine Light" pitchFamily="50" charset="-52"/>
              </a:rPr>
              <a:t> до </a:t>
            </a:r>
            <a:r>
              <a:rPr lang="ru-RU" sz="1000" u="sng" dirty="0" err="1">
                <a:latin typeface="e-Ukraine Light" pitchFamily="50" charset="-52"/>
              </a:rPr>
              <a:t>законодавства</a:t>
            </a:r>
            <a:r>
              <a:rPr lang="ru-RU" sz="1000" u="sng" dirty="0">
                <a:latin typeface="e-Ukraine Light" pitchFamily="50" charset="-52"/>
              </a:rPr>
              <a:t>,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мінімальне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податкове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u="sng" dirty="0" err="1">
                <a:solidFill>
                  <a:srgbClr val="00B050"/>
                </a:solidFill>
                <a:latin typeface="e-Ukraine Light" pitchFamily="50" charset="-52"/>
              </a:rPr>
              <a:t>зобов'язання</a:t>
            </a:r>
            <a:r>
              <a:rPr lang="ru-RU" sz="1000" b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визначається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безпосередньо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орендарями</a:t>
            </a:r>
            <a:r>
              <a:rPr lang="ru-RU" sz="1000" u="sng" dirty="0">
                <a:latin typeface="e-Ukraine Light" pitchFamily="50" charset="-52"/>
              </a:rPr>
              <a:t>, </a:t>
            </a:r>
            <a:r>
              <a:rPr lang="ru-RU" sz="1000" u="sng" dirty="0" err="1">
                <a:latin typeface="e-Ukraine Light" pitchFamily="50" charset="-52"/>
              </a:rPr>
              <a:t>користувачами</a:t>
            </a:r>
            <a:r>
              <a:rPr lang="ru-RU" sz="1000" u="sng" dirty="0">
                <a:latin typeface="e-Ukraine Light" pitchFamily="50" charset="-52"/>
              </a:rPr>
              <a:t> таких </a:t>
            </a:r>
            <a:r>
              <a:rPr lang="ru-RU" sz="1000" u="sng" dirty="0" err="1">
                <a:latin typeface="e-Ukraine Light" pitchFamily="50" charset="-52"/>
              </a:rPr>
              <a:t>земельних</a:t>
            </a:r>
            <a:r>
              <a:rPr lang="ru-RU" sz="1000" u="sng" dirty="0">
                <a:latin typeface="e-Ukraine Light" pitchFamily="50" charset="-52"/>
              </a:rPr>
              <a:t> </a:t>
            </a:r>
            <a:r>
              <a:rPr lang="ru-RU" sz="1000" u="sng" dirty="0" err="1">
                <a:latin typeface="e-Ukraine Light" pitchFamily="50" charset="-52"/>
              </a:rPr>
              <a:t>ділянок</a:t>
            </a:r>
            <a:r>
              <a:rPr lang="ru-RU" sz="1000" u="sng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b="1" i="1" dirty="0" smtClean="0">
                <a:solidFill>
                  <a:srgbClr val="0070C0"/>
                </a:solidFill>
                <a:latin typeface="e-Ukraine Light" pitchFamily="50" charset="-52"/>
              </a:rPr>
              <a:t>	</a:t>
            </a:r>
            <a:r>
              <a:rPr lang="ru-RU" sz="1050" b="1" i="1" u="sng" dirty="0" smtClean="0">
                <a:solidFill>
                  <a:srgbClr val="0070C0"/>
                </a:solidFill>
                <a:latin typeface="e-Ukraine Light" pitchFamily="50" charset="-52"/>
              </a:rPr>
              <a:t>Базою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нарахування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мінімального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податкового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зобов'язання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є нормативна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грошова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оцінка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земельної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r>
              <a:rPr lang="ru-RU" sz="1050" b="1" i="1" u="sng" dirty="0" err="1">
                <a:solidFill>
                  <a:srgbClr val="0070C0"/>
                </a:solidFill>
                <a:latin typeface="e-Ukraine Light" pitchFamily="50" charset="-52"/>
              </a:rPr>
              <a:t>ділянки</a:t>
            </a:r>
            <a:r>
              <a:rPr lang="ru-RU" sz="1050" b="1" i="1" u="sng" dirty="0">
                <a:solidFill>
                  <a:srgbClr val="0070C0"/>
                </a:solidFill>
                <a:latin typeface="e-Ukraine Light" pitchFamily="50" charset="-52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Реквізити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для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МПЗ </a:t>
            </a:r>
            <a:r>
              <a:rPr lang="ru-RU" sz="1000" dirty="0" err="1">
                <a:latin typeface="e-Ukraine Light" pitchFamily="50" charset="-52"/>
              </a:rPr>
              <a:t>зазначаються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податковому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повідомленні</a:t>
            </a:r>
            <a:r>
              <a:rPr lang="ru-RU" sz="1000" dirty="0" err="1">
                <a:latin typeface="e-Ukraine Light" pitchFamily="50" charset="-52"/>
              </a:rPr>
              <a:t>-</a:t>
            </a:r>
            <a:r>
              <a:rPr lang="ru-RU" sz="1000" dirty="0" err="1" smtClean="0">
                <a:latin typeface="e-Ukraine Light" pitchFamily="50" charset="-52"/>
              </a:rPr>
              <a:t>рішенні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того, </a:t>
            </a:r>
            <a:r>
              <a:rPr lang="ru-RU" sz="1000" dirty="0" err="1">
                <a:latin typeface="e-Ukraine Light" pitchFamily="50" charset="-52"/>
              </a:rPr>
              <a:t>інформація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діючі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бюджетних</a:t>
            </a:r>
            <a:r>
              <a:rPr lang="ru-RU" sz="1000" dirty="0">
                <a:latin typeface="e-Ukraine Light" pitchFamily="50" charset="-52"/>
              </a:rPr>
              <a:t>/</a:t>
            </a:r>
            <a:r>
              <a:rPr lang="ru-RU" sz="1000" dirty="0" err="1">
                <a:latin typeface="e-Ukraine Light" pitchFamily="50" charset="-52"/>
              </a:rPr>
              <a:t>небюджетних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рахунків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розміщена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субсайті</a:t>
            </a:r>
            <a:r>
              <a:rPr lang="ru-RU" sz="1000" dirty="0">
                <a:latin typeface="e-Ukraine Light" pitchFamily="50" charset="-52"/>
              </a:rPr>
              <a:t> ДПС за </a:t>
            </a:r>
            <a:r>
              <a:rPr lang="ru-RU" sz="1000" dirty="0" err="1">
                <a:latin typeface="e-Ukraine Light" pitchFamily="50" charset="-52"/>
              </a:rPr>
              <a:t>посиланням</a:t>
            </a:r>
            <a:r>
              <a:rPr lang="ru-RU" sz="1000" dirty="0">
                <a:latin typeface="e-Ukraine Light" pitchFamily="50" charset="-52"/>
              </a:rPr>
              <a:t>: </a:t>
            </a:r>
            <a:r>
              <a:rPr lang="en-US" sz="1050" b="1" dirty="0">
                <a:solidFill>
                  <a:srgbClr val="0070C0"/>
                </a:solidFill>
                <a:latin typeface="e-Ukraine Light" pitchFamily="50" charset="-52"/>
                <a:hlinkClick r:id="rId2"/>
              </a:rPr>
              <a:t>https://tax.gov.ua/byudjetni-rahunki</a:t>
            </a:r>
            <a:r>
              <a:rPr lang="en-US" sz="1050" b="1" dirty="0" smtClean="0">
                <a:solidFill>
                  <a:srgbClr val="0070C0"/>
                </a:solidFill>
                <a:latin typeface="e-Ukraine Light" pitchFamily="50" charset="-52"/>
                <a:hlinkClick r:id="rId2"/>
              </a:rPr>
              <a:t>/</a:t>
            </a:r>
            <a:r>
              <a:rPr lang="uk-UA" sz="1050" b="1" dirty="0" smtClean="0">
                <a:solidFill>
                  <a:srgbClr val="0070C0"/>
                </a:solidFill>
                <a:latin typeface="e-Ukraine Light" pitchFamily="50" charset="-52"/>
              </a:rPr>
              <a:t> </a:t>
            </a:r>
            <a:endParaRPr lang="en-US" sz="1050" b="1" dirty="0">
              <a:solidFill>
                <a:srgbClr val="0070C0"/>
              </a:solidFill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Сплата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мінімального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особою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протягом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60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днів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з дня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вручення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податкового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повідомлення-рішення</a:t>
            </a:r>
            <a:r>
              <a:rPr lang="ru-RU" sz="1000" b="1" i="1" u="sng" dirty="0" smtClean="0">
                <a:solidFill>
                  <a:srgbClr val="00B050"/>
                </a:solidFill>
                <a:latin typeface="e-Ukraine Light" pitchFamily="50" charset="-52"/>
              </a:rPr>
              <a:t>.</a:t>
            </a:r>
            <a:endParaRPr lang="ru-RU" sz="1000" b="1" i="1" u="sng" dirty="0">
              <a:solidFill>
                <a:srgbClr val="00B050"/>
              </a:solidFill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Наголошуємо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фізична</a:t>
            </a:r>
            <a:r>
              <a:rPr lang="ru-RU" sz="1000" dirty="0">
                <a:latin typeface="e-Ukraine Light" pitchFamily="50" charset="-52"/>
              </a:rPr>
              <a:t> особа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незгоди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визначеним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контролюючим</a:t>
            </a:r>
            <a:r>
              <a:rPr lang="ru-RU" sz="1000" dirty="0">
                <a:latin typeface="e-Ukraine Light" pitchFamily="50" charset="-52"/>
              </a:rPr>
              <a:t> органом </a:t>
            </a:r>
            <a:r>
              <a:rPr lang="ru-RU" sz="1000" dirty="0" err="1">
                <a:latin typeface="e-Ukraine Light" pitchFamily="50" charset="-52"/>
              </a:rPr>
              <a:t>загальним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мінімальним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зобов'язанням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розрахованою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відповідному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повідомленні</a:t>
            </a:r>
            <a:r>
              <a:rPr lang="ru-RU" sz="1000" dirty="0" err="1">
                <a:latin typeface="e-Ukraine Light" pitchFamily="50" charset="-52"/>
              </a:rPr>
              <a:t>-</a:t>
            </a:r>
            <a:r>
              <a:rPr lang="ru-RU" sz="1000" dirty="0" err="1" smtClean="0">
                <a:latin typeface="e-Ukraine Light" pitchFamily="50" charset="-52"/>
              </a:rPr>
              <a:t>рішенні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сумою 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має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право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протягом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30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днів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з дня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вручення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податкового</a:t>
            </a:r>
            <a:r>
              <a:rPr lang="ru-RU" sz="1000" b="1" i="1" u="sng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000" b="1" i="1" u="sng" dirty="0" err="1">
                <a:solidFill>
                  <a:srgbClr val="00B050"/>
                </a:solidFill>
                <a:latin typeface="e-Ukraine Light" pitchFamily="50" charset="-52"/>
              </a:rPr>
              <a:t>повідомлення-рішення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звернутися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для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звірки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використаних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розрахунку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з </a:t>
            </a:r>
            <a:r>
              <a:rPr lang="ru-RU" sz="1000" dirty="0" err="1">
                <a:latin typeface="e-Ukraine Light" pitchFamily="50" charset="-52"/>
              </a:rPr>
              <a:t>наданням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підтвердних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ділянок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знаходяться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постійному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оренді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суборенді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емфітевзисі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нормативної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грошової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оцінки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площі</a:t>
            </a:r>
            <a:r>
              <a:rPr lang="ru-RU" sz="1000" dirty="0">
                <a:latin typeface="e-Ukraine Light" pitchFamily="50" charset="-52"/>
              </a:rPr>
              <a:t>; </a:t>
            </a:r>
            <a:endParaRPr lang="ru-RU" sz="10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000" dirty="0" err="1" smtClean="0">
                <a:latin typeface="e-Ukraine Light" pitchFamily="50" charset="-52"/>
              </a:rPr>
              <a:t>суми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доходу, </a:t>
            </a:r>
            <a:r>
              <a:rPr lang="ru-RU" sz="1000" dirty="0" err="1">
                <a:latin typeface="e-Ukraine Light" pitchFamily="50" charset="-52"/>
              </a:rPr>
              <a:t>отриманого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сільськогосподарської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продукції</a:t>
            </a:r>
            <a:r>
              <a:rPr lang="ru-RU" sz="10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000" dirty="0" err="1" smtClean="0">
                <a:latin typeface="e-Ukraine Light" pitchFamily="50" charset="-52"/>
              </a:rPr>
              <a:t>суми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зборів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1588</TotalTime>
  <Words>113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183</cp:revision>
  <dcterms:created xsi:type="dcterms:W3CDTF">2021-05-27T05:23:05Z</dcterms:created>
  <dcterms:modified xsi:type="dcterms:W3CDTF">2023-08-01T06:36:05Z</dcterms:modified>
</cp:coreProperties>
</file>