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2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1162" y="1007441"/>
            <a:ext cx="3829050" cy="2062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Чи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потрібно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зазначати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у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фіскальних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касових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чеках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цифрове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значення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штрихового коду марки акцизного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податку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(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серія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та номер) при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торгівлі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підакцизними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товарами (</a:t>
            </a:r>
            <a:r>
              <a:rPr lang="ru-RU" sz="1600" b="1" dirty="0" err="1">
                <a:latin typeface="e-Ukraine Light" pitchFamily="50" charset="-52"/>
                <a:cs typeface="Arial" pitchFamily="34" charset="0"/>
              </a:rPr>
              <a:t>алкогольними</a:t>
            </a:r>
            <a:r>
              <a:rPr lang="ru-RU" sz="1600" b="1" dirty="0">
                <a:latin typeface="e-Ukraine Light" pitchFamily="50" charset="-52"/>
                <a:cs typeface="Arial" pitchFamily="34" charset="0"/>
              </a:rPr>
              <a:t> напоями)?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Серпень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03366" y="133350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1931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93176" y="501967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0024" y="238437"/>
            <a:ext cx="4666174" cy="644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e-Ukraine Light" pitchFamily="50" charset="-52"/>
              </a:rPr>
              <a:t>	</a:t>
            </a:r>
            <a:r>
              <a:rPr lang="ru-RU" sz="1150" dirty="0">
                <a:solidFill>
                  <a:srgbClr val="00B050"/>
                </a:solidFill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Головне </a:t>
            </a:r>
            <a:r>
              <a:rPr lang="ru-RU" sz="1200" dirty="0" err="1">
                <a:latin typeface="e-Ukraine Light" pitchFamily="50" charset="-52"/>
              </a:rPr>
              <a:t>управління</a:t>
            </a:r>
            <a:r>
              <a:rPr lang="ru-RU" sz="1200" dirty="0">
                <a:latin typeface="e-Ukraine Light" pitchFamily="50" charset="-52"/>
              </a:rPr>
              <a:t> ДПС у м. </a:t>
            </a:r>
            <a:r>
              <a:rPr lang="ru-RU" sz="1200" dirty="0" err="1">
                <a:latin typeface="e-Ukraine Light" pitchFamily="50" charset="-52"/>
              </a:rPr>
              <a:t>Києві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повідомляє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правовідносини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сфері</a:t>
            </a:r>
            <a:r>
              <a:rPr lang="ru-RU" sz="1200" dirty="0">
                <a:latin typeface="e-Ukraine Light" pitchFamily="50" charset="-52"/>
              </a:rPr>
              <a:t>    </a:t>
            </a:r>
            <a:r>
              <a:rPr lang="ru-RU" sz="1200" dirty="0" err="1">
                <a:latin typeface="e-Ukraine Light" pitchFamily="50" charset="-52"/>
              </a:rPr>
              <a:t>застосування</a:t>
            </a:r>
            <a:r>
              <a:rPr lang="ru-RU" sz="1200" dirty="0">
                <a:latin typeface="e-Ukraine Light" pitchFamily="50" charset="-52"/>
              </a:rPr>
              <a:t>  РРО 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 ПРРО   </a:t>
            </a:r>
            <a:r>
              <a:rPr lang="ru-RU" sz="1200" dirty="0" err="1">
                <a:latin typeface="e-Ukraine Light" pitchFamily="50" charset="-52"/>
              </a:rPr>
              <a:t>регулюються</a:t>
            </a:r>
            <a:r>
              <a:rPr lang="ru-RU" sz="1200" dirty="0">
                <a:latin typeface="e-Ukraine Light" pitchFamily="50" charset="-52"/>
              </a:rPr>
              <a:t>   </a:t>
            </a:r>
            <a:r>
              <a:rPr lang="ru-RU" sz="1200" dirty="0" err="1">
                <a:latin typeface="e-Ukraine Light" pitchFamily="50" charset="-52"/>
              </a:rPr>
              <a:t>Податковим</a:t>
            </a:r>
            <a:r>
              <a:rPr lang="ru-RU" sz="1200" dirty="0">
                <a:latin typeface="e-Ukraine Light" pitchFamily="50" charset="-52"/>
              </a:rPr>
              <a:t> кодексом 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,  Законом 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06 </a:t>
            </a:r>
            <a:r>
              <a:rPr lang="ru-RU" sz="1200" dirty="0" err="1">
                <a:latin typeface="e-Ukraine Light" pitchFamily="50" charset="-52"/>
              </a:rPr>
              <a:t>липня</a:t>
            </a:r>
            <a:r>
              <a:rPr lang="ru-RU" sz="1200" dirty="0">
                <a:latin typeface="e-Ukraine Light" pitchFamily="50" charset="-52"/>
              </a:rPr>
              <a:t> 1995 року № 265/95-ВР «Про </a:t>
            </a:r>
            <a:r>
              <a:rPr lang="ru-RU" sz="1200" dirty="0" err="1">
                <a:latin typeface="e-Ukraine Light" pitchFamily="50" charset="-52"/>
              </a:rPr>
              <a:t>застосування</a:t>
            </a:r>
            <a:r>
              <a:rPr lang="ru-RU" sz="1200" dirty="0">
                <a:latin typeface="e-Ukraine Light" pitchFamily="50" charset="-52"/>
              </a:rPr>
              <a:t>  </a:t>
            </a:r>
            <a:r>
              <a:rPr lang="ru-RU" sz="1200" dirty="0" err="1">
                <a:latin typeface="e-Ukraine Light" pitchFamily="50" charset="-52"/>
              </a:rPr>
              <a:t>реєстраторів</a:t>
            </a:r>
            <a:r>
              <a:rPr lang="ru-RU" sz="1200" dirty="0">
                <a:latin typeface="e-Ukraine Light" pitchFamily="50" charset="-52"/>
              </a:rPr>
              <a:t>  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 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  у   </a:t>
            </a:r>
            <a:r>
              <a:rPr lang="ru-RU" sz="1200" dirty="0" err="1">
                <a:latin typeface="e-Ukraine Light" pitchFamily="50" charset="-52"/>
              </a:rPr>
              <a:t>сфері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торгівлі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громадського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харчування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» (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змінами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доповненнями</a:t>
            </a:r>
            <a:r>
              <a:rPr lang="ru-RU" sz="1200" dirty="0">
                <a:latin typeface="e-Ukraine Light" pitchFamily="50" charset="-52"/>
              </a:rPr>
              <a:t>) (</a:t>
            </a:r>
            <a:r>
              <a:rPr lang="ru-RU" sz="1200" dirty="0" err="1">
                <a:latin typeface="e-Ukraine Light" pitchFamily="50" charset="-52"/>
              </a:rPr>
              <a:t>далі</a:t>
            </a:r>
            <a:r>
              <a:rPr lang="ru-RU" sz="1200" dirty="0">
                <a:latin typeface="e-Ukraine Light" pitchFamily="50" charset="-52"/>
              </a:rPr>
              <a:t> – Закон № 265</a:t>
            </a:r>
            <a:r>
              <a:rPr lang="ru-RU" sz="1200" dirty="0" smtClean="0">
                <a:latin typeface="e-Ukraine Light" pitchFamily="50" charset="-52"/>
              </a:rPr>
              <a:t>)</a:t>
            </a:r>
            <a:r>
              <a:rPr lang="en-US" sz="1200" dirty="0" smtClean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та </a:t>
            </a:r>
            <a:r>
              <a:rPr lang="ru-RU" sz="1200" dirty="0">
                <a:latin typeface="e-Ukraine Light" pitchFamily="50" charset="-52"/>
              </a:rPr>
              <a:t>нормативно-</a:t>
            </a:r>
            <a:r>
              <a:rPr lang="ru-RU" sz="1200" dirty="0" err="1">
                <a:latin typeface="e-Ukraine Light" pitchFamily="50" charset="-52"/>
              </a:rPr>
              <a:t>правовими</a:t>
            </a:r>
            <a:r>
              <a:rPr lang="ru-RU" sz="1200" dirty="0">
                <a:latin typeface="e-Ukraine Light" pitchFamily="50" charset="-52"/>
              </a:rPr>
              <a:t> актами, </a:t>
            </a:r>
            <a:r>
              <a:rPr lang="ru-RU" sz="1200" dirty="0" err="1">
                <a:latin typeface="e-Ukraine Light" pitchFamily="50" charset="-52"/>
              </a:rPr>
              <a:t>прийнятими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його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виконання</a:t>
            </a:r>
            <a:r>
              <a:rPr lang="en-US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smtClean="0">
                <a:latin typeface="e-Ukraine Light" pitchFamily="50" charset="-52"/>
              </a:rPr>
              <a:t>За </a:t>
            </a:r>
            <a:r>
              <a:rPr lang="ru-RU" sz="1200" dirty="0" err="1">
                <a:latin typeface="e-Ukraine Light" pitchFamily="50" charset="-52"/>
              </a:rPr>
              <a:t>визначенням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наведеним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статті</a:t>
            </a:r>
            <a:r>
              <a:rPr lang="ru-RU" sz="1200" dirty="0">
                <a:latin typeface="e-Ukraine Light" pitchFamily="50" charset="-52"/>
              </a:rPr>
              <a:t> 2 Закону № 265, </a:t>
            </a:r>
            <a:r>
              <a:rPr lang="ru-RU" sz="1200" dirty="0" err="1">
                <a:latin typeface="e-Ukraine Light" pitchFamily="50" charset="-52"/>
              </a:rPr>
              <a:t>розрахунковий</a:t>
            </a:r>
            <a:r>
              <a:rPr lang="ru-RU" sz="1200" dirty="0">
                <a:latin typeface="e-Ukraine Light" pitchFamily="50" charset="-52"/>
              </a:rPr>
              <a:t> документ – документ </a:t>
            </a:r>
            <a:r>
              <a:rPr lang="ru-RU" sz="1200" dirty="0" err="1">
                <a:latin typeface="e-Ukraine Light" pitchFamily="50" charset="-52"/>
              </a:rPr>
              <a:t>встановленої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змісту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касовий</a:t>
            </a:r>
            <a:r>
              <a:rPr lang="ru-RU" sz="1200" dirty="0">
                <a:latin typeface="e-Ukraine Light" pitchFamily="50" charset="-52"/>
              </a:rPr>
              <a:t> чек, </a:t>
            </a:r>
            <a:r>
              <a:rPr lang="ru-RU" sz="1200" dirty="0" err="1">
                <a:latin typeface="e-Ukraine Light" pitchFamily="50" charset="-52"/>
              </a:rPr>
              <a:t>товарний</a:t>
            </a:r>
            <a:r>
              <a:rPr lang="ru-RU" sz="1200" dirty="0">
                <a:latin typeface="e-Ukraine Light" pitchFamily="50" charset="-52"/>
              </a:rPr>
              <a:t> чек, </a:t>
            </a:r>
            <a:r>
              <a:rPr lang="ru-RU" sz="1200" dirty="0" err="1">
                <a:latin typeface="e-Ukraine Light" pitchFamily="50" charset="-52"/>
              </a:rPr>
              <a:t>видатковий</a:t>
            </a:r>
            <a:r>
              <a:rPr lang="ru-RU" sz="1200" dirty="0">
                <a:latin typeface="e-Ukraine Light" pitchFamily="50" charset="-52"/>
              </a:rPr>
              <a:t> чек, </a:t>
            </a:r>
            <a:r>
              <a:rPr lang="ru-RU" sz="1200" dirty="0" err="1">
                <a:latin typeface="e-Ukraine Light" pitchFamily="50" charset="-52"/>
              </a:rPr>
              <a:t>розрахункова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квитанція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проїзний</a:t>
            </a:r>
            <a:r>
              <a:rPr lang="ru-RU" sz="1200" dirty="0">
                <a:latin typeface="e-Ukraine Light" pitchFamily="50" charset="-52"/>
              </a:rPr>
              <a:t> документ </a:t>
            </a:r>
            <a:r>
              <a:rPr lang="ru-RU" sz="1200" dirty="0" err="1">
                <a:latin typeface="e-Ukraine Light" pitchFamily="50" charset="-52"/>
              </a:rPr>
              <a:t>тощо</a:t>
            </a:r>
            <a:r>
              <a:rPr lang="ru-RU" sz="1200" dirty="0">
                <a:latin typeface="e-Ukraine Light" pitchFamily="50" charset="-52"/>
              </a:rPr>
              <a:t>),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підтверджує</a:t>
            </a:r>
            <a:r>
              <a:rPr lang="ru-RU" sz="1200" dirty="0">
                <a:latin typeface="e-Ukraine Light" pitchFamily="50" charset="-52"/>
              </a:rPr>
              <a:t> факт продажу (</a:t>
            </a:r>
            <a:r>
              <a:rPr lang="ru-RU" sz="1200" dirty="0" err="1">
                <a:latin typeface="e-Ukraine Light" pitchFamily="50" charset="-52"/>
              </a:rPr>
              <a:t>повернення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надання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видачі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готівкових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 держателям </a:t>
            </a:r>
            <a:r>
              <a:rPr lang="ru-RU" sz="1200" dirty="0" err="1">
                <a:latin typeface="e-Ukraine Light" pitchFamily="50" charset="-52"/>
              </a:rPr>
              <a:t>електронних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платіжних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засобів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отримання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повернення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торгівлю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валютними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цінностями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готівковій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створений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паперовій</a:t>
            </a:r>
            <a:r>
              <a:rPr lang="ru-RU" sz="1200" dirty="0">
                <a:latin typeface="e-Ukraine Light" pitchFamily="50" charset="-52"/>
              </a:rPr>
              <a:t>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електронній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/>
            </a:r>
            <a:br>
              <a:rPr lang="ru-RU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00003" y="116473"/>
            <a:ext cx="4788839" cy="6704352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03281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127010" y="120508"/>
            <a:ext cx="468918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err="1">
                <a:latin typeface="e-Ukraine Light" pitchFamily="50" charset="-52"/>
              </a:rPr>
              <a:t>документів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електронних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документів</a:t>
            </a:r>
            <a:r>
              <a:rPr lang="ru-RU" sz="1200" dirty="0">
                <a:latin typeface="e-Ukraine Light" pitchFamily="50" charset="-52"/>
              </a:rPr>
              <a:t>», </a:t>
            </a:r>
            <a:r>
              <a:rPr lang="ru-RU" sz="1200" dirty="0" err="1">
                <a:latin typeface="e-Ukraine Light" pitchFamily="50" charset="-52"/>
              </a:rPr>
              <a:t>зареєстрованого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Міністерстві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юстиції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24 </a:t>
            </a:r>
            <a:r>
              <a:rPr lang="ru-RU" sz="1200" dirty="0" err="1">
                <a:latin typeface="e-Ukraine Light" pitchFamily="50" charset="-52"/>
              </a:rPr>
              <a:t>червня</a:t>
            </a:r>
            <a:r>
              <a:rPr lang="ru-RU" sz="1200" dirty="0">
                <a:latin typeface="e-Ukraine Light" pitchFamily="50" charset="-52"/>
              </a:rPr>
              <a:t> 2021 року за № 832/36454, </a:t>
            </a:r>
            <a:r>
              <a:rPr lang="ru-RU" sz="1200" dirty="0" err="1">
                <a:latin typeface="e-Ukraine Light" pitchFamily="50" charset="-52"/>
              </a:rPr>
              <a:t>який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набув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чинності</a:t>
            </a:r>
            <a:r>
              <a:rPr lang="ru-RU" sz="1200" dirty="0">
                <a:latin typeface="e-Ukraine Light" pitchFamily="50" charset="-52"/>
              </a:rPr>
              <a:t> 01 </a:t>
            </a:r>
            <a:r>
              <a:rPr lang="ru-RU" sz="1200" dirty="0" err="1">
                <a:latin typeface="e-Ukraine Light" pitchFamily="50" charset="-52"/>
              </a:rPr>
              <a:t>липня</a:t>
            </a:r>
            <a:r>
              <a:rPr lang="ru-RU" sz="1200" dirty="0">
                <a:latin typeface="e-Ukraine Light" pitchFamily="50" charset="-52"/>
              </a:rPr>
              <a:t> 2021 року, внесено </a:t>
            </a:r>
            <a:r>
              <a:rPr lang="ru-RU" sz="1200" dirty="0" err="1">
                <a:latin typeface="e-Ukraine Light" pitchFamily="50" charset="-52"/>
              </a:rPr>
              <a:t>зміни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фіскального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касового</a:t>
            </a:r>
            <a:r>
              <a:rPr lang="ru-RU" sz="1200" dirty="0">
                <a:latin typeface="e-Ukraine Light" pitchFamily="50" charset="-52"/>
              </a:rPr>
              <a:t> чеку на </a:t>
            </a:r>
            <a:r>
              <a:rPr lang="ru-RU" sz="1200" dirty="0" err="1">
                <a:latin typeface="e-Ukraine Light" pitchFamily="50" charset="-52"/>
              </a:rPr>
              <a:t>товари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) та </a:t>
            </a:r>
            <a:r>
              <a:rPr lang="ru-RU" sz="1200" dirty="0" err="1">
                <a:latin typeface="e-Ukraine Light" pitchFamily="50" charset="-52"/>
              </a:rPr>
              <a:t>фіскального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касового</a:t>
            </a:r>
            <a:r>
              <a:rPr lang="ru-RU" sz="1200" dirty="0">
                <a:latin typeface="e-Ukraine Light" pitchFamily="50" charset="-52"/>
              </a:rPr>
              <a:t> чеку </a:t>
            </a:r>
            <a:r>
              <a:rPr lang="ru-RU" sz="1200" dirty="0" err="1">
                <a:latin typeface="e-Ukraine Light" pitchFamily="50" charset="-52"/>
              </a:rPr>
              <a:t>видачі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 і </a:t>
            </a:r>
            <a:r>
              <a:rPr lang="ru-RU" sz="1200" dirty="0" err="1">
                <a:latin typeface="e-Ukraine Light" pitchFamily="50" charset="-52"/>
              </a:rPr>
              <a:t>доповнено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їх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новим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реквізитом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зокрема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цифрове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значення</a:t>
            </a:r>
            <a:r>
              <a:rPr lang="ru-RU" sz="1200" dirty="0">
                <a:latin typeface="e-Ukraine Light" pitchFamily="50" charset="-52"/>
              </a:rPr>
              <a:t> штрихового коду марки акцизного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алкогольні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напої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зазначається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випадках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передбачених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чинним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законодавством</a:t>
            </a:r>
            <a:r>
              <a:rPr lang="ru-RU" sz="1200" dirty="0">
                <a:latin typeface="e-Ukraine Light" pitchFamily="50" charset="-52"/>
              </a:rPr>
              <a:t>) (рядок 9). </a:t>
            </a: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Цифрове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значення</a:t>
            </a:r>
            <a:r>
              <a:rPr lang="ru-RU" sz="1200" dirty="0">
                <a:latin typeface="e-Ukraine Light" pitchFamily="50" charset="-52"/>
              </a:rPr>
              <a:t> штрихового коду марки акцизного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алкогольних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напоїв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містить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собі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лише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інформацію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її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реквізити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такі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напої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марковані</a:t>
            </a:r>
            <a:r>
              <a:rPr lang="ru-RU" sz="1200" dirty="0">
                <a:latin typeface="e-Ukraine Light" pitchFamily="50" charset="-52"/>
              </a:rPr>
              <a:t>. В свою </a:t>
            </a:r>
            <a:r>
              <a:rPr lang="ru-RU" sz="1200" dirty="0" err="1">
                <a:latin typeface="e-Ukraine Light" pitchFamily="50" charset="-52"/>
              </a:rPr>
              <a:t>чергу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реквізити</a:t>
            </a:r>
            <a:r>
              <a:rPr lang="ru-RU" sz="1200" dirty="0">
                <a:latin typeface="e-Ukraine Light" pitchFamily="50" charset="-52"/>
              </a:rPr>
              <a:t> марки акцизного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складаються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її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серії</a:t>
            </a:r>
            <a:r>
              <a:rPr lang="ru-RU" sz="1200" dirty="0">
                <a:latin typeface="e-Ukraine Light" pitchFamily="50" charset="-52"/>
              </a:rPr>
              <a:t> та номеру та </a:t>
            </a:r>
            <a:r>
              <a:rPr lang="ru-RU" sz="1200" dirty="0" err="1">
                <a:latin typeface="e-Ukraine Light" pitchFamily="50" charset="-52"/>
              </a:rPr>
              <a:t>мають</a:t>
            </a:r>
            <a:r>
              <a:rPr lang="ru-RU" sz="1200" dirty="0">
                <a:latin typeface="e-Ukraine Light" pitchFamily="50" charset="-52"/>
              </a:rPr>
              <a:t> бути </a:t>
            </a:r>
            <a:r>
              <a:rPr lang="ru-RU" sz="1200" dirty="0" err="1">
                <a:latin typeface="e-Ukraine Light" pitchFamily="50" charset="-52"/>
              </a:rPr>
              <a:t>відображені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розрахунковому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документі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фіскальному</a:t>
            </a:r>
            <a:r>
              <a:rPr lang="ru-RU" sz="1200" dirty="0">
                <a:latin typeface="e-Ukraine Light" pitchFamily="50" charset="-52"/>
              </a:rPr>
              <a:t> чеку), </a:t>
            </a:r>
            <a:r>
              <a:rPr lang="ru-RU" sz="1200" dirty="0" err="1">
                <a:latin typeface="e-Ukraine Light" pitchFamily="50" charset="-52"/>
              </a:rPr>
              <a:t>який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свідчить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їх</a:t>
            </a:r>
            <a:r>
              <a:rPr lang="ru-RU" sz="1200" dirty="0">
                <a:latin typeface="e-Ukraine Light" pitchFamily="50" charset="-52"/>
              </a:rPr>
              <a:t> продаж, разом з </a:t>
            </a:r>
            <a:r>
              <a:rPr lang="ru-RU" sz="1200" dirty="0" err="1">
                <a:latin typeface="e-Ukraine Light" pitchFamily="50" charset="-52"/>
              </a:rPr>
              <a:t>назвою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ціною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фактичним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об’ємом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кількістю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проданого</a:t>
            </a:r>
            <a:r>
              <a:rPr lang="ru-RU" sz="1200" dirty="0">
                <a:latin typeface="e-Ukraine Light" pitchFamily="50" charset="-52"/>
              </a:rPr>
              <a:t> алкогольного напою. </a:t>
            </a: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Отже</a:t>
            </a:r>
            <a:r>
              <a:rPr lang="ru-RU" sz="1200" dirty="0">
                <a:latin typeface="e-Ukraine Light" pitchFamily="50" charset="-52"/>
              </a:rPr>
              <a:t>, для </a:t>
            </a:r>
            <a:r>
              <a:rPr lang="ru-RU" sz="1200" dirty="0" err="1">
                <a:latin typeface="e-Ukraine Light" pitchFamily="50" charset="-52"/>
              </a:rPr>
              <a:t>підакцизної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встановлено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особливий</a:t>
            </a:r>
            <a:r>
              <a:rPr lang="ru-RU" sz="1200" dirty="0">
                <a:latin typeface="e-Ukraine Light" pitchFamily="50" charset="-52"/>
              </a:rPr>
              <a:t> режим </a:t>
            </a:r>
            <a:r>
              <a:rPr lang="ru-RU" sz="1200" dirty="0" err="1">
                <a:latin typeface="e-Ukraine Light" pitchFamily="50" charset="-52"/>
              </a:rPr>
              <a:t>програмування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en-US" sz="1200" dirty="0">
                <a:latin typeface="e-Ukraine Light" pitchFamily="50" charset="-52"/>
              </a:rPr>
              <a:t/>
            </a:r>
            <a:br>
              <a:rPr lang="en-US" sz="1200" dirty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767" y="173466"/>
            <a:ext cx="479107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algn="just">
              <a:lnSpc>
                <a:spcPct val="150000"/>
              </a:lnSpc>
              <a:buClr>
                <a:schemeClr val="accent1"/>
              </a:buClr>
            </a:pPr>
            <a:r>
              <a:rPr lang="ru-RU" sz="1200" dirty="0" err="1">
                <a:latin typeface="e-Ukraine Light" pitchFamily="50" charset="-52"/>
              </a:rPr>
              <a:t>документів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затвердженого</a:t>
            </a:r>
            <a:r>
              <a:rPr lang="ru-RU" sz="1200" dirty="0">
                <a:latin typeface="e-Ukraine Light" pitchFamily="50" charset="-52"/>
              </a:rPr>
              <a:t> наказом </a:t>
            </a:r>
            <a:r>
              <a:rPr lang="ru-RU" sz="1200" dirty="0" err="1">
                <a:latin typeface="e-Ukraine Light" pitchFamily="50" charset="-52"/>
              </a:rPr>
              <a:t>Міністерства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21 </a:t>
            </a:r>
            <a:r>
              <a:rPr lang="ru-RU" sz="1200" dirty="0" err="1">
                <a:latin typeface="e-Ukraine Light" pitchFamily="50" charset="-52"/>
              </a:rPr>
              <a:t>січня</a:t>
            </a:r>
            <a:r>
              <a:rPr lang="ru-RU" sz="1200" dirty="0">
                <a:latin typeface="e-Ukraine Light" pitchFamily="50" charset="-52"/>
              </a:rPr>
              <a:t> 2016 року № 13, </a:t>
            </a:r>
            <a:r>
              <a:rPr lang="ru-RU" sz="1200" dirty="0" err="1">
                <a:latin typeface="e-Ukraine Light" pitchFamily="50" charset="-52"/>
              </a:rPr>
              <a:t>визначено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форми</a:t>
            </a:r>
            <a:r>
              <a:rPr lang="ru-RU" sz="1200" dirty="0">
                <a:latin typeface="e-Ukraine Light" pitchFamily="50" charset="-52"/>
              </a:rPr>
              <a:t> і </a:t>
            </a:r>
            <a:r>
              <a:rPr lang="ru-RU" sz="1200" dirty="0" err="1">
                <a:latin typeface="e-Ukraine Light" pitchFamily="50" charset="-52"/>
              </a:rPr>
              <a:t>зміст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документів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електронних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обов’язковому</a:t>
            </a:r>
            <a:r>
              <a:rPr lang="ru-RU" sz="1200" dirty="0">
                <a:latin typeface="e-Ukraine Light" pitchFamily="50" charset="-52"/>
              </a:rPr>
              <a:t> порядку </a:t>
            </a:r>
            <a:r>
              <a:rPr lang="ru-RU" sz="1200" dirty="0" err="1">
                <a:latin typeface="e-Ukraine Light" pitchFamily="50" charset="-52"/>
              </a:rPr>
              <a:t>мають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надаватися</a:t>
            </a:r>
            <a:r>
              <a:rPr lang="ru-RU" sz="1200" dirty="0">
                <a:latin typeface="e-Ukraine Light" pitchFamily="50" charset="-52"/>
              </a:rPr>
              <a:t> особам, </a:t>
            </a:r>
            <a:r>
              <a:rPr lang="ru-RU" sz="1200" dirty="0" err="1">
                <a:latin typeface="e-Ukraine Light" pitchFamily="50" charset="-52"/>
              </a:rPr>
              <a:t>які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отримують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повертають</a:t>
            </a:r>
            <a:r>
              <a:rPr lang="ru-RU" sz="1200" dirty="0">
                <a:latin typeface="e-Ukraine Light" pitchFamily="50" charset="-52"/>
              </a:rPr>
              <a:t> товар, </a:t>
            </a:r>
            <a:r>
              <a:rPr lang="ru-RU" sz="1200" dirty="0" err="1">
                <a:latin typeface="e-Ukraine Light" pitchFamily="50" charset="-52"/>
              </a:rPr>
              <a:t>отримують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відмовляються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них, </a:t>
            </a:r>
            <a:r>
              <a:rPr lang="ru-RU" sz="1200" dirty="0" err="1">
                <a:latin typeface="e-Ukraine Light" pitchFamily="50" charset="-52"/>
              </a:rPr>
              <a:t>включаючи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замовлення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оплата </a:t>
            </a:r>
            <a:r>
              <a:rPr lang="ru-RU" sz="1200" dirty="0" err="1">
                <a:latin typeface="e-Ukraine Light" pitchFamily="50" charset="-52"/>
              </a:rPr>
              <a:t>яких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здійснюється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використанням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інтернету</a:t>
            </a:r>
            <a:r>
              <a:rPr lang="ru-RU" sz="1200" dirty="0">
                <a:latin typeface="e-Ukraine Light" pitchFamily="50" charset="-52"/>
              </a:rPr>
              <a:t>, при </a:t>
            </a:r>
            <a:r>
              <a:rPr lang="ru-RU" sz="1200" dirty="0" err="1">
                <a:latin typeface="e-Ukraine Light" pitchFamily="50" charset="-52"/>
              </a:rPr>
              <a:t>здійсненні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суб’єктами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 для </a:t>
            </a:r>
            <a:r>
              <a:rPr lang="ru-RU" sz="1200" dirty="0" err="1">
                <a:latin typeface="e-Ukraine Light" pitchFamily="50" charset="-52"/>
              </a:rPr>
              <a:t>підтвердження</a:t>
            </a:r>
            <a:r>
              <a:rPr lang="ru-RU" sz="1200" dirty="0">
                <a:latin typeface="e-Ukraine Light" pitchFamily="50" charset="-52"/>
              </a:rPr>
              <a:t> факту, </a:t>
            </a:r>
            <a:r>
              <a:rPr lang="ru-RU" sz="1200" dirty="0" err="1">
                <a:latin typeface="e-Ukraine Light" pitchFamily="50" charset="-52"/>
              </a:rPr>
              <a:t>зокрема</a:t>
            </a:r>
            <a:r>
              <a:rPr lang="ru-RU" sz="1200" dirty="0">
                <a:latin typeface="e-Ukraine Light" pitchFamily="50" charset="-52"/>
              </a:rPr>
              <a:t>: продажу (</a:t>
            </a:r>
            <a:r>
              <a:rPr lang="ru-RU" sz="1200" dirty="0" err="1">
                <a:latin typeface="e-Ukraine Light" pitchFamily="50" charset="-52"/>
              </a:rPr>
              <a:t>повернення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товарів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надання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отримання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повернення</a:t>
            </a:r>
            <a:r>
              <a:rPr lang="ru-RU" sz="1200" dirty="0">
                <a:latin typeface="e-Ukraine Light" pitchFamily="50" charset="-52"/>
              </a:rPr>
              <a:t>)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сфері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торгівлі</a:t>
            </a:r>
            <a:r>
              <a:rPr lang="ru-RU" sz="1200" dirty="0">
                <a:latin typeface="e-Ukraine Light" pitchFamily="50" charset="-52"/>
              </a:rPr>
              <a:t>, ресторанного </a:t>
            </a:r>
            <a:r>
              <a:rPr lang="ru-RU" sz="1200" dirty="0" err="1">
                <a:latin typeface="e-Ukraine Light" pitchFamily="50" charset="-52"/>
              </a:rPr>
              <a:t>господарства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; </a:t>
            </a:r>
            <a:r>
              <a:rPr lang="ru-RU" sz="1200" dirty="0" err="1">
                <a:latin typeface="e-Ukraine Light" pitchFamily="50" charset="-52"/>
              </a:rPr>
              <a:t>здійснення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торгівлі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валютними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цінностями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готівковій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якщо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такі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виконуються</a:t>
            </a:r>
            <a:r>
              <a:rPr lang="ru-RU" sz="1200" dirty="0">
                <a:latin typeface="e-Ukraine Light" pitchFamily="50" charset="-52"/>
              </a:rPr>
              <a:t> не в </a:t>
            </a:r>
            <a:r>
              <a:rPr lang="ru-RU" sz="1200" dirty="0" err="1">
                <a:latin typeface="e-Ukraine Light" pitchFamily="50" charset="-52"/>
              </a:rPr>
              <a:t>касах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банків</a:t>
            </a:r>
            <a:r>
              <a:rPr lang="ru-RU" sz="1200" dirty="0">
                <a:latin typeface="e-Ukraine Light" pitchFamily="50" charset="-52"/>
              </a:rPr>
              <a:t>; </a:t>
            </a:r>
            <a:r>
              <a:rPr lang="ru-RU" sz="1200" dirty="0" err="1">
                <a:latin typeface="e-Ukraine Light" pitchFamily="50" charset="-52"/>
              </a:rPr>
              <a:t>здійснення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видачі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готівкових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 держателям </a:t>
            </a:r>
            <a:r>
              <a:rPr lang="ru-RU" sz="1200" dirty="0" err="1">
                <a:latin typeface="e-Ukraine Light" pitchFamily="50" charset="-52"/>
              </a:rPr>
              <a:t>електронних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платіжних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засобів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мають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відповідати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його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вимогам</a:t>
            </a:r>
            <a:r>
              <a:rPr lang="ru-RU" sz="1200" dirty="0">
                <a:latin typeface="e-Ukraine Light" pitchFamily="50" charset="-52"/>
              </a:rPr>
              <a:t>. 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200" dirty="0">
                <a:latin typeface="e-Ukraine Light" pitchFamily="50" charset="-52"/>
              </a:rPr>
              <a:t>Наказом </a:t>
            </a:r>
            <a:r>
              <a:rPr lang="ru-RU" sz="1200" dirty="0" err="1">
                <a:latin typeface="e-Ukraine Light" pitchFamily="50" charset="-52"/>
              </a:rPr>
              <a:t>Міністерства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08 </a:t>
            </a:r>
            <a:r>
              <a:rPr lang="ru-RU" sz="1200" dirty="0" err="1">
                <a:latin typeface="e-Ukraine Light" pitchFamily="50" charset="-52"/>
              </a:rPr>
              <a:t>червня</a:t>
            </a:r>
            <a:r>
              <a:rPr lang="ru-RU" sz="1200" dirty="0">
                <a:latin typeface="e-Ukraine Light" pitchFamily="50" charset="-52"/>
              </a:rPr>
              <a:t> 2021 року № 329 «Про </a:t>
            </a:r>
            <a:r>
              <a:rPr lang="ru-RU" sz="1200" dirty="0" err="1">
                <a:latin typeface="e-Ukraine Light" pitchFamily="50" charset="-52"/>
              </a:rPr>
              <a:t>затвердження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змін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Положення</a:t>
            </a:r>
            <a:r>
              <a:rPr lang="ru-RU" sz="1200" dirty="0">
                <a:latin typeface="e-Ukraine Light" pitchFamily="50" charset="-52"/>
              </a:rPr>
              <a:t> про форму та </a:t>
            </a:r>
            <a:r>
              <a:rPr lang="ru-RU" sz="1200" dirty="0" err="1">
                <a:latin typeface="e-Ukraine Light" pitchFamily="50" charset="-52"/>
              </a:rPr>
              <a:t>зміст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розрахункових</a:t>
            </a:r>
            <a:r>
              <a:rPr lang="ru-RU" sz="1200" dirty="0" smtClean="0">
                <a:latin typeface="e-Ukraine Light" pitchFamily="50" charset="-52"/>
              </a:rPr>
              <a:t/>
            </a:r>
            <a:br>
              <a:rPr lang="ru-RU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5346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0024" y="153912"/>
            <a:ext cx="4754177" cy="619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ru-RU" sz="1150" dirty="0" err="1">
                <a:latin typeface="e-Ukraine Light" pitchFamily="50" charset="-52"/>
              </a:rPr>
              <a:t>вимагає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зазначати</a:t>
            </a:r>
            <a:r>
              <a:rPr lang="ru-RU" sz="1150" dirty="0">
                <a:latin typeface="e-Ukraine Light" pitchFamily="50" charset="-52"/>
              </a:rPr>
              <a:t> в чеках РРО та/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ПРРО, при продажу таких </a:t>
            </a:r>
            <a:r>
              <a:rPr lang="ru-RU" sz="1150" dirty="0" err="1">
                <a:latin typeface="e-Ukraine Light" pitchFamily="50" charset="-52"/>
              </a:rPr>
              <a:t>товарів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саме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найменування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одиниці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підакцизного</a:t>
            </a:r>
            <a:r>
              <a:rPr lang="ru-RU" sz="1150" dirty="0">
                <a:latin typeface="e-Ukraine Light" pitchFamily="50" charset="-52"/>
              </a:rPr>
              <a:t> товару, з </a:t>
            </a:r>
            <a:r>
              <a:rPr lang="ru-RU" sz="1150" dirty="0" err="1">
                <a:latin typeface="e-Ukraine Light" pitchFamily="50" charset="-52"/>
              </a:rPr>
              <a:t>обов’язковим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відображенням</a:t>
            </a:r>
            <a:r>
              <a:rPr lang="ru-RU" sz="1150" dirty="0">
                <a:latin typeface="e-Ukraine Light" pitchFamily="50" charset="-52"/>
              </a:rPr>
              <a:t> в таких чеках, </a:t>
            </a:r>
            <a:r>
              <a:rPr lang="ru-RU" sz="1150" dirty="0" err="1">
                <a:latin typeface="e-Ukraine Light" pitchFamily="50" charset="-52"/>
              </a:rPr>
              <a:t>окрім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найменування</a:t>
            </a:r>
            <a:r>
              <a:rPr lang="ru-RU" sz="1150" dirty="0">
                <a:latin typeface="e-Ukraine Light" pitchFamily="50" charset="-52"/>
              </a:rPr>
              <a:t>, коду </a:t>
            </a:r>
            <a:r>
              <a:rPr lang="ru-RU" sz="1150" dirty="0" err="1">
                <a:latin typeface="e-Ukraine Light" pitchFamily="50" charset="-52"/>
              </a:rPr>
              <a:t>згідно</a:t>
            </a:r>
            <a:r>
              <a:rPr lang="ru-RU" sz="1150" dirty="0">
                <a:latin typeface="e-Ukraine Light" pitchFamily="50" charset="-52"/>
              </a:rPr>
              <a:t> з УКТ ЗЕД, </a:t>
            </a:r>
            <a:r>
              <a:rPr lang="ru-RU" sz="1150" dirty="0" err="1">
                <a:latin typeface="e-Ukraine Light" pitchFamily="50" charset="-52"/>
              </a:rPr>
              <a:t>ціни</a:t>
            </a:r>
            <a:r>
              <a:rPr lang="ru-RU" sz="1150" dirty="0">
                <a:latin typeface="e-Ukraine Light" pitchFamily="50" charset="-52"/>
              </a:rPr>
              <a:t> та </a:t>
            </a:r>
            <a:r>
              <a:rPr lang="ru-RU" sz="1150" dirty="0" err="1">
                <a:latin typeface="e-Ukraine Light" pitchFamily="50" charset="-52"/>
              </a:rPr>
              <a:t>кількості</a:t>
            </a:r>
            <a:r>
              <a:rPr lang="ru-RU" sz="1150" dirty="0">
                <a:latin typeface="e-Ukraine Light" pitchFamily="50" charset="-52"/>
              </a:rPr>
              <a:t>, у тому </a:t>
            </a:r>
            <a:r>
              <a:rPr lang="ru-RU" sz="1150" dirty="0" err="1">
                <a:latin typeface="e-Ukraine Light" pitchFamily="50" charset="-52"/>
              </a:rPr>
              <a:t>числі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відображення</a:t>
            </a:r>
            <a:r>
              <a:rPr lang="ru-RU" sz="1150" dirty="0">
                <a:latin typeface="e-Ukraine Light" pitchFamily="50" charset="-52"/>
              </a:rPr>
              <a:t> з 01 </a:t>
            </a:r>
            <a:r>
              <a:rPr lang="ru-RU" sz="1150" dirty="0" err="1">
                <a:latin typeface="e-Ukraine Light" pitchFamily="50" charset="-52"/>
              </a:rPr>
              <a:t>жовтня</a:t>
            </a:r>
            <a:r>
              <a:rPr lang="ru-RU" sz="1150" dirty="0">
                <a:latin typeface="e-Ukraine Light" pitchFamily="50" charset="-52"/>
              </a:rPr>
              <a:t> 2021 року </a:t>
            </a:r>
            <a:r>
              <a:rPr lang="ru-RU" sz="1150" dirty="0" err="1">
                <a:latin typeface="e-Ukraine Light" pitchFamily="50" charset="-52"/>
              </a:rPr>
              <a:t>серії</a:t>
            </a:r>
            <a:r>
              <a:rPr lang="ru-RU" sz="1150" dirty="0">
                <a:latin typeface="e-Ukraine Light" pitchFamily="50" charset="-52"/>
              </a:rPr>
              <a:t> та номеру марки акцизного </a:t>
            </a:r>
            <a:r>
              <a:rPr lang="ru-RU" sz="1150" dirty="0" err="1">
                <a:latin typeface="e-Ukraine Light" pitchFamily="50" charset="-52"/>
              </a:rPr>
              <a:t>податку</a:t>
            </a:r>
            <a:r>
              <a:rPr lang="ru-RU" sz="1150" dirty="0">
                <a:latin typeface="e-Ukraine Light" pitchFamily="50" charset="-52"/>
              </a:rPr>
              <a:t> методом ручного </a:t>
            </a:r>
            <a:r>
              <a:rPr lang="ru-RU" sz="1150" dirty="0" err="1">
                <a:latin typeface="e-Ukraine Light" pitchFamily="50" charset="-52"/>
              </a:rPr>
              <a:t>введення</a:t>
            </a:r>
            <a:r>
              <a:rPr lang="ru-RU" sz="1150" dirty="0">
                <a:latin typeface="e-Ukraine Light" pitchFamily="50" charset="-52"/>
              </a:rPr>
              <a:t> (для РРО, </a:t>
            </a:r>
            <a:r>
              <a:rPr lang="ru-RU" sz="1150" dirty="0" err="1">
                <a:latin typeface="e-Ukraine Light" pitchFamily="50" charset="-52"/>
              </a:rPr>
              <a:t>що</a:t>
            </a:r>
            <a:r>
              <a:rPr lang="ru-RU" sz="1150" dirty="0">
                <a:latin typeface="e-Ukraine Light" pitchFamily="50" charset="-52"/>
              </a:rPr>
              <a:t> не </a:t>
            </a:r>
            <a:r>
              <a:rPr lang="ru-RU" sz="1150" dirty="0" err="1">
                <a:latin typeface="e-Ukraine Light" pitchFamily="50" charset="-52"/>
              </a:rPr>
              <a:t>можуть</a:t>
            </a:r>
            <a:r>
              <a:rPr lang="ru-RU" sz="1150" dirty="0">
                <a:latin typeface="e-Ukraine Light" pitchFamily="50" charset="-52"/>
              </a:rPr>
              <a:t> бути </a:t>
            </a:r>
            <a:r>
              <a:rPr lang="ru-RU" sz="1150" dirty="0" err="1">
                <a:latin typeface="e-Ukraine Light" pitchFamily="50" charset="-52"/>
              </a:rPr>
              <a:t>доопрацьовані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використовуються</a:t>
            </a:r>
            <a:r>
              <a:rPr lang="ru-RU" sz="1150" dirty="0">
                <a:latin typeface="e-Ukraine Light" pitchFamily="50" charset="-52"/>
              </a:rPr>
              <a:t> без сканеру) 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сканування</a:t>
            </a:r>
            <a:r>
              <a:rPr lang="ru-RU" sz="1150" dirty="0">
                <a:latin typeface="e-Ukraine Light" pitchFamily="50" charset="-52"/>
              </a:rPr>
              <a:t> штрихового коду марки акцизного </a:t>
            </a:r>
            <a:r>
              <a:rPr lang="ru-RU" sz="1150" dirty="0" err="1">
                <a:latin typeface="e-Ukraine Light" pitchFamily="50" charset="-52"/>
              </a:rPr>
              <a:t>податку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алкогольний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напій</a:t>
            </a:r>
            <a:r>
              <a:rPr lang="ru-RU" sz="1150" dirty="0" smtClean="0">
                <a:latin typeface="e-Ukraine Light" pitchFamily="50" charset="-52"/>
              </a:rPr>
              <a:t>.</a:t>
            </a:r>
            <a:endParaRPr lang="ru-RU" sz="11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r>
              <a:rPr lang="en-US" sz="1150" dirty="0" smtClean="0">
                <a:latin typeface="e-Ukraine Light" pitchFamily="50" charset="-52"/>
              </a:rPr>
              <a:t>	</a:t>
            </a:r>
            <a:r>
              <a:rPr lang="ru-RU" sz="1150" dirty="0" err="1" smtClean="0">
                <a:latin typeface="e-Ukraine Light" pitchFamily="50" charset="-52"/>
              </a:rPr>
              <a:t>Водночас</a:t>
            </a:r>
            <a:r>
              <a:rPr lang="ru-RU" sz="1150" dirty="0">
                <a:latin typeface="e-Ukraine Light" pitchFamily="50" charset="-52"/>
              </a:rPr>
              <a:t>, при продажу </a:t>
            </a:r>
            <a:r>
              <a:rPr lang="ru-RU" sz="1150" dirty="0" err="1">
                <a:latin typeface="e-Ukraine Light" pitchFamily="50" charset="-52"/>
              </a:rPr>
              <a:t>алкогольних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коктейлів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які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містять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різні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алкогольні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напої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необхідно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відображати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фіскальному</a:t>
            </a:r>
            <a:r>
              <a:rPr lang="ru-RU" sz="1150" dirty="0">
                <a:latin typeface="e-Ukraine Light" pitchFamily="50" charset="-52"/>
              </a:rPr>
              <a:t> чеку РРО та/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ПРРО </a:t>
            </a:r>
            <a:r>
              <a:rPr lang="ru-RU" sz="1150" dirty="0" err="1">
                <a:latin typeface="e-Ukraine Light" pitchFamily="50" charset="-52"/>
              </a:rPr>
              <a:t>такий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обов’язковий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реквізит</a:t>
            </a:r>
            <a:r>
              <a:rPr lang="ru-RU" sz="1150" dirty="0">
                <a:latin typeface="e-Ukraine Light" pitchFamily="50" charset="-52"/>
              </a:rPr>
              <a:t> як </a:t>
            </a:r>
            <a:r>
              <a:rPr lang="ru-RU" sz="1150" dirty="0" err="1">
                <a:latin typeface="e-Ukraine Light" pitchFamily="50" charset="-52"/>
              </a:rPr>
              <a:t>цифрове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значення</a:t>
            </a:r>
            <a:r>
              <a:rPr lang="ru-RU" sz="1150" dirty="0">
                <a:latin typeface="e-Ukraine Light" pitchFamily="50" charset="-52"/>
              </a:rPr>
              <a:t> штрихового коду марки акцизного </a:t>
            </a:r>
            <a:r>
              <a:rPr lang="ru-RU" sz="1150" dirty="0" err="1">
                <a:latin typeface="e-Ukraine Light" pitchFamily="50" charset="-52"/>
              </a:rPr>
              <a:t>податку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серія</a:t>
            </a:r>
            <a:r>
              <a:rPr lang="ru-RU" sz="1150" dirty="0">
                <a:latin typeface="e-Ukraine Light" pitchFamily="50" charset="-52"/>
              </a:rPr>
              <a:t> та номер), </a:t>
            </a:r>
            <a:r>
              <a:rPr lang="ru-RU" sz="1150" dirty="0" err="1">
                <a:latin typeface="e-Ukraine Light" pitchFamily="50" charset="-52"/>
              </a:rPr>
              <a:t>під</a:t>
            </a:r>
            <a:r>
              <a:rPr lang="ru-RU" sz="1150" dirty="0">
                <a:latin typeface="e-Ukraine Light" pitchFamily="50" charset="-52"/>
              </a:rPr>
              <a:t> час </a:t>
            </a:r>
            <a:r>
              <a:rPr lang="ru-RU" sz="1150" dirty="0" err="1">
                <a:latin typeface="e-Ukraine Light" pitchFamily="50" charset="-52"/>
              </a:rPr>
              <a:t>відкривання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відкупорювання</a:t>
            </a:r>
            <a:r>
              <a:rPr lang="ru-RU" sz="1150" dirty="0">
                <a:latin typeface="e-Ukraine Light" pitchFamily="50" charset="-52"/>
              </a:rPr>
              <a:t>) </a:t>
            </a:r>
            <a:r>
              <a:rPr lang="ru-RU" sz="1150" dirty="0" err="1">
                <a:latin typeface="e-Ukraine Light" pitchFamily="50" charset="-52"/>
              </a:rPr>
              <a:t>пляшки</a:t>
            </a:r>
            <a:r>
              <a:rPr lang="ru-RU" sz="1150" dirty="0">
                <a:latin typeface="e-Ukraine Light" pitchFamily="50" charset="-52"/>
              </a:rPr>
              <a:t> алкогольного напою, </a:t>
            </a:r>
            <a:r>
              <a:rPr lang="ru-RU" sz="1150" dirty="0" err="1">
                <a:latin typeface="e-Ukraine Light" pitchFamily="50" charset="-52"/>
              </a:rPr>
              <a:t>необхідної</a:t>
            </a:r>
            <a:r>
              <a:rPr lang="ru-RU" sz="1150" dirty="0">
                <a:latin typeface="e-Ukraine Light" pitchFamily="50" charset="-52"/>
              </a:rPr>
              <a:t> для </a:t>
            </a:r>
            <a:r>
              <a:rPr lang="ru-RU" sz="1150" dirty="0" err="1">
                <a:latin typeface="e-Ukraine Light" pitchFamily="50" charset="-52"/>
              </a:rPr>
              <a:t>приготування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виробництва</a:t>
            </a:r>
            <a:r>
              <a:rPr lang="ru-RU" sz="1150" dirty="0">
                <a:latin typeface="e-Ukraine Light" pitchFamily="50" charset="-52"/>
              </a:rPr>
              <a:t>) </a:t>
            </a:r>
            <a:r>
              <a:rPr lang="ru-RU" sz="1150" dirty="0" err="1">
                <a:latin typeface="e-Ukraine Light" pitchFamily="50" charset="-52"/>
              </a:rPr>
              <a:t>першого</a:t>
            </a:r>
            <a:r>
              <a:rPr lang="ru-RU" sz="1150" dirty="0">
                <a:latin typeface="e-Ukraine Light" pitchFamily="50" charset="-52"/>
              </a:rPr>
              <a:t> алкогольного коктейлю 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продажу алкогольного напою на розлив, </a:t>
            </a:r>
            <a:r>
              <a:rPr lang="ru-RU" sz="1150" dirty="0" err="1">
                <a:latin typeface="e-Ukraine Light" pitchFamily="50" charset="-52"/>
              </a:rPr>
              <a:t>тобто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передбачає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одноразове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відображення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реквізитів</a:t>
            </a:r>
            <a:r>
              <a:rPr lang="ru-RU" sz="1150" dirty="0">
                <a:latin typeface="e-Ukraine Light" pitchFamily="50" charset="-52"/>
              </a:rPr>
              <a:t> марки акцизного </a:t>
            </a:r>
            <a:r>
              <a:rPr lang="ru-RU" sz="1150" dirty="0" err="1">
                <a:latin typeface="e-Ukraine Light" pitchFamily="50" charset="-52"/>
              </a:rPr>
              <a:t>податку</a:t>
            </a:r>
            <a:r>
              <a:rPr lang="ru-RU" sz="1150" dirty="0">
                <a:latin typeface="e-Ukraine Light" pitchFamily="50" charset="-52"/>
              </a:rPr>
              <a:t>, в межах </a:t>
            </a:r>
            <a:r>
              <a:rPr lang="ru-RU" sz="1150" dirty="0" err="1">
                <a:latin typeface="e-Ukraine Light" pitchFamily="50" charset="-52"/>
              </a:rPr>
              <a:t>реалізації</a:t>
            </a:r>
            <a:r>
              <a:rPr lang="ru-RU" sz="1150" dirty="0">
                <a:latin typeface="e-Ukraine Light" pitchFamily="50" charset="-52"/>
              </a:rPr>
              <a:t> алкогольного напою </a:t>
            </a:r>
            <a:r>
              <a:rPr lang="ru-RU" sz="1150" dirty="0" err="1">
                <a:latin typeface="e-Ukraine Light" pitchFamily="50" charset="-52"/>
              </a:rPr>
              <a:t>частинами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який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розлито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виробником</a:t>
            </a:r>
            <a:r>
              <a:rPr lang="ru-RU" sz="1150" dirty="0">
                <a:latin typeface="e-Ukraine Light" pitchFamily="50" charset="-52"/>
              </a:rPr>
              <a:t> у тару, </a:t>
            </a:r>
            <a:r>
              <a:rPr lang="ru-RU" sz="1150" dirty="0" err="1">
                <a:latin typeface="e-Ukraine Light" pitchFamily="50" charset="-52"/>
              </a:rPr>
              <a:t>що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була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маркована</a:t>
            </a:r>
            <a:r>
              <a:rPr lang="ru-RU" sz="1150" dirty="0">
                <a:latin typeface="e-Ukraine Light" pitchFamily="50" charset="-52"/>
              </a:rPr>
              <a:t> такою маркою. </a:t>
            </a:r>
            <a:endParaRPr lang="ru-RU" sz="115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5346" y="209549"/>
            <a:ext cx="46924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err="1" smtClean="0">
                <a:latin typeface="e-Ukraine Light" pitchFamily="50" charset="-52"/>
              </a:rPr>
              <a:t>формі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(</a:t>
            </a:r>
            <a:r>
              <a:rPr lang="ru-RU" sz="1200" dirty="0" err="1">
                <a:latin typeface="e-Ukraine Light" pitchFamily="50" charset="-52"/>
              </a:rPr>
              <a:t>електронний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розрахунковий</a:t>
            </a:r>
            <a:r>
              <a:rPr lang="ru-RU" sz="1200" dirty="0">
                <a:latin typeface="e-Ukraine Light" pitchFamily="50" charset="-52"/>
              </a:rPr>
              <a:t> документ) у </a:t>
            </a:r>
            <a:r>
              <a:rPr lang="ru-RU" sz="1200" dirty="0" err="1">
                <a:latin typeface="e-Ukraine Light" pitchFamily="50" charset="-52"/>
              </a:rPr>
              <a:t>випадках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передбачених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цим</a:t>
            </a:r>
            <a:r>
              <a:rPr lang="ru-RU" sz="1200" dirty="0">
                <a:latin typeface="e-Ukraine Light" pitchFamily="50" charset="-52"/>
              </a:rPr>
              <a:t> Законом, </a:t>
            </a:r>
            <a:r>
              <a:rPr lang="ru-RU" sz="1200" dirty="0" err="1">
                <a:latin typeface="e-Ukraine Light" pitchFamily="50" charset="-52"/>
              </a:rPr>
              <a:t>зареєстрованим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встановленому</a:t>
            </a:r>
            <a:r>
              <a:rPr lang="ru-RU" sz="1200" dirty="0">
                <a:latin typeface="e-Ukraine Light" pitchFamily="50" charset="-52"/>
              </a:rPr>
              <a:t> порядку </a:t>
            </a:r>
            <a:r>
              <a:rPr lang="ru-RU" sz="1200" dirty="0" err="1">
                <a:latin typeface="e-Ukraine Light" pitchFamily="50" charset="-52"/>
              </a:rPr>
              <a:t>реєстратором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програмним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реєстратором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заповнений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вручну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smtClean="0">
                <a:latin typeface="e-Ukraine Light" pitchFamily="50" charset="-52"/>
              </a:rPr>
              <a:t>Порядок </a:t>
            </a:r>
            <a:r>
              <a:rPr lang="ru-RU" sz="1200" dirty="0" err="1">
                <a:latin typeface="e-Ukraine Light" pitchFamily="50" charset="-52"/>
              </a:rPr>
              <a:t>проведення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розрахунків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сфері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торгівлі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громадського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харчування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встановлено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статтею</a:t>
            </a:r>
            <a:r>
              <a:rPr lang="ru-RU" sz="1200" dirty="0">
                <a:latin typeface="e-Ukraine Light" pitchFamily="50" charset="-52"/>
              </a:rPr>
              <a:t> 3 Закону № 265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ст. 8 Закону № 265 форма, </a:t>
            </a:r>
            <a:r>
              <a:rPr lang="ru-RU" sz="1200" dirty="0" err="1">
                <a:latin typeface="e-Ukraine Light" pitchFamily="50" charset="-52"/>
              </a:rPr>
              <a:t>зміст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документів</a:t>
            </a:r>
            <a:r>
              <a:rPr lang="ru-RU" sz="1200" dirty="0">
                <a:latin typeface="e-Ukraine Light" pitchFamily="50" charset="-52"/>
              </a:rPr>
              <a:t>, порядок </a:t>
            </a:r>
            <a:r>
              <a:rPr lang="ru-RU" sz="1200" dirty="0" err="1">
                <a:latin typeface="e-Ukraine Light" pitchFamily="50" charset="-52"/>
              </a:rPr>
              <a:t>реєстрації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ведення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книжок</a:t>
            </a:r>
            <a:r>
              <a:rPr lang="ru-RU" sz="1200" dirty="0">
                <a:latin typeface="e-Ukraine Light" pitchFamily="50" charset="-52"/>
              </a:rPr>
              <a:t>, книг </a:t>
            </a:r>
            <a:r>
              <a:rPr lang="ru-RU" sz="1200" dirty="0" err="1">
                <a:latin typeface="e-Ukraine Light" pitchFamily="50" charset="-52"/>
              </a:rPr>
              <a:t>обліку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, а </a:t>
            </a:r>
            <a:r>
              <a:rPr lang="ru-RU" sz="1200" dirty="0" err="1">
                <a:latin typeface="e-Ukraine Light" pitchFamily="50" charset="-52"/>
              </a:rPr>
              <a:t>також</a:t>
            </a:r>
            <a:r>
              <a:rPr lang="ru-RU" sz="1200" dirty="0">
                <a:latin typeface="e-Ukraine Light" pitchFamily="50" charset="-52"/>
              </a:rPr>
              <a:t> форма та порядок </a:t>
            </a:r>
            <a:r>
              <a:rPr lang="ru-RU" sz="1200" dirty="0" err="1">
                <a:latin typeface="e-Ukraine Light" pitchFamily="50" charset="-52"/>
              </a:rPr>
              <a:t>подання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звітності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пов’язаної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із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застосуванням</a:t>
            </a:r>
            <a:r>
              <a:rPr lang="ru-RU" sz="1200" dirty="0">
                <a:latin typeface="e-Ukraine Light" pitchFamily="50" charset="-52"/>
              </a:rPr>
              <a:t> РРО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ПРРО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використанням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розрахункових</a:t>
            </a:r>
            <a:r>
              <a:rPr lang="en-US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книжок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встановлюються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центральним</a:t>
            </a:r>
            <a:r>
              <a:rPr lang="ru-RU" sz="1200" dirty="0">
                <a:latin typeface="e-Ukraine Light" pitchFamily="50" charset="-52"/>
              </a:rPr>
              <a:t> органом </a:t>
            </a:r>
            <a:r>
              <a:rPr lang="ru-RU" sz="1200" dirty="0" err="1">
                <a:latin typeface="e-Ukraine Light" pitchFamily="50" charset="-52"/>
              </a:rPr>
              <a:t>виконавчої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влади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забезпечує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формування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реалізує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державну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фінансову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політику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r>
              <a:rPr lang="ru-RU" sz="1200" dirty="0">
                <a:latin typeface="e-Ukraine Light" pitchFamily="50" charset="-52"/>
              </a:rPr>
              <a:t> </a:t>
            </a:r>
            <a:endParaRPr lang="en-US" sz="12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en-US" sz="1200" dirty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до п. 1 </a:t>
            </a:r>
            <a:r>
              <a:rPr lang="ru-RU" sz="1200" dirty="0" err="1">
                <a:latin typeface="e-Ukraine Light" pitchFamily="50" charset="-52"/>
              </a:rPr>
              <a:t>розділу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en-US" sz="1200" dirty="0">
                <a:latin typeface="e-Ukraine Light" pitchFamily="50" charset="-52"/>
              </a:rPr>
              <a:t>I </a:t>
            </a:r>
            <a:r>
              <a:rPr lang="ru-RU" sz="1200" dirty="0" err="1">
                <a:latin typeface="e-Ukraine Light" pitchFamily="50" charset="-52"/>
              </a:rPr>
              <a:t>Положення</a:t>
            </a:r>
            <a:r>
              <a:rPr lang="ru-RU" sz="1200" dirty="0">
                <a:latin typeface="e-Ukraine Light" pitchFamily="50" charset="-52"/>
              </a:rPr>
              <a:t> про форму та </a:t>
            </a:r>
            <a:r>
              <a:rPr lang="ru-RU" sz="1200" dirty="0" err="1">
                <a:latin typeface="e-Ukraine Light" pitchFamily="50" charset="-52"/>
              </a:rPr>
              <a:t>зміст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документів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електронних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розрахункових</a:t>
            </a:r>
            <a:r>
              <a:rPr lang="ru-RU" sz="1200" dirty="0" smtClean="0">
                <a:latin typeface="e-Ukraine Light" pitchFamily="50" charset="-52"/>
              </a:rPr>
              <a:t/>
            </a:r>
            <a:br>
              <a:rPr lang="ru-RU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1331</TotalTime>
  <Words>445</Words>
  <Application>Microsoft Office PowerPoint</Application>
  <PresentationFormat>Лист A4 (210x297 мм)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131</cp:revision>
  <cp:lastPrinted>2022-12-13T10:52:00Z</cp:lastPrinted>
  <dcterms:created xsi:type="dcterms:W3CDTF">2021-05-27T05:23:05Z</dcterms:created>
  <dcterms:modified xsi:type="dcterms:W3CDTF">2023-08-31T06:57:42Z</dcterms:modified>
</cp:coreProperties>
</file>