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14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1162" y="1376773"/>
            <a:ext cx="3829050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Щодо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особливостей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здійснення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розрахунків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при продажу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товарів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в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мережі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інтернет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із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використанням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служб доставки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Серпень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03366" y="165734"/>
            <a:ext cx="4890591" cy="6692266"/>
            <a:chOff x="83820" y="101240"/>
            <a:chExt cx="4793934" cy="6749141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101240"/>
              <a:ext cx="4793934" cy="65967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1931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486525" y="5048250"/>
            <a:ext cx="1685925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193176" y="5019675"/>
            <a:ext cx="1657350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476999" y="35528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29225" y="342899"/>
            <a:ext cx="45338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="" xmlns:a16="http://schemas.microsoft.com/office/drawing/2014/main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411" y="1742694"/>
            <a:ext cx="13049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0024" y="238437"/>
            <a:ext cx="4666174" cy="634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269875" algn="l"/>
              </a:tabLst>
            </a:pPr>
            <a:r>
              <a:rPr lang="ru-RU" sz="1000" dirty="0">
                <a:latin typeface="e-Ukraine Light" pitchFamily="50" charset="-52"/>
              </a:rPr>
              <a:t>	</a:t>
            </a:r>
            <a:r>
              <a:rPr lang="ru-RU" sz="1050" dirty="0">
                <a:latin typeface="e-Ukraine Light" pitchFamily="50" charset="-52"/>
              </a:rPr>
              <a:t> У </a:t>
            </a:r>
            <a:r>
              <a:rPr lang="ru-RU" sz="1050" dirty="0" err="1">
                <a:latin typeface="e-Ukraine Light" pitchFamily="50" charset="-52"/>
              </a:rPr>
              <a:t>зв’язку</a:t>
            </a:r>
            <a:r>
              <a:rPr lang="ru-RU" sz="1050" dirty="0">
                <a:latin typeface="e-Ukraine Light" pitchFamily="50" charset="-52"/>
              </a:rPr>
              <a:t> з </a:t>
            </a:r>
            <a:r>
              <a:rPr lang="ru-RU" sz="1050" dirty="0" err="1">
                <a:latin typeface="e-Ukraine Light" pitchFamily="50" charset="-52"/>
              </a:rPr>
              <a:t>надходженням</a:t>
            </a:r>
            <a:r>
              <a:rPr lang="ru-RU" sz="1050" dirty="0">
                <a:latin typeface="e-Ukraine Light" pitchFamily="50" charset="-52"/>
              </a:rPr>
              <a:t> на адресу ДПС </a:t>
            </a:r>
            <a:r>
              <a:rPr lang="ru-RU" sz="1050" dirty="0" err="1">
                <a:latin typeface="e-Ukraine Light" pitchFamily="50" charset="-52"/>
              </a:rPr>
              <a:t>численних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запитань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щодо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особливостей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здійснення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розрахунків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із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споживачами</a:t>
            </a:r>
            <a:r>
              <a:rPr lang="ru-RU" sz="1050" dirty="0">
                <a:latin typeface="e-Ukraine Light" pitchFamily="50" charset="-52"/>
              </a:rPr>
              <a:t> при продажу </a:t>
            </a:r>
            <a:r>
              <a:rPr lang="ru-RU" sz="1050" dirty="0" err="1">
                <a:latin typeface="e-Ukraine Light" pitchFamily="50" charset="-52"/>
              </a:rPr>
              <a:t>товарів</a:t>
            </a:r>
            <a:r>
              <a:rPr lang="ru-RU" sz="1050" dirty="0">
                <a:latin typeface="e-Ukraine Light" pitchFamily="50" charset="-52"/>
              </a:rPr>
              <a:t> у </a:t>
            </a:r>
            <a:r>
              <a:rPr lang="ru-RU" sz="1050" dirty="0" err="1">
                <a:latin typeface="e-Ukraine Light" pitchFamily="50" charset="-52"/>
              </a:rPr>
              <a:t>мережі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Інтернет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із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використанням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послуг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експедиторів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логістичних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компаній</a:t>
            </a:r>
            <a:r>
              <a:rPr lang="ru-RU" sz="1050" dirty="0">
                <a:latin typeface="e-Ukraine Light" pitchFamily="50" charset="-52"/>
              </a:rPr>
              <a:t>) та </a:t>
            </a:r>
            <a:r>
              <a:rPr lang="ru-RU" sz="1050" dirty="0" err="1">
                <a:latin typeface="e-Ukraine Light" pitchFamily="50" charset="-52"/>
              </a:rPr>
              <a:t>кур’єрів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перевізників</a:t>
            </a:r>
            <a:r>
              <a:rPr lang="ru-RU" sz="1050" dirty="0">
                <a:latin typeface="e-Ukraine Light" pitchFamily="50" charset="-52"/>
              </a:rPr>
              <a:t>), </a:t>
            </a:r>
            <a:r>
              <a:rPr lang="ru-RU" sz="1050" dirty="0" err="1">
                <a:latin typeface="e-Ukraine Light" pitchFamily="50" charset="-52"/>
              </a:rPr>
              <a:t>надаємо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роз’яснення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відповідно</a:t>
            </a:r>
            <a:r>
              <a:rPr lang="ru-RU" sz="1050" dirty="0">
                <a:latin typeface="e-Ukraine Light" pitchFamily="50" charset="-52"/>
              </a:rPr>
              <a:t> до тексту </a:t>
            </a:r>
            <a:r>
              <a:rPr lang="ru-RU" sz="1050" dirty="0" err="1">
                <a:latin typeface="e-Ukraine Light" pitchFamily="50" charset="-52"/>
              </a:rPr>
              <a:t>договорів</a:t>
            </a:r>
            <a:r>
              <a:rPr lang="ru-RU" sz="1050" dirty="0">
                <a:latin typeface="e-Ukraine Light" pitchFamily="50" charset="-52"/>
              </a:rPr>
              <a:t> на </a:t>
            </a:r>
            <a:r>
              <a:rPr lang="ru-RU" sz="1050" dirty="0" err="1">
                <a:latin typeface="e-Ukraine Light" pitchFamily="50" charset="-52"/>
              </a:rPr>
              <a:t>надання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послуг</a:t>
            </a:r>
            <a:r>
              <a:rPr lang="ru-RU" sz="1050" dirty="0">
                <a:latin typeface="e-Ukraine Light" pitchFamily="50" charset="-52"/>
              </a:rPr>
              <a:t> з </a:t>
            </a:r>
            <a:r>
              <a:rPr lang="ru-RU" sz="1050" dirty="0" err="1">
                <a:latin typeface="e-Ukraine Light" pitchFamily="50" charset="-52"/>
              </a:rPr>
              <a:t>перевезення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товарів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які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знаходяться</a:t>
            </a:r>
            <a:r>
              <a:rPr lang="ru-RU" sz="1050" dirty="0">
                <a:latin typeface="e-Ukraine Light" pitchFamily="50" charset="-52"/>
              </a:rPr>
              <a:t> на </a:t>
            </a:r>
            <a:r>
              <a:rPr lang="ru-RU" sz="1050" dirty="0" err="1">
                <a:latin typeface="e-Ukraine Light" pitchFamily="50" charset="-52"/>
              </a:rPr>
              <a:t>офіційних</a:t>
            </a:r>
            <a:r>
              <a:rPr lang="ru-RU" sz="1050" dirty="0">
                <a:latin typeface="e-Ukraine Light" pitchFamily="50" charset="-52"/>
              </a:rPr>
              <a:t> сайтах </a:t>
            </a:r>
            <a:r>
              <a:rPr lang="ru-RU" sz="1050" dirty="0" err="1">
                <a:latin typeface="e-Ukraine Light" pitchFamily="50" charset="-52"/>
              </a:rPr>
              <a:t>зазначених</a:t>
            </a:r>
            <a:r>
              <a:rPr lang="ru-RU" sz="1050" dirty="0">
                <a:latin typeface="e-Ukraine Light" pitchFamily="50" charset="-52"/>
              </a:rPr>
              <a:t> служб доставки у </a:t>
            </a:r>
            <a:r>
              <a:rPr lang="ru-RU" sz="1050" dirty="0" err="1">
                <a:latin typeface="e-Ukraine Light" pitchFamily="50" charset="-52"/>
              </a:rPr>
              <a:t>відкритому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доступі</a:t>
            </a:r>
            <a:r>
              <a:rPr lang="ru-RU" sz="1050" dirty="0">
                <a:latin typeface="e-Ukraine Light" pitchFamily="50" charset="-52"/>
              </a:rPr>
              <a:t> станом на 09.08.2023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50" dirty="0" smtClean="0">
                <a:latin typeface="e-Ukraine Light" pitchFamily="50" charset="-52"/>
              </a:rPr>
              <a:t>	При </a:t>
            </a:r>
            <a:r>
              <a:rPr lang="ru-RU" sz="1050" dirty="0" err="1">
                <a:latin typeface="e-Ukraine Light" pitchFamily="50" charset="-52"/>
              </a:rPr>
              <a:t>відправці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товарів</a:t>
            </a:r>
            <a:r>
              <a:rPr lang="ru-RU" sz="1050" dirty="0">
                <a:latin typeface="e-Ukraine Light" pitchFamily="50" charset="-52"/>
              </a:rPr>
              <a:t> будь-</a:t>
            </a:r>
            <a:r>
              <a:rPr lang="ru-RU" sz="1050" dirty="0" err="1">
                <a:latin typeface="e-Ukraine Light" pitchFamily="50" charset="-52"/>
              </a:rPr>
              <a:t>яким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експедитором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логістичною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компанією</a:t>
            </a:r>
            <a:r>
              <a:rPr lang="ru-RU" sz="1050" dirty="0">
                <a:latin typeface="e-Ukraine Light" pitchFamily="50" charset="-52"/>
              </a:rPr>
              <a:t>) в </a:t>
            </a:r>
            <a:r>
              <a:rPr lang="ru-RU" sz="1050" dirty="0" err="1">
                <a:latin typeface="e-Ukraine Light" pitchFamily="50" charset="-52"/>
              </a:rPr>
              <a:t>Україні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який</a:t>
            </a:r>
            <a:r>
              <a:rPr lang="ru-RU" sz="1050" dirty="0">
                <a:latin typeface="e-Ukraine Light" pitchFamily="50" charset="-52"/>
              </a:rPr>
              <a:t> не </a:t>
            </a:r>
            <a:r>
              <a:rPr lang="ru-RU" sz="1050" dirty="0" err="1">
                <a:latin typeface="e-Ukraine Light" pitchFamily="50" charset="-52"/>
              </a:rPr>
              <a:t>має</a:t>
            </a:r>
            <a:r>
              <a:rPr lang="ru-RU" sz="1050" dirty="0">
                <a:latin typeface="e-Ukraine Light" pitchFamily="50" charset="-52"/>
              </a:rPr>
              <a:t> статусу </a:t>
            </a:r>
            <a:r>
              <a:rPr lang="ru-RU" sz="1050" dirty="0" err="1">
                <a:latin typeface="e-Ukraine Light" pitchFamily="50" charset="-52"/>
              </a:rPr>
              <a:t>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кур’єра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перевізника</a:t>
            </a:r>
            <a:r>
              <a:rPr lang="ru-RU" sz="1050" dirty="0">
                <a:latin typeface="e-Ukraine Light" pitchFamily="50" charset="-52"/>
              </a:rPr>
              <a:t>, не є </a:t>
            </a:r>
            <a:r>
              <a:rPr lang="ru-RU" sz="1050" dirty="0" err="1">
                <a:latin typeface="e-Ukraine Light" pitchFamily="50" charset="-52"/>
              </a:rPr>
              <a:t>учасником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відносин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купівлі</a:t>
            </a:r>
            <a:r>
              <a:rPr lang="ru-RU" sz="1050" dirty="0">
                <a:latin typeface="e-Ukraine Light" pitchFamily="50" charset="-52"/>
              </a:rPr>
              <a:t>-продажу, не </a:t>
            </a:r>
            <a:r>
              <a:rPr lang="ru-RU" sz="1050" dirty="0" err="1">
                <a:latin typeface="e-Ukraine Light" pitchFamily="50" charset="-52"/>
              </a:rPr>
              <a:t>передає</a:t>
            </a:r>
            <a:r>
              <a:rPr lang="ru-RU" sz="1050" dirty="0">
                <a:latin typeface="e-Ukraine Light" pitchFamily="50" charset="-52"/>
              </a:rPr>
              <a:t> право </a:t>
            </a:r>
            <a:r>
              <a:rPr lang="ru-RU" sz="1050" dirty="0" err="1">
                <a:latin typeface="e-Ukraine Light" pitchFamily="50" charset="-52"/>
              </a:rPr>
              <a:t>власності</a:t>
            </a:r>
            <a:r>
              <a:rPr lang="ru-RU" sz="1050" dirty="0">
                <a:latin typeface="e-Ukraine Light" pitchFamily="50" charset="-52"/>
              </a:rPr>
              <a:t> на товар та не </a:t>
            </a:r>
            <a:r>
              <a:rPr lang="ru-RU" sz="1050" dirty="0" err="1">
                <a:latin typeface="e-Ukraine Light" pitchFamily="50" charset="-52"/>
              </a:rPr>
              <a:t>бере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участі</a:t>
            </a:r>
            <a:r>
              <a:rPr lang="ru-RU" sz="1050" dirty="0">
                <a:latin typeface="e-Ukraine Light" pitchFamily="50" charset="-52"/>
              </a:rPr>
              <a:t> в </a:t>
            </a:r>
            <a:r>
              <a:rPr lang="ru-RU" sz="1050" dirty="0" err="1">
                <a:latin typeface="e-Ukraine Light" pitchFamily="50" charset="-52"/>
              </a:rPr>
              <a:t>розрахунку</a:t>
            </a:r>
            <a:r>
              <a:rPr lang="ru-RU" sz="1050" dirty="0">
                <a:latin typeface="e-Ukraine Light" pitchFamily="50" charset="-52"/>
              </a:rPr>
              <a:t> за </a:t>
            </a:r>
            <a:r>
              <a:rPr lang="ru-RU" sz="1050" dirty="0" err="1">
                <a:latin typeface="e-Ukraine Light" pitchFamily="50" charset="-52"/>
              </a:rPr>
              <a:t>нього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відповідно</a:t>
            </a:r>
            <a:r>
              <a:rPr lang="ru-RU" sz="1050" dirty="0">
                <a:latin typeface="e-Ukraine Light" pitchFamily="50" charset="-52"/>
              </a:rPr>
              <a:t> до договору про </a:t>
            </a:r>
            <a:r>
              <a:rPr lang="ru-RU" sz="1050" dirty="0" err="1">
                <a:latin typeface="e-Ukraine Light" pitchFamily="50" charset="-52"/>
              </a:rPr>
              <a:t>надання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послуг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фіскальний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касовий</a:t>
            </a:r>
            <a:r>
              <a:rPr lang="ru-RU" sz="1050" dirty="0">
                <a:latin typeface="e-Ukraine Light" pitchFamily="50" charset="-52"/>
              </a:rPr>
              <a:t> чек </a:t>
            </a:r>
            <a:r>
              <a:rPr lang="ru-RU" sz="1050" dirty="0" err="1">
                <a:latin typeface="e-Ukraine Light" pitchFamily="50" charset="-52"/>
              </a:rPr>
              <a:t>має</a:t>
            </a:r>
            <a:r>
              <a:rPr lang="ru-RU" sz="1050" dirty="0">
                <a:latin typeface="e-Ukraine Light" pitchFamily="50" charset="-52"/>
              </a:rPr>
              <a:t> бути </a:t>
            </a:r>
            <a:r>
              <a:rPr lang="ru-RU" sz="1050" dirty="0" err="1">
                <a:latin typeface="e-Ukraine Light" pitchFamily="50" charset="-52"/>
              </a:rPr>
              <a:t>сформований</a:t>
            </a:r>
            <a:r>
              <a:rPr lang="ru-RU" sz="1050" dirty="0">
                <a:latin typeface="e-Ukraine Light" pitchFamily="50" charset="-52"/>
              </a:rPr>
              <a:t> до </a:t>
            </a:r>
            <a:r>
              <a:rPr lang="ru-RU" sz="1050" dirty="0" err="1">
                <a:latin typeface="e-Ukraine Light" pitchFamily="50" charset="-52"/>
              </a:rPr>
              <a:t>відправки</a:t>
            </a:r>
            <a:r>
              <a:rPr lang="ru-RU" sz="1050" dirty="0">
                <a:latin typeface="e-Ukraine Light" pitchFamily="50" charset="-52"/>
              </a:rPr>
              <a:t> товару та </a:t>
            </a:r>
            <a:r>
              <a:rPr lang="ru-RU" sz="1050" dirty="0" err="1">
                <a:latin typeface="e-Ukraine Light" pitchFamily="50" charset="-52"/>
              </a:rPr>
              <a:t>вкладений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продавцем</a:t>
            </a:r>
            <a:r>
              <a:rPr lang="ru-RU" sz="1050" dirty="0">
                <a:latin typeface="e-Ukraine Light" pitchFamily="50" charset="-52"/>
              </a:rPr>
              <a:t> у коробку з товаром при </a:t>
            </a:r>
            <a:r>
              <a:rPr lang="ru-RU" sz="1050" dirty="0" err="1">
                <a:latin typeface="e-Ukraine Light" pitchFamily="50" charset="-52"/>
              </a:rPr>
              <a:t>передачі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його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експедитору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логістичній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компанії</a:t>
            </a:r>
            <a:r>
              <a:rPr lang="ru-RU" sz="1050" dirty="0" smtClean="0">
                <a:latin typeface="e-Ukraine Light" pitchFamily="50" charset="-52"/>
              </a:rPr>
              <a:t>).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50" dirty="0" smtClean="0">
                <a:latin typeface="e-Ukraine Light" pitchFamily="50" charset="-52"/>
              </a:rPr>
              <a:t>	При </a:t>
            </a:r>
            <a:r>
              <a:rPr lang="ru-RU" sz="1050" dirty="0" err="1">
                <a:latin typeface="e-Ukraine Light" pitchFamily="50" charset="-52"/>
              </a:rPr>
              <a:t>формуванні</a:t>
            </a:r>
            <a:r>
              <a:rPr lang="ru-RU" sz="1050" dirty="0">
                <a:latin typeface="e-Ukraine Light" pitchFamily="50" charset="-52"/>
              </a:rPr>
              <a:t> чеку </a:t>
            </a:r>
            <a:r>
              <a:rPr lang="ru-RU" sz="1050" dirty="0" err="1">
                <a:latin typeface="e-Ukraine Light" pitchFamily="50" charset="-52"/>
              </a:rPr>
              <a:t>має</a:t>
            </a:r>
            <a:r>
              <a:rPr lang="ru-RU" sz="1050" dirty="0">
                <a:latin typeface="e-Ukraine Light" pitchFamily="50" charset="-52"/>
              </a:rPr>
              <a:t> бути </a:t>
            </a:r>
            <a:r>
              <a:rPr lang="ru-RU" sz="1050" dirty="0" err="1">
                <a:latin typeface="e-Ukraine Light" pitchFamily="50" charset="-52"/>
              </a:rPr>
              <a:t>зазначений</a:t>
            </a:r>
            <a:r>
              <a:rPr lang="ru-RU" sz="1050" dirty="0">
                <a:latin typeface="e-Ukraine Light" pitchFamily="50" charset="-52"/>
              </a:rPr>
              <a:t> вид оплати в кредит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відстрочення</a:t>
            </a:r>
            <a:r>
              <a:rPr lang="ru-RU" sz="1050" dirty="0">
                <a:latin typeface="e-Ukraine Light" pitchFamily="50" charset="-52"/>
              </a:rPr>
              <a:t> оплати (в </a:t>
            </a:r>
            <a:r>
              <a:rPr lang="ru-RU" sz="1050" dirty="0" err="1">
                <a:latin typeface="e-Ukraine Light" pitchFamily="50" charset="-52"/>
              </a:rPr>
              <a:t>залежності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організаційно-правової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форми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платника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податків</a:t>
            </a:r>
            <a:r>
              <a:rPr lang="ru-RU" sz="1050" dirty="0">
                <a:latin typeface="e-Ukraine Light" pitchFamily="50" charset="-52"/>
              </a:rPr>
              <a:t>) та </a:t>
            </a:r>
            <a:r>
              <a:rPr lang="ru-RU" sz="1050" dirty="0" err="1">
                <a:latin typeface="e-Ukraine Light" pitchFamily="50" charset="-52"/>
              </a:rPr>
              <a:t>зазначена</a:t>
            </a:r>
            <a:r>
              <a:rPr lang="ru-RU" sz="1050" dirty="0">
                <a:latin typeface="e-Ukraine Light" pitchFamily="50" charset="-52"/>
              </a:rPr>
              <a:t> форма оплати – </a:t>
            </a:r>
            <a:r>
              <a:rPr lang="ru-RU" sz="1050" dirty="0" err="1">
                <a:latin typeface="e-Ukraine Light" pitchFamily="50" charset="-52"/>
              </a:rPr>
              <a:t>безготівкова</a:t>
            </a:r>
            <a:r>
              <a:rPr lang="ru-RU" sz="1050" dirty="0">
                <a:latin typeface="e-Ukraine Light" pitchFamily="50" charset="-52"/>
              </a:rPr>
              <a:t>, так як </a:t>
            </a:r>
            <a:r>
              <a:rPr lang="ru-RU" sz="1050" dirty="0" err="1">
                <a:latin typeface="e-Ukraine Light" pitchFamily="50" charset="-52"/>
              </a:rPr>
              <a:t>відповідно</a:t>
            </a:r>
            <a:r>
              <a:rPr lang="ru-RU" sz="1050" dirty="0">
                <a:latin typeface="e-Ukraine Light" pitchFamily="50" charset="-52"/>
              </a:rPr>
              <a:t> до договору, </a:t>
            </a:r>
            <a:r>
              <a:rPr lang="ru-RU" sz="1050" dirty="0" err="1">
                <a:latin typeface="e-Ukraine Light" pitchFamily="50" charset="-52"/>
              </a:rPr>
              <a:t>який</a:t>
            </a:r>
            <a:r>
              <a:rPr lang="ru-RU" sz="1050" dirty="0">
                <a:latin typeface="e-Ukraine Light" pitchFamily="50" charset="-52"/>
              </a:rPr>
              <a:t> на </a:t>
            </a:r>
            <a:r>
              <a:rPr lang="ru-RU" sz="1050" dirty="0" err="1">
                <a:latin typeface="e-Ukraine Light" pitchFamily="50" charset="-52"/>
              </a:rPr>
              <a:t>практиці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паралельно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укладається</a:t>
            </a:r>
            <a:r>
              <a:rPr lang="ru-RU" sz="1050" dirty="0">
                <a:latin typeface="e-Ukraine Light" pitchFamily="50" charset="-52"/>
              </a:rPr>
              <a:t> з банком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небанківським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фінансовим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посередником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вже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належні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продавцю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кошти</a:t>
            </a:r>
            <a:r>
              <a:rPr lang="ru-RU" sz="1050" dirty="0">
                <a:latin typeface="e-Ukraine Light" pitchFamily="50" charset="-52"/>
              </a:rPr>
              <a:t>, у </a:t>
            </a:r>
            <a:r>
              <a:rPr lang="ru-RU" sz="1050" dirty="0" err="1">
                <a:latin typeface="e-Ukraine Light" pitchFamily="50" charset="-52"/>
              </a:rPr>
              <a:t>випадку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згоди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00" dirty="0" smtClean="0">
                <a:latin typeface="e-Ukraine Light" pitchFamily="50" charset="-52"/>
              </a:rPr>
              <a:t/>
            </a:r>
            <a:br>
              <a:rPr lang="ru-RU" sz="1000" dirty="0" smtClean="0">
                <a:latin typeface="e-Ukraine Light" pitchFamily="50" charset="-52"/>
              </a:rPr>
            </a:br>
            <a:endParaRPr lang="ru-RU" sz="10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00003" y="116473"/>
            <a:ext cx="4788839" cy="6704352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28878" y="116473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961614" y="152844"/>
            <a:ext cx="4854580" cy="615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2563"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>
                <a:latin typeface="e-Ukraine Light" pitchFamily="50" charset="-52"/>
              </a:rPr>
              <a:t>№ 265/95 «Про </a:t>
            </a:r>
            <a:r>
              <a:rPr lang="ru-RU" sz="1050" dirty="0" err="1">
                <a:latin typeface="e-Ukraine Light" pitchFamily="50" charset="-52"/>
              </a:rPr>
              <a:t>застосування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реєстраторів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розрахункових</a:t>
            </a:r>
            <a:endParaRPr lang="ru-RU" sz="1050" dirty="0">
              <a:latin typeface="e-Ukraine Light" pitchFamily="50" charset="-52"/>
            </a:endParaRPr>
          </a:p>
          <a:p>
            <a:pPr marL="182563"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 err="1" smtClean="0">
                <a:latin typeface="e-Ukraine Light" pitchFamily="50" charset="-52"/>
              </a:rPr>
              <a:t>операцій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>
                <a:latin typeface="e-Ukraine Light" pitchFamily="50" charset="-52"/>
              </a:rPr>
              <a:t>у </a:t>
            </a:r>
            <a:r>
              <a:rPr lang="ru-RU" sz="1050" dirty="0" err="1">
                <a:latin typeface="e-Ukraine Light" pitchFamily="50" charset="-52"/>
              </a:rPr>
              <a:t>сфері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торгівлі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громадського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харчування</a:t>
            </a:r>
            <a:r>
              <a:rPr lang="ru-RU" sz="1050" dirty="0">
                <a:latin typeface="e-Ukraine Light" pitchFamily="50" charset="-52"/>
              </a:rPr>
              <a:t> та </a:t>
            </a:r>
            <a:r>
              <a:rPr lang="ru-RU" sz="1050" dirty="0" err="1">
                <a:latin typeface="e-Ukraine Light" pitchFamily="50" charset="-52"/>
              </a:rPr>
              <a:t>послуг</a:t>
            </a:r>
            <a:r>
              <a:rPr lang="ru-RU" sz="1050" dirty="0">
                <a:latin typeface="e-Ukraine Light" pitchFamily="50" charset="-52"/>
              </a:rPr>
              <a:t>». </a:t>
            </a:r>
            <a:endParaRPr lang="ru-RU" sz="1050" dirty="0" smtClean="0">
              <a:latin typeface="e-Ukraine Light" pitchFamily="50" charset="-52"/>
            </a:endParaRPr>
          </a:p>
          <a:p>
            <a:pPr marL="182563"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Водночас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відповідно</a:t>
            </a:r>
            <a:r>
              <a:rPr lang="ru-RU" sz="1050" dirty="0">
                <a:latin typeface="e-Ukraine Light" pitchFamily="50" charset="-52"/>
              </a:rPr>
              <a:t> до умов </a:t>
            </a:r>
            <a:r>
              <a:rPr lang="ru-RU" sz="1050" dirty="0" err="1">
                <a:latin typeface="e-Ukraine Light" pitchFamily="50" charset="-52"/>
              </a:rPr>
              <a:t>договорів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які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пропонують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суб’єктам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господарювання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кур’єри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перевізники</a:t>
            </a:r>
            <a:r>
              <a:rPr lang="ru-RU" sz="1050" dirty="0">
                <a:latin typeface="e-Ukraine Light" pitchFamily="50" charset="-52"/>
              </a:rPr>
              <a:t>), </a:t>
            </a:r>
            <a:r>
              <a:rPr lang="ru-RU" sz="1050" dirty="0" err="1">
                <a:latin typeface="e-Ukraine Light" pitchFamily="50" charset="-52"/>
              </a:rPr>
              <a:t>застосування</a:t>
            </a:r>
            <a:r>
              <a:rPr lang="ru-RU" sz="1050" dirty="0">
                <a:latin typeface="e-Ukraine Light" pitchFamily="50" charset="-52"/>
              </a:rPr>
              <a:t> РРО/ПРРО </a:t>
            </a:r>
            <a:r>
              <a:rPr lang="ru-RU" sz="1050" dirty="0" err="1">
                <a:latin typeface="e-Ukraine Light" pitchFamily="50" charset="-52"/>
              </a:rPr>
              <a:t>продавцем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товарів</a:t>
            </a:r>
            <a:r>
              <a:rPr lang="ru-RU" sz="1050" dirty="0">
                <a:latin typeface="e-Ukraine Light" pitchFamily="50" charset="-52"/>
              </a:rPr>
              <a:t> не є </a:t>
            </a:r>
            <a:r>
              <a:rPr lang="ru-RU" sz="1050" dirty="0" err="1">
                <a:latin typeface="e-Ukraine Light" pitchFamily="50" charset="-52"/>
              </a:rPr>
              <a:t>обов’язковим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оскільки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кур’єр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свого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імені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приймає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післяплату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одержувачів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відправлень</a:t>
            </a:r>
            <a:r>
              <a:rPr lang="ru-RU" sz="1050" dirty="0">
                <a:latin typeface="e-Ukraine Light" pitchFamily="50" charset="-52"/>
              </a:rPr>
              <a:t> та </a:t>
            </a:r>
            <a:r>
              <a:rPr lang="ru-RU" sz="1050" dirty="0" err="1">
                <a:latin typeface="e-Ukraine Light" pitchFamily="50" charset="-52"/>
              </a:rPr>
              <a:t>видає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розрахунковий</a:t>
            </a:r>
            <a:r>
              <a:rPr lang="ru-RU" sz="1050" dirty="0">
                <a:latin typeface="e-Ukraine Light" pitchFamily="50" charset="-52"/>
              </a:rPr>
              <a:t> документ про </a:t>
            </a:r>
            <a:r>
              <a:rPr lang="ru-RU" sz="1050" dirty="0" err="1">
                <a:latin typeface="e-Ukraine Light" pitchFamily="50" charset="-52"/>
              </a:rPr>
              <a:t>її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приймання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безпосередньо</a:t>
            </a:r>
            <a:r>
              <a:rPr lang="ru-RU" sz="1050" dirty="0">
                <a:latin typeface="e-Ukraine Light" pitchFamily="50" charset="-52"/>
              </a:rPr>
              <a:t> при </a:t>
            </a:r>
            <a:r>
              <a:rPr lang="ru-RU" sz="1050" dirty="0" err="1">
                <a:latin typeface="e-Ukraine Light" pitchFamily="50" charset="-52"/>
              </a:rPr>
              <a:t>передачі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відправлення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покупцю</a:t>
            </a:r>
            <a:r>
              <a:rPr lang="ru-RU" sz="1050" dirty="0">
                <a:latin typeface="e-Ukraine Light" pitchFamily="50" charset="-52"/>
              </a:rPr>
              <a:t>. У такому </a:t>
            </a:r>
            <a:r>
              <a:rPr lang="ru-RU" sz="1050" dirty="0" err="1">
                <a:latin typeface="e-Ukraine Light" pitchFamily="50" charset="-52"/>
              </a:rPr>
              <a:t>випадку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продавець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зобов’язаний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вкласти</a:t>
            </a:r>
            <a:r>
              <a:rPr lang="ru-RU" sz="1050" dirty="0">
                <a:latin typeface="e-Ukraine Light" pitchFamily="50" charset="-52"/>
              </a:rPr>
              <a:t> у </a:t>
            </a:r>
            <a:r>
              <a:rPr lang="ru-RU" sz="1050" dirty="0" err="1">
                <a:latin typeface="e-Ukraine Light" pitchFamily="50" charset="-52"/>
              </a:rPr>
              <a:t>посилку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лише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видаткову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накладну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інший</a:t>
            </a:r>
            <a:r>
              <a:rPr lang="ru-RU" sz="1050" dirty="0">
                <a:latin typeface="e-Ukraine Light" pitchFamily="50" charset="-52"/>
              </a:rPr>
              <a:t> документ), яка буде </a:t>
            </a:r>
            <a:r>
              <a:rPr lang="ru-RU" sz="1050" dirty="0" err="1">
                <a:latin typeface="e-Ukraine Light" pitchFamily="50" charset="-52"/>
              </a:rPr>
              <a:t>свідчити</a:t>
            </a:r>
            <a:r>
              <a:rPr lang="ru-RU" sz="1050" dirty="0">
                <a:latin typeface="e-Ukraine Light" pitchFamily="50" charset="-52"/>
              </a:rPr>
              <a:t> про </a:t>
            </a:r>
            <a:r>
              <a:rPr lang="ru-RU" sz="1050" dirty="0" err="1">
                <a:latin typeface="e-Ukraine Light" pitchFamily="50" charset="-52"/>
              </a:rPr>
              <a:t>походження</a:t>
            </a:r>
            <a:r>
              <a:rPr lang="ru-RU" sz="1050" dirty="0">
                <a:latin typeface="e-Ukraine Light" pitchFamily="50" charset="-52"/>
              </a:rPr>
              <a:t> товару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marL="182563"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Враховуючи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викладене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повідомляємо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доставлений через </a:t>
            </a:r>
            <a:r>
              <a:rPr lang="ru-RU" sz="1050" dirty="0" err="1">
                <a:latin typeface="e-Ukraine Light" pitchFamily="50" charset="-52"/>
              </a:rPr>
              <a:t>кур’єра</a:t>
            </a:r>
            <a:r>
              <a:rPr lang="ru-RU" sz="1050" dirty="0">
                <a:latin typeface="e-Ukraine Light" pitchFamily="50" charset="-52"/>
              </a:rPr>
              <a:t> товар не </a:t>
            </a:r>
            <a:r>
              <a:rPr lang="ru-RU" sz="1050" dirty="0" err="1">
                <a:latin typeface="e-Ukraine Light" pitchFamily="50" charset="-52"/>
              </a:rPr>
              <a:t>вважається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проданим</a:t>
            </a:r>
            <a:r>
              <a:rPr lang="ru-RU" sz="1050" dirty="0">
                <a:latin typeface="e-Ukraine Light" pitchFamily="50" charset="-52"/>
              </a:rPr>
              <a:t> в кредит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з </a:t>
            </a:r>
            <a:r>
              <a:rPr lang="ru-RU" sz="1050" dirty="0" err="1">
                <a:latin typeface="e-Ukraine Light" pitchFamily="50" charset="-52"/>
              </a:rPr>
              <a:t>розстроченням</a:t>
            </a:r>
            <a:r>
              <a:rPr lang="ru-RU" sz="1050" dirty="0">
                <a:latin typeface="e-Ukraine Light" pitchFamily="50" charset="-52"/>
              </a:rPr>
              <a:t> платежу, а </a:t>
            </a:r>
            <a:r>
              <a:rPr lang="ru-RU" sz="1050" dirty="0" err="1">
                <a:latin typeface="e-Ukraine Light" pitchFamily="50" charset="-52"/>
              </a:rPr>
              <a:t>відповідно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застосування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підприємцем</a:t>
            </a:r>
            <a:r>
              <a:rPr lang="ru-RU" sz="1050" dirty="0">
                <a:latin typeface="e-Ukraine Light" pitchFamily="50" charset="-52"/>
              </a:rPr>
              <a:t> РРО/ПРРО не є </a:t>
            </a:r>
            <a:r>
              <a:rPr lang="ru-RU" sz="1050" dirty="0" err="1">
                <a:latin typeface="e-Ukraine Light" pitchFamily="50" charset="-52"/>
              </a:rPr>
              <a:t>обов’язковим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оскільки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розрахунковий</a:t>
            </a:r>
            <a:r>
              <a:rPr lang="ru-RU" sz="1050" dirty="0">
                <a:latin typeface="e-Ukraine Light" pitchFamily="50" charset="-52"/>
              </a:rPr>
              <a:t> документ про </a:t>
            </a:r>
            <a:r>
              <a:rPr lang="ru-RU" sz="1050" dirty="0" err="1">
                <a:latin typeface="e-Ukraine Light" pitchFamily="50" charset="-52"/>
              </a:rPr>
              <a:t>приймання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післяплати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видає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працівник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кур’єрської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служби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безпосередньо</a:t>
            </a:r>
            <a:r>
              <a:rPr lang="ru-RU" sz="1050" dirty="0">
                <a:latin typeface="e-Ukraine Light" pitchFamily="50" charset="-52"/>
              </a:rPr>
              <a:t> при </a:t>
            </a:r>
            <a:r>
              <a:rPr lang="ru-RU" sz="1050" dirty="0" err="1">
                <a:latin typeface="e-Ukraine Light" pitchFamily="50" charset="-52"/>
              </a:rPr>
              <a:t>передачі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відправлення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покупцю</a:t>
            </a:r>
            <a:r>
              <a:rPr lang="ru-RU" sz="1050" dirty="0">
                <a:latin typeface="e-Ukraine Light" pitchFamily="50" charset="-52"/>
              </a:rPr>
              <a:t>, а </a:t>
            </a:r>
            <a:r>
              <a:rPr lang="ru-RU" sz="1050" dirty="0" err="1">
                <a:latin typeface="e-Ukraine Light" pitchFamily="50" charset="-52"/>
              </a:rPr>
              <a:t>Підприємець</a:t>
            </a:r>
            <a:r>
              <a:rPr lang="ru-RU" sz="1050" dirty="0">
                <a:latin typeface="e-Ukraine Light" pitchFamily="50" charset="-52"/>
              </a:rPr>
              <a:t> у свою </a:t>
            </a:r>
            <a:r>
              <a:rPr lang="ru-RU" sz="1050" dirty="0" err="1">
                <a:latin typeface="e-Ukraine Light" pitchFamily="50" charset="-52"/>
              </a:rPr>
              <a:t>чергу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зобов’язаний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вкласти</a:t>
            </a:r>
            <a:r>
              <a:rPr lang="ru-RU" sz="1050" dirty="0">
                <a:latin typeface="e-Ukraine Light" pitchFamily="50" charset="-52"/>
              </a:rPr>
              <a:t> у </a:t>
            </a:r>
            <a:r>
              <a:rPr lang="ru-RU" sz="1050" dirty="0" err="1">
                <a:latin typeface="e-Ukraine Light" pitchFamily="50" charset="-52"/>
              </a:rPr>
              <a:t>посилку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видаткову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накладну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інший</a:t>
            </a:r>
            <a:r>
              <a:rPr lang="ru-RU" sz="1050" dirty="0">
                <a:latin typeface="e-Ukraine Light" pitchFamily="50" charset="-52"/>
              </a:rPr>
              <a:t> документ), яка буде </a:t>
            </a:r>
            <a:r>
              <a:rPr lang="ru-RU" sz="1050" dirty="0" err="1">
                <a:latin typeface="e-Ukraine Light" pitchFamily="50" charset="-52"/>
              </a:rPr>
              <a:t>свідчити</a:t>
            </a:r>
            <a:r>
              <a:rPr lang="ru-RU" sz="1050" dirty="0">
                <a:latin typeface="e-Ukraine Light" pitchFamily="50" charset="-52"/>
              </a:rPr>
              <a:t> про </a:t>
            </a:r>
            <a:r>
              <a:rPr lang="ru-RU" sz="1050" dirty="0" err="1">
                <a:latin typeface="e-Ukraine Light" pitchFamily="50" charset="-52"/>
              </a:rPr>
              <a:t>походження</a:t>
            </a:r>
            <a:r>
              <a:rPr lang="ru-RU" sz="1050" dirty="0">
                <a:latin typeface="e-Ukraine Light" pitchFamily="50" charset="-52"/>
              </a:rPr>
              <a:t> товару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marL="182563"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Також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>
                <a:latin typeface="e-Ukraine Light" pitchFamily="50" charset="-52"/>
              </a:rPr>
              <a:t>у </a:t>
            </a:r>
            <a:r>
              <a:rPr lang="ru-RU" sz="1050" dirty="0" err="1">
                <a:latin typeface="e-Ukraine Light" pitchFamily="50" charset="-52"/>
              </a:rPr>
              <a:t>передбачених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законодавством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випадках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незалежно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використання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послуг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експедитора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 smtClean="0">
                <a:latin typeface="e-Ukraine Light" pitchFamily="50" charset="-52"/>
              </a:rPr>
              <a:t>або</a:t>
            </a:r>
            <a:endParaRPr lang="ru-RU" sz="105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765" y="141482"/>
            <a:ext cx="4791075" cy="6394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 smtClean="0">
                <a:latin typeface="e-Ukraine Light" pitchFamily="50" charset="-52"/>
              </a:rPr>
              <a:t>господарювання</a:t>
            </a:r>
            <a:r>
              <a:rPr lang="ru-RU" sz="1050" dirty="0">
                <a:latin typeface="e-Ukraine Light" pitchFamily="50" charset="-52"/>
              </a:rPr>
              <a:t>, а не </a:t>
            </a:r>
            <a:r>
              <a:rPr lang="ru-RU" sz="1050" dirty="0" err="1">
                <a:latin typeface="e-Ukraine Light" pitchFamily="50" charset="-52"/>
              </a:rPr>
              <a:t>приватних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переказів</a:t>
            </a:r>
            <a:r>
              <a:rPr lang="ru-RU" sz="1050" dirty="0">
                <a:latin typeface="e-Ukraine Light" pitchFamily="50" charset="-52"/>
              </a:rPr>
              <a:t> як </a:t>
            </a:r>
            <a:r>
              <a:rPr lang="ru-RU" sz="1050" dirty="0" err="1">
                <a:latin typeface="e-Ukraine Light" pitchFamily="50" charset="-52"/>
              </a:rPr>
              <a:t>фізична</a:t>
            </a:r>
            <a:r>
              <a:rPr lang="ru-RU" sz="1050" dirty="0">
                <a:latin typeface="e-Ukraine Light" pitchFamily="50" charset="-52"/>
              </a:rPr>
              <a:t> </a:t>
            </a:r>
            <a:br>
              <a:rPr lang="ru-RU" sz="1050" dirty="0">
                <a:latin typeface="e-Ukraine Light" pitchFamily="50" charset="-52"/>
              </a:rPr>
            </a:br>
            <a:r>
              <a:rPr lang="ru-RU" sz="1050" dirty="0">
                <a:latin typeface="e-Ukraine Light" pitchFamily="50" charset="-52"/>
              </a:rPr>
              <a:t>особа. </a:t>
            </a:r>
          </a:p>
          <a:p>
            <a:pPr marL="182563"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Додатково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інформуємо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консультації</a:t>
            </a:r>
            <a:r>
              <a:rPr lang="ru-RU" sz="1050" dirty="0">
                <a:latin typeface="e-Ukraine Light" pitchFamily="50" charset="-52"/>
              </a:rPr>
              <a:t> з приводу </a:t>
            </a:r>
            <a:r>
              <a:rPr lang="ru-RU" sz="1050" dirty="0" err="1">
                <a:latin typeface="e-Ukraine Light" pitchFamily="50" charset="-52"/>
              </a:rPr>
              <a:t>існування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можливості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законності</a:t>
            </a:r>
            <a:r>
              <a:rPr lang="ru-RU" sz="1050" dirty="0">
                <a:latin typeface="e-Ukraine Light" pitchFamily="50" charset="-52"/>
              </a:rPr>
              <a:t> та правил </a:t>
            </a:r>
            <a:r>
              <a:rPr lang="ru-RU" sz="1050" dirty="0" err="1">
                <a:latin typeface="e-Ukraine Light" pitchFamily="50" charset="-52"/>
              </a:rPr>
              <a:t>отримання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торгівельної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виручки</a:t>
            </a:r>
            <a:r>
              <a:rPr lang="ru-RU" sz="1050" dirty="0">
                <a:latin typeface="e-Ukraine Light" pitchFamily="50" charset="-52"/>
              </a:rPr>
              <a:t> в </a:t>
            </a:r>
            <a:r>
              <a:rPr lang="ru-RU" sz="1050" dirty="0" err="1">
                <a:latin typeface="e-Ukraine Light" pitchFamily="50" charset="-52"/>
              </a:rPr>
              <a:t>готівковій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формі</a:t>
            </a:r>
            <a:r>
              <a:rPr lang="ru-RU" sz="1050" dirty="0">
                <a:latin typeface="e-Ukraine Light" pitchFamily="50" charset="-52"/>
              </a:rPr>
              <a:t> у </a:t>
            </a:r>
            <a:r>
              <a:rPr lang="ru-RU" sz="1050" dirty="0" err="1">
                <a:latin typeface="e-Ukraine Light" pitchFamily="50" charset="-52"/>
              </a:rPr>
              <a:t>відділеннях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конкретних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небанківських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фінансових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установ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необхідно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уточнювати</a:t>
            </a:r>
            <a:r>
              <a:rPr lang="ru-RU" sz="1050" dirty="0">
                <a:latin typeface="e-Ukraine Light" pitchFamily="50" charset="-52"/>
              </a:rPr>
              <a:t> у </a:t>
            </a:r>
            <a:r>
              <a:rPr lang="ru-RU" sz="1050" dirty="0" err="1">
                <a:latin typeface="e-Ukraine Light" pitchFamily="50" charset="-52"/>
              </a:rPr>
              <a:t>Національного</a:t>
            </a:r>
            <a:r>
              <a:rPr lang="ru-RU" sz="1050" dirty="0">
                <a:latin typeface="e-Ukraine Light" pitchFamily="50" charset="-52"/>
              </a:rPr>
              <a:t> банку як регулятора ринку </a:t>
            </a:r>
            <a:r>
              <a:rPr lang="ru-RU" sz="1050" dirty="0" err="1">
                <a:latin typeface="e-Ukraine Light" pitchFamily="50" charset="-52"/>
              </a:rPr>
              <a:t>фінансових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послуг</a:t>
            </a:r>
            <a:r>
              <a:rPr lang="ru-RU" sz="1050" dirty="0">
                <a:latin typeface="e-Ukraine Light" pitchFamily="50" charset="-52"/>
              </a:rPr>
              <a:t> в </a:t>
            </a:r>
            <a:r>
              <a:rPr lang="ru-RU" sz="1050" dirty="0" err="1">
                <a:latin typeface="e-Ukraine Light" pitchFamily="50" charset="-52"/>
              </a:rPr>
              <a:t>Україні</a:t>
            </a:r>
            <a:r>
              <a:rPr lang="ru-RU" sz="1050" dirty="0">
                <a:latin typeface="e-Ukraine Light" pitchFamily="50" charset="-52"/>
              </a:rPr>
              <a:t>, а не ДПС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marL="182563"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Наголошуємо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експедитор</a:t>
            </a:r>
            <a:r>
              <a:rPr lang="ru-RU" sz="1050" dirty="0">
                <a:latin typeface="e-Ukraine Light" pitchFamily="50" charset="-52"/>
              </a:rPr>
              <a:t> не </a:t>
            </a:r>
            <a:r>
              <a:rPr lang="ru-RU" sz="1050" dirty="0" err="1">
                <a:latin typeface="e-Ukraine Light" pitchFamily="50" charset="-52"/>
              </a:rPr>
              <a:t>приймає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споживача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післяплату</a:t>
            </a:r>
            <a:r>
              <a:rPr lang="ru-RU" sz="1050" dirty="0">
                <a:latin typeface="e-Ukraine Light" pitchFamily="50" charset="-52"/>
              </a:rPr>
              <a:t> за </a:t>
            </a:r>
            <a:r>
              <a:rPr lang="ru-RU" sz="1050" dirty="0" err="1">
                <a:latin typeface="e-Ukraine Light" pitchFamily="50" charset="-52"/>
              </a:rPr>
              <a:t>поштове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відправлення</a:t>
            </a:r>
            <a:r>
              <a:rPr lang="ru-RU" sz="1050" dirty="0">
                <a:latin typeface="e-Ukraine Light" pitchFamily="50" charset="-52"/>
              </a:rPr>
              <a:t> у </a:t>
            </a:r>
            <a:r>
              <a:rPr lang="ru-RU" sz="1050" dirty="0" err="1">
                <a:latin typeface="e-Ukraine Light" pitchFamily="50" charset="-52"/>
              </a:rPr>
              <a:t>своєму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відділенні</a:t>
            </a:r>
            <a:r>
              <a:rPr lang="ru-RU" sz="1050" dirty="0">
                <a:latin typeface="e-Ukraine Light" pitchFamily="50" charset="-52"/>
              </a:rPr>
              <a:t>, а так само як і </a:t>
            </a:r>
            <a:r>
              <a:rPr lang="ru-RU" sz="1050" dirty="0" err="1">
                <a:latin typeface="e-Ukraine Light" pitchFamily="50" charset="-52"/>
              </a:rPr>
              <a:t>продавець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товарів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отримує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кошти</a:t>
            </a:r>
            <a:r>
              <a:rPr lang="ru-RU" sz="1050" dirty="0">
                <a:latin typeface="e-Ukraine Light" pitchFamily="50" charset="-52"/>
              </a:rPr>
              <a:t> за </a:t>
            </a:r>
            <a:r>
              <a:rPr lang="ru-RU" sz="1050" dirty="0" err="1">
                <a:latin typeface="e-Ukraine Light" pitchFamily="50" charset="-52"/>
              </a:rPr>
              <a:t>послуги</a:t>
            </a:r>
            <a:r>
              <a:rPr lang="ru-RU" sz="1050" dirty="0">
                <a:latin typeface="e-Ukraine Light" pitchFamily="50" charset="-52"/>
              </a:rPr>
              <a:t> за </a:t>
            </a:r>
            <a:r>
              <a:rPr lang="ru-RU" sz="1050" dirty="0" err="1">
                <a:latin typeface="e-Ukraine Light" pitchFamily="50" charset="-52"/>
              </a:rPr>
              <a:t>допомогою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фінансового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посередника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який</a:t>
            </a:r>
            <a:r>
              <a:rPr lang="ru-RU" sz="1050" dirty="0">
                <a:latin typeface="e-Ukraine Light" pitchFamily="50" charset="-52"/>
              </a:rPr>
              <a:t> по факту є </a:t>
            </a:r>
            <a:r>
              <a:rPr lang="ru-RU" sz="1050" dirty="0" err="1">
                <a:latin typeface="e-Ukraine Light" pitchFamily="50" charset="-52"/>
              </a:rPr>
              <a:t>третьою</a:t>
            </a:r>
            <a:r>
              <a:rPr lang="ru-RU" sz="1050" dirty="0">
                <a:latin typeface="e-Ukraine Light" pitchFamily="50" charset="-52"/>
              </a:rPr>
              <a:t> стороною </a:t>
            </a:r>
            <a:r>
              <a:rPr lang="ru-RU" sz="1050" dirty="0" err="1">
                <a:latin typeface="e-Ukraine Light" pitchFamily="50" charset="-52"/>
              </a:rPr>
              <a:t>відносин</a:t>
            </a:r>
            <a:r>
              <a:rPr lang="ru-RU" sz="1050" dirty="0">
                <a:latin typeface="e-Ukraine Light" pitchFamily="50" charset="-52"/>
              </a:rPr>
              <a:t>, не </a:t>
            </a:r>
            <a:r>
              <a:rPr lang="ru-RU" sz="1050" dirty="0" err="1">
                <a:latin typeface="e-Ukraine Light" pitchFamily="50" charset="-52"/>
              </a:rPr>
              <a:t>пов’язаних</a:t>
            </a:r>
            <a:r>
              <a:rPr lang="ru-RU" sz="1050" dirty="0">
                <a:latin typeface="e-Ukraine Light" pitchFamily="50" charset="-52"/>
              </a:rPr>
              <a:t> з </a:t>
            </a:r>
            <a:r>
              <a:rPr lang="ru-RU" sz="1050" dirty="0" err="1">
                <a:latin typeface="e-Ukraine Light" pitchFamily="50" charset="-52"/>
              </a:rPr>
              <a:t>купівлею-продажем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товарів</a:t>
            </a:r>
            <a:r>
              <a:rPr lang="ru-RU" sz="1050" dirty="0">
                <a:latin typeface="e-Ukraine Light" pitchFamily="50" charset="-52"/>
              </a:rPr>
              <a:t> і </a:t>
            </a:r>
            <a:r>
              <a:rPr lang="ru-RU" sz="1050" dirty="0" err="1">
                <a:latin typeface="e-Ukraine Light" pitchFamily="50" charset="-52"/>
              </a:rPr>
              <a:t>надає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аналогічні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послуги</a:t>
            </a:r>
            <a:r>
              <a:rPr lang="ru-RU" sz="1050" dirty="0">
                <a:latin typeface="e-Ukraine Light" pitchFamily="50" charset="-52"/>
              </a:rPr>
              <a:t> як </a:t>
            </a:r>
            <a:r>
              <a:rPr lang="ru-RU" sz="1050" dirty="0" err="1">
                <a:latin typeface="e-Ukraine Light" pitchFamily="50" charset="-52"/>
              </a:rPr>
              <a:t>продавцю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товарів</a:t>
            </a:r>
            <a:r>
              <a:rPr lang="ru-RU" sz="1050" dirty="0">
                <a:latin typeface="e-Ukraine Light" pitchFamily="50" charset="-52"/>
              </a:rPr>
              <a:t>, так і </a:t>
            </a:r>
            <a:r>
              <a:rPr lang="ru-RU" sz="1050" dirty="0" err="1">
                <a:latin typeface="e-Ukraine Light" pitchFamily="50" charset="-52"/>
              </a:rPr>
              <a:t>експедитору</a:t>
            </a:r>
            <a:r>
              <a:rPr lang="ru-RU" sz="1050" dirty="0">
                <a:latin typeface="e-Ukraine Light" pitchFamily="50" charset="-52"/>
              </a:rPr>
              <a:t>. </a:t>
            </a:r>
            <a:r>
              <a:rPr lang="ru-RU" sz="1050" dirty="0" err="1">
                <a:latin typeface="e-Ukraine Light" pitchFamily="50" charset="-52"/>
              </a:rPr>
              <a:t>Крім</a:t>
            </a:r>
            <a:r>
              <a:rPr lang="ru-RU" sz="1050" dirty="0">
                <a:latin typeface="e-Ukraine Light" pitchFamily="50" charset="-52"/>
              </a:rPr>
              <a:t> того, </a:t>
            </a:r>
            <a:r>
              <a:rPr lang="ru-RU" sz="1050" dirty="0" err="1">
                <a:latin typeface="e-Ukraine Light" pitchFamily="50" charset="-52"/>
              </a:rPr>
              <a:t>небанківський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фінансовий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посередник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зобов’язаний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видавати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фіскальні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касові</a:t>
            </a:r>
            <a:r>
              <a:rPr lang="ru-RU" sz="1050" dirty="0">
                <a:latin typeface="e-Ukraine Light" pitchFamily="50" charset="-52"/>
              </a:rPr>
              <a:t> чеки на </a:t>
            </a:r>
            <a:r>
              <a:rPr lang="ru-RU" sz="1050" dirty="0" err="1">
                <a:latin typeface="e-Ukraine Light" pitchFamily="50" charset="-52"/>
              </a:rPr>
              <a:t>переказ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коштів</a:t>
            </a:r>
            <a:r>
              <a:rPr lang="ru-RU" sz="1050" dirty="0">
                <a:latin typeface="e-Ukraine Light" pitchFamily="50" charset="-52"/>
              </a:rPr>
              <a:t>, як </a:t>
            </a:r>
            <a:r>
              <a:rPr lang="ru-RU" sz="1050" dirty="0" err="1">
                <a:latin typeface="e-Ukraine Light" pitchFamily="50" charset="-52"/>
              </a:rPr>
              <a:t>окрему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операцію</a:t>
            </a:r>
            <a:r>
              <a:rPr lang="ru-RU" sz="1050" dirty="0">
                <a:latin typeface="e-Ukraine Light" pitchFamily="50" charset="-52"/>
              </a:rPr>
              <a:t>, в межах </a:t>
            </a:r>
            <a:r>
              <a:rPr lang="ru-RU" sz="1050" dirty="0" err="1">
                <a:latin typeface="e-Ukraine Light" pitchFamily="50" charset="-52"/>
              </a:rPr>
              <a:t>своєї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ліцензованої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господарської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діяльності</a:t>
            </a:r>
            <a:r>
              <a:rPr lang="ru-RU" sz="1050" dirty="0">
                <a:latin typeface="e-Ukraine Light" pitchFamily="50" charset="-52"/>
              </a:rPr>
              <a:t> та </a:t>
            </a:r>
            <a:r>
              <a:rPr lang="ru-RU" sz="1050" dirty="0" err="1">
                <a:latin typeface="e-Ukraine Light" pitchFamily="50" charset="-52"/>
              </a:rPr>
              <a:t>отримує</a:t>
            </a:r>
            <a:r>
              <a:rPr lang="ru-RU" sz="1050" dirty="0">
                <a:latin typeface="e-Ukraine Light" pitchFamily="50" charset="-52"/>
              </a:rPr>
              <a:t> за </a:t>
            </a:r>
            <a:r>
              <a:rPr lang="ru-RU" sz="1050" dirty="0" err="1">
                <a:latin typeface="e-Ukraine Light" pitchFamily="50" charset="-52"/>
              </a:rPr>
              <a:t>це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комісійну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винагороду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marL="182563"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 smtClean="0">
                <a:latin typeface="e-Ukraine Light" pitchFamily="50" charset="-52"/>
              </a:rPr>
              <a:t>	Таким </a:t>
            </a:r>
            <a:r>
              <a:rPr lang="ru-RU" sz="1050" dirty="0">
                <a:latin typeface="e-Ukraine Light" pitchFamily="50" charset="-52"/>
              </a:rPr>
              <a:t>чином, </a:t>
            </a:r>
            <a:r>
              <a:rPr lang="ru-RU" sz="1050" dirty="0" err="1">
                <a:latin typeface="e-Ukraine Light" pitchFamily="50" charset="-52"/>
              </a:rPr>
              <a:t>формування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фіскального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касового</a:t>
            </a:r>
            <a:r>
              <a:rPr lang="ru-RU" sz="1050" dirty="0">
                <a:latin typeface="e-Ukraine Light" pitchFamily="50" charset="-52"/>
              </a:rPr>
              <a:t> чека </a:t>
            </a:r>
            <a:r>
              <a:rPr lang="ru-RU" sz="1050" dirty="0" err="1">
                <a:latin typeface="e-Ukraine Light" pitchFamily="50" charset="-52"/>
              </a:rPr>
              <a:t>пізніше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ніж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відправка</a:t>
            </a:r>
            <a:r>
              <a:rPr lang="ru-RU" sz="1050" dirty="0">
                <a:latin typeface="e-Ukraine Light" pitchFamily="50" charset="-52"/>
              </a:rPr>
              <a:t> товару за </a:t>
            </a:r>
            <a:r>
              <a:rPr lang="ru-RU" sz="1050" dirty="0" err="1">
                <a:latin typeface="e-Ukraine Light" pitchFamily="50" charset="-52"/>
              </a:rPr>
              <a:t>умови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використання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послуг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експедитора</a:t>
            </a:r>
            <a:r>
              <a:rPr lang="ru-RU" sz="1050" dirty="0">
                <a:latin typeface="e-Ukraine Light" pitchFamily="50" charset="-52"/>
              </a:rPr>
              <a:t> та/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логістичної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компанії</a:t>
            </a:r>
            <a:r>
              <a:rPr lang="ru-RU" sz="1050" dirty="0">
                <a:latin typeface="e-Ukraine Light" pitchFamily="50" charset="-52"/>
              </a:rPr>
              <a:t> буде </a:t>
            </a:r>
            <a:r>
              <a:rPr lang="ru-RU" sz="1050" dirty="0" err="1">
                <a:latin typeface="e-Ukraine Light" pitchFamily="50" charset="-52"/>
              </a:rPr>
              <a:t>порушенням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вимог</a:t>
            </a:r>
            <a:r>
              <a:rPr lang="ru-RU" sz="1050" dirty="0">
                <a:latin typeface="e-Ukraine Light" pitchFamily="50" charset="-52"/>
              </a:rPr>
              <a:t> низки нормативно </a:t>
            </a:r>
            <a:r>
              <a:rPr lang="ru-RU" sz="1050" dirty="0" err="1">
                <a:latin typeface="e-Ukraine Light" pitchFamily="50" charset="-52"/>
              </a:rPr>
              <a:t>правових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актів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зокрема</a:t>
            </a:r>
            <a:r>
              <a:rPr lang="ru-RU" sz="1050" dirty="0">
                <a:latin typeface="e-Ukraine Light" pitchFamily="50" charset="-52"/>
              </a:rPr>
              <a:t>, пункту 2 </a:t>
            </a:r>
            <a:r>
              <a:rPr lang="ru-RU" sz="1050" dirty="0" err="1">
                <a:latin typeface="e-Ukraine Light" pitchFamily="50" charset="-52"/>
              </a:rPr>
              <a:t>статті</a:t>
            </a:r>
            <a:r>
              <a:rPr lang="ru-RU" sz="1050" dirty="0">
                <a:latin typeface="e-Ukraine Light" pitchFamily="50" charset="-52"/>
              </a:rPr>
              <a:t> 3 Закону </a:t>
            </a:r>
            <a:r>
              <a:rPr lang="ru-RU" sz="1050" dirty="0" err="1">
                <a:latin typeface="e-Ukraine Light" pitchFamily="50" charset="-52"/>
              </a:rPr>
              <a:t>України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</a:t>
            </a:r>
            <a:r>
              <a:rPr lang="ru-RU" sz="1050" dirty="0">
                <a:latin typeface="e-Ukraine Light" pitchFamily="50" charset="-52"/>
              </a:rPr>
              <a:t> 06.07.1995 </a:t>
            </a:r>
            <a:r>
              <a:rPr lang="ru-RU" sz="1050" dirty="0" smtClean="0">
                <a:latin typeface="e-Ukraine Light" pitchFamily="50" charset="-52"/>
              </a:rPr>
              <a:t/>
            </a:r>
            <a:br>
              <a:rPr lang="ru-RU" sz="1050" dirty="0" smtClean="0">
                <a:latin typeface="e-Ukraine Light" pitchFamily="50" charset="-52"/>
              </a:rPr>
            </a:br>
            <a:endParaRPr lang="ru-RU" sz="10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75346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0024" y="176995"/>
            <a:ext cx="4754177" cy="615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 err="1">
                <a:latin typeface="e-Ukraine Light" pitchFamily="50" charset="-52"/>
              </a:rPr>
              <a:t>кур’єра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продавець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зобов’язаний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вкласти</a:t>
            </a:r>
            <a:r>
              <a:rPr lang="ru-RU" sz="1050" dirty="0">
                <a:latin typeface="e-Ukraine Light" pitchFamily="50" charset="-52"/>
              </a:rPr>
              <a:t> у </a:t>
            </a:r>
            <a:r>
              <a:rPr lang="ru-RU" sz="1050" dirty="0" err="1">
                <a:latin typeface="e-Ukraine Light" pitchFamily="50" charset="-52"/>
              </a:rPr>
              <a:t>поштове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відправлення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належним</a:t>
            </a:r>
            <a:r>
              <a:rPr lang="ru-RU" sz="1050" dirty="0">
                <a:latin typeface="e-Ukraine Light" pitchFamily="50" charset="-52"/>
              </a:rPr>
              <a:t> чином оформлений </a:t>
            </a:r>
            <a:r>
              <a:rPr lang="ru-RU" sz="1050" dirty="0" err="1">
                <a:latin typeface="e-Ukraine Light" pitchFamily="50" charset="-52"/>
              </a:rPr>
              <a:t>гарантійний</a:t>
            </a:r>
            <a:r>
              <a:rPr lang="ru-RU" sz="1050" dirty="0">
                <a:latin typeface="e-Ukraine Light" pitchFamily="50" charset="-52"/>
              </a:rPr>
              <a:t> талон, </a:t>
            </a:r>
            <a:r>
              <a:rPr lang="ru-RU" sz="1050" dirty="0" err="1">
                <a:latin typeface="e-Ukraine Light" pitchFamily="50" charset="-52"/>
              </a:rPr>
              <a:t>технічний</a:t>
            </a:r>
            <a:r>
              <a:rPr lang="ru-RU" sz="1050" dirty="0">
                <a:latin typeface="e-Ukraine Light" pitchFamily="50" charset="-52"/>
              </a:rPr>
              <a:t> паспорт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інший</a:t>
            </a:r>
            <a:r>
              <a:rPr lang="ru-RU" sz="1050" dirty="0">
                <a:latin typeface="e-Ukraine Light" pitchFamily="50" charset="-52"/>
              </a:rPr>
              <a:t> документ,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його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замінює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який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має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містити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обов’язкові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реквізити</a:t>
            </a:r>
            <a:r>
              <a:rPr lang="ru-RU" sz="1050" dirty="0">
                <a:latin typeface="e-Ukraine Light" pitchFamily="50" charset="-52"/>
              </a:rPr>
              <a:t>. </a:t>
            </a:r>
            <a:endParaRPr lang="ru-RU" sz="105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Звертаємо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увагу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суб’єктів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господарювання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у </a:t>
            </a:r>
            <a:r>
              <a:rPr lang="ru-RU" sz="1050" dirty="0" err="1">
                <a:latin typeface="e-Ukraine Light" pitchFamily="50" charset="-52"/>
              </a:rPr>
              <a:t>правовідносинах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які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виникають</a:t>
            </a:r>
            <a:r>
              <a:rPr lang="ru-RU" sz="1050" dirty="0">
                <a:latin typeface="e-Ukraine Light" pitchFamily="50" charset="-52"/>
              </a:rPr>
              <a:t> при продажу </a:t>
            </a:r>
            <a:r>
              <a:rPr lang="ru-RU" sz="1050" dirty="0" err="1">
                <a:latin typeface="e-Ukraine Light" pitchFamily="50" charset="-52"/>
              </a:rPr>
              <a:t>товарів</a:t>
            </a:r>
            <a:r>
              <a:rPr lang="ru-RU" sz="1050" dirty="0">
                <a:latin typeface="e-Ukraine Light" pitchFamily="50" charset="-52"/>
              </a:rPr>
              <a:t> у </a:t>
            </a:r>
            <a:r>
              <a:rPr lang="ru-RU" sz="1050" dirty="0" err="1">
                <a:latin typeface="e-Ukraine Light" pitchFamily="50" charset="-52"/>
              </a:rPr>
              <a:t>мережі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інтернет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із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використанням</a:t>
            </a:r>
            <a:r>
              <a:rPr lang="ru-RU" sz="1050" dirty="0">
                <a:latin typeface="e-Ukraine Light" pitchFamily="50" charset="-52"/>
              </a:rPr>
              <a:t> служб доставки, </a:t>
            </a:r>
            <a:r>
              <a:rPr lang="ru-RU" sz="1050" dirty="0" err="1">
                <a:latin typeface="e-Ukraine Light" pitchFamily="50" charset="-52"/>
              </a:rPr>
              <a:t>такий</a:t>
            </a:r>
            <a:r>
              <a:rPr lang="ru-RU" sz="1050" dirty="0">
                <a:latin typeface="e-Ukraine Light" pitchFamily="50" charset="-52"/>
              </a:rPr>
              <a:t> вид </a:t>
            </a:r>
            <a:r>
              <a:rPr lang="ru-RU" sz="1050" dirty="0" err="1">
                <a:latin typeface="e-Ukraine Light" pitchFamily="50" charset="-52"/>
              </a:rPr>
              <a:t>розрахунків</a:t>
            </a:r>
            <a:r>
              <a:rPr lang="ru-RU" sz="1050" dirty="0">
                <a:latin typeface="e-Ukraine Light" pitchFamily="50" charset="-52"/>
              </a:rPr>
              <a:t> як «</a:t>
            </a:r>
            <a:r>
              <a:rPr lang="ru-RU" sz="1050" dirty="0" err="1">
                <a:latin typeface="e-Ukraine Light" pitchFamily="50" charset="-52"/>
              </a:rPr>
              <a:t>післяплата</a:t>
            </a:r>
            <a:r>
              <a:rPr lang="ru-RU" sz="1050" dirty="0">
                <a:latin typeface="e-Ukraine Light" pitchFamily="50" charset="-52"/>
              </a:rPr>
              <a:t>», «</a:t>
            </a:r>
            <a:r>
              <a:rPr lang="ru-RU" sz="1050" dirty="0" err="1">
                <a:latin typeface="e-Ukraine Light" pitchFamily="50" charset="-52"/>
              </a:rPr>
              <a:t>попередня</a:t>
            </a:r>
            <a:r>
              <a:rPr lang="ru-RU" sz="1050" dirty="0">
                <a:latin typeface="e-Ukraine Light" pitchFamily="50" charset="-52"/>
              </a:rPr>
              <a:t> оплата», «кредит», «</a:t>
            </a:r>
            <a:r>
              <a:rPr lang="ru-RU" sz="1050" dirty="0" err="1">
                <a:latin typeface="e-Ukraine Light" pitchFamily="50" charset="-52"/>
              </a:rPr>
              <a:t>відстрочення</a:t>
            </a:r>
            <a:r>
              <a:rPr lang="ru-RU" sz="1050" dirty="0">
                <a:latin typeface="e-Ukraine Light" pitchFamily="50" charset="-52"/>
              </a:rPr>
              <a:t> платежу», «</a:t>
            </a:r>
            <a:r>
              <a:rPr lang="ru-RU" sz="1050" dirty="0" err="1">
                <a:latin typeface="e-Ukraine Light" pitchFamily="50" charset="-52"/>
              </a:rPr>
              <a:t>розстрочення</a:t>
            </a:r>
            <a:r>
              <a:rPr lang="ru-RU" sz="1050" dirty="0">
                <a:latin typeface="e-Ukraine Light" pitchFamily="50" charset="-52"/>
              </a:rPr>
              <a:t> платежу» та </a:t>
            </a:r>
            <a:r>
              <a:rPr lang="ru-RU" sz="1050" dirty="0" err="1">
                <a:latin typeface="e-Ukraine Light" pitchFamily="50" charset="-52"/>
              </a:rPr>
              <a:t>інші</a:t>
            </a:r>
            <a:r>
              <a:rPr lang="ru-RU" sz="1050" dirty="0">
                <a:latin typeface="e-Ukraine Light" pitchFamily="50" charset="-52"/>
              </a:rPr>
              <a:t>, не </a:t>
            </a:r>
            <a:r>
              <a:rPr lang="ru-RU" sz="1050" dirty="0" err="1">
                <a:latin typeface="e-Ukraine Light" pitchFamily="50" charset="-52"/>
              </a:rPr>
              <a:t>заборонені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Цивільним</a:t>
            </a:r>
            <a:r>
              <a:rPr lang="ru-RU" sz="1050" dirty="0">
                <a:latin typeface="e-Ukraine Light" pitchFamily="50" charset="-52"/>
              </a:rPr>
              <a:t> кодексом </a:t>
            </a:r>
            <a:r>
              <a:rPr lang="ru-RU" sz="1050" dirty="0" err="1">
                <a:latin typeface="e-Ukraine Light" pitchFamily="50" charset="-52"/>
              </a:rPr>
              <a:t>України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самі</a:t>
            </a:r>
            <a:r>
              <a:rPr lang="ru-RU" sz="1050" dirty="0">
                <a:latin typeface="e-Ukraine Light" pitchFamily="50" charset="-52"/>
              </a:rPr>
              <a:t> по </a:t>
            </a:r>
            <a:r>
              <a:rPr lang="ru-RU" sz="1050" dirty="0" err="1">
                <a:latin typeface="e-Ukraine Light" pitchFamily="50" charset="-52"/>
              </a:rPr>
              <a:t>собі</a:t>
            </a:r>
            <a:r>
              <a:rPr lang="ru-RU" sz="1050" dirty="0">
                <a:latin typeface="e-Ukraine Light" pitchFamily="50" charset="-52"/>
              </a:rPr>
              <a:t> не є </a:t>
            </a:r>
            <a:r>
              <a:rPr lang="ru-RU" sz="1050" dirty="0" err="1">
                <a:latin typeface="e-Ukraine Light" pitchFamily="50" charset="-52"/>
              </a:rPr>
              <a:t>визначальними</a:t>
            </a:r>
            <a:r>
              <a:rPr lang="ru-RU" sz="1050" dirty="0">
                <a:latin typeface="e-Ukraine Light" pitchFamily="50" charset="-52"/>
              </a:rPr>
              <a:t> для </a:t>
            </a:r>
            <a:r>
              <a:rPr lang="ru-RU" sz="1050" dirty="0" err="1">
                <a:latin typeface="e-Ukraine Light" pitchFamily="50" charset="-52"/>
              </a:rPr>
              <a:t>виникнення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обов’язку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щодо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застосування</a:t>
            </a:r>
            <a:r>
              <a:rPr lang="ru-RU" sz="1050" dirty="0">
                <a:latin typeface="e-Ukraine Light" pitchFamily="50" charset="-52"/>
              </a:rPr>
              <a:t> РРО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 smtClean="0">
                <a:latin typeface="e-Ukraine Light" pitchFamily="50" charset="-52"/>
              </a:rPr>
              <a:t>	Коло </a:t>
            </a:r>
            <a:r>
              <a:rPr lang="ru-RU" sz="1050" dirty="0">
                <a:latin typeface="e-Ukraine Light" pitchFamily="50" charset="-52"/>
              </a:rPr>
              <a:t>таких </a:t>
            </a:r>
            <a:r>
              <a:rPr lang="ru-RU" sz="1050" dirty="0" err="1">
                <a:latin typeface="e-Ukraine Light" pitchFamily="50" charset="-52"/>
              </a:rPr>
              <a:t>обов’язків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визначають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виключно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умови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договорів</a:t>
            </a:r>
            <a:r>
              <a:rPr lang="ru-RU" sz="1050" dirty="0">
                <a:latin typeface="e-Ukraine Light" pitchFamily="50" charset="-52"/>
              </a:rPr>
              <a:t> на </a:t>
            </a:r>
            <a:r>
              <a:rPr lang="ru-RU" sz="1050" dirty="0" err="1">
                <a:latin typeface="e-Ukraine Light" pitchFamily="50" charset="-52"/>
              </a:rPr>
              <a:t>перевезення</a:t>
            </a:r>
            <a:r>
              <a:rPr lang="ru-RU" sz="1050" dirty="0">
                <a:latin typeface="e-Ukraine Light" pitchFamily="50" charset="-52"/>
              </a:rPr>
              <a:t> (доставку) </a:t>
            </a:r>
            <a:r>
              <a:rPr lang="ru-RU" sz="1050" dirty="0" err="1">
                <a:latin typeface="e-Ukraine Light" pitchFamily="50" charset="-52"/>
              </a:rPr>
              <a:t>товарів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укладені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між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продавцями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товарів</a:t>
            </a:r>
            <a:r>
              <a:rPr lang="ru-RU" sz="1050" dirty="0">
                <a:latin typeface="e-Ukraine Light" pitchFamily="50" charset="-52"/>
              </a:rPr>
              <a:t> та </a:t>
            </a:r>
            <a:r>
              <a:rPr lang="ru-RU" sz="1050" dirty="0" err="1">
                <a:latin typeface="e-Ukraine Light" pitchFamily="50" charset="-52"/>
              </a:rPr>
              <a:t>перевізниками</a:t>
            </a:r>
            <a:r>
              <a:rPr lang="ru-RU" sz="1050" dirty="0">
                <a:latin typeface="e-Ukraine Light" pitchFamily="50" charset="-52"/>
              </a:rPr>
              <a:t>/</a:t>
            </a:r>
            <a:r>
              <a:rPr lang="ru-RU" sz="1050" dirty="0" err="1">
                <a:latin typeface="e-Ukraine Light" pitchFamily="50" charset="-52"/>
              </a:rPr>
              <a:t>кур’єрами</a:t>
            </a:r>
            <a:r>
              <a:rPr lang="ru-RU" sz="1050" dirty="0">
                <a:latin typeface="e-Ukraine Light" pitchFamily="50" charset="-52"/>
              </a:rPr>
              <a:t>/</a:t>
            </a:r>
            <a:r>
              <a:rPr lang="ru-RU" sz="1050" dirty="0" err="1">
                <a:latin typeface="e-Ukraine Light" pitchFamily="50" charset="-52"/>
              </a:rPr>
              <a:t>експедиторами</a:t>
            </a:r>
            <a:r>
              <a:rPr lang="ru-RU" sz="1050" dirty="0">
                <a:latin typeface="e-Ukraine Light" pitchFamily="50" charset="-52"/>
              </a:rPr>
              <a:t>/</a:t>
            </a:r>
            <a:r>
              <a:rPr lang="ru-RU" sz="1050" dirty="0" err="1">
                <a:latin typeface="e-Ukraine Light" pitchFamily="50" charset="-52"/>
              </a:rPr>
              <a:t>логістичними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компаніями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тощо</a:t>
            </a:r>
            <a:r>
              <a:rPr lang="ru-RU" sz="1050" dirty="0">
                <a:latin typeface="e-Ukraine Light" pitchFamily="50" charset="-52"/>
              </a:rPr>
              <a:t> та </a:t>
            </a:r>
            <a:r>
              <a:rPr lang="ru-RU" sz="1050" dirty="0" err="1">
                <a:latin typeface="e-Ukraine Light" pitchFamily="50" charset="-52"/>
              </a:rPr>
              <a:t>якими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визначено</a:t>
            </a:r>
            <a:r>
              <a:rPr lang="ru-RU" sz="1050" dirty="0">
                <a:latin typeface="e-Ukraine Light" pitchFamily="50" charset="-52"/>
              </a:rPr>
              <a:t> участь </a:t>
            </a:r>
            <a:r>
              <a:rPr lang="ru-RU" sz="1050" dirty="0" err="1">
                <a:latin typeface="e-Ukraine Light" pitchFamily="50" charset="-52"/>
              </a:rPr>
              <a:t>сторін</a:t>
            </a:r>
            <a:r>
              <a:rPr lang="ru-RU" sz="1050" dirty="0">
                <a:latin typeface="e-Ukraine Light" pitchFamily="50" charset="-52"/>
              </a:rPr>
              <a:t> договору у </a:t>
            </a:r>
            <a:r>
              <a:rPr lang="ru-RU" sz="1050" dirty="0" err="1">
                <a:latin typeface="e-Ukraine Light" pitchFamily="50" charset="-52"/>
              </a:rPr>
              <a:t>правовідносинах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купівлі</a:t>
            </a:r>
            <a:r>
              <a:rPr lang="ru-RU" sz="1050" dirty="0">
                <a:latin typeface="e-Ukraine Light" pitchFamily="50" charset="-52"/>
              </a:rPr>
              <a:t>-продажу </a:t>
            </a:r>
            <a:r>
              <a:rPr lang="ru-RU" sz="1050" dirty="0" err="1">
                <a:latin typeface="e-Ukraine Light" pitchFamily="50" charset="-52"/>
              </a:rPr>
              <a:t>товарів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200" b="1" i="1" u="sng" dirty="0">
                <a:solidFill>
                  <a:srgbClr val="00B050"/>
                </a:solidFill>
                <a:latin typeface="e-Ukraine Light" pitchFamily="50" charset="-52"/>
              </a:rPr>
              <a:t>Нормативно – </a:t>
            </a:r>
            <a:r>
              <a:rPr lang="ru-RU" sz="1200" b="1" i="1" u="sng" dirty="0" err="1">
                <a:solidFill>
                  <a:srgbClr val="00B050"/>
                </a:solidFill>
                <a:latin typeface="e-Ukraine Light" pitchFamily="50" charset="-52"/>
              </a:rPr>
              <a:t>правова</a:t>
            </a:r>
            <a:r>
              <a:rPr lang="ru-RU" sz="1200" b="1" i="1" u="sng" dirty="0">
                <a:solidFill>
                  <a:srgbClr val="00B050"/>
                </a:solidFill>
                <a:latin typeface="e-Ukraine Light" pitchFamily="50" charset="-52"/>
              </a:rPr>
              <a:t> база</a:t>
            </a:r>
            <a:r>
              <a:rPr lang="ru-RU" sz="1200" b="1" i="1" u="sng" dirty="0" smtClean="0">
                <a:solidFill>
                  <a:srgbClr val="00B050"/>
                </a:solidFill>
                <a:latin typeface="e-Ukraine Light" pitchFamily="50" charset="-52"/>
              </a:rPr>
              <a:t>:</a:t>
            </a:r>
            <a:endParaRPr lang="ru-RU" sz="1200" b="1" i="1" u="sng" dirty="0">
              <a:solidFill>
                <a:srgbClr val="00B050"/>
              </a:solidFill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 err="1">
                <a:latin typeface="e-Ukraine Light" pitchFamily="50" charset="-52"/>
              </a:rPr>
              <a:t>Статті</a:t>
            </a:r>
            <a:r>
              <a:rPr lang="ru-RU" sz="1050" dirty="0">
                <a:latin typeface="e-Ukraine Light" pitchFamily="50" charset="-52"/>
              </a:rPr>
              <a:t> 235, 236, 664, 694, 698, 704 та 706 </a:t>
            </a:r>
            <a:r>
              <a:rPr lang="ru-RU" sz="1050" dirty="0" err="1">
                <a:latin typeface="e-Ukraine Light" pitchFamily="50" charset="-52"/>
              </a:rPr>
              <a:t>Цивільного</a:t>
            </a:r>
            <a:r>
              <a:rPr lang="ru-RU" sz="1050" dirty="0">
                <a:latin typeface="e-Ukraine Light" pitchFamily="50" charset="-52"/>
              </a:rPr>
              <a:t> кодексу </a:t>
            </a:r>
            <a:r>
              <a:rPr lang="ru-RU" sz="1050" dirty="0" err="1">
                <a:latin typeface="e-Ukraine Light" pitchFamily="50" charset="-52"/>
              </a:rPr>
              <a:t>України</a:t>
            </a:r>
            <a:r>
              <a:rPr lang="ru-RU" sz="1050" dirty="0" smtClean="0">
                <a:latin typeface="e-Ukraine Light" pitchFamily="50" charset="-52"/>
              </a:rPr>
              <a:t>;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>
                <a:latin typeface="e-Ukraine Light" pitchFamily="50" charset="-52"/>
              </a:rPr>
              <a:t>Пункт 2 </a:t>
            </a:r>
            <a:r>
              <a:rPr lang="ru-RU" sz="1050" dirty="0" err="1">
                <a:latin typeface="e-Ukraine Light" pitchFamily="50" charset="-52"/>
              </a:rPr>
              <a:t>статті</a:t>
            </a:r>
            <a:r>
              <a:rPr lang="ru-RU" sz="1050" dirty="0">
                <a:latin typeface="e-Ukraine Light" pitchFamily="50" charset="-52"/>
              </a:rPr>
              <a:t> 3 Закону </a:t>
            </a:r>
            <a:r>
              <a:rPr lang="ru-RU" sz="1050" dirty="0" err="1">
                <a:latin typeface="e-Ukraine Light" pitchFamily="50" charset="-52"/>
              </a:rPr>
              <a:t>України</a:t>
            </a:r>
            <a:r>
              <a:rPr lang="ru-RU" sz="1050" dirty="0">
                <a:latin typeface="e-Ukraine Light" pitchFamily="50" charset="-52"/>
              </a:rPr>
              <a:t> «Про </a:t>
            </a:r>
            <a:r>
              <a:rPr lang="ru-RU" sz="1050" dirty="0" err="1">
                <a:latin typeface="e-Ukraine Light" pitchFamily="50" charset="-52"/>
              </a:rPr>
              <a:t>застосування</a:t>
            </a:r>
            <a:r>
              <a:rPr lang="ru-RU" sz="1050" dirty="0">
                <a:latin typeface="e-Ukraine Light" pitchFamily="50" charset="-52"/>
              </a:rPr>
              <a:t> РРО у </a:t>
            </a:r>
            <a:r>
              <a:rPr lang="ru-RU" sz="1050" dirty="0" err="1">
                <a:latin typeface="e-Ukraine Light" pitchFamily="50" charset="-52"/>
              </a:rPr>
              <a:t>сфері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торгівлі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громадського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харчування</a:t>
            </a:r>
            <a:r>
              <a:rPr lang="ru-RU" sz="1050" dirty="0">
                <a:latin typeface="e-Ukraine Light" pitchFamily="50" charset="-52"/>
              </a:rPr>
              <a:t> та </a:t>
            </a:r>
            <a:r>
              <a:rPr lang="ru-RU" sz="1050" dirty="0" err="1">
                <a:latin typeface="e-Ukraine Light" pitchFamily="50" charset="-52"/>
              </a:rPr>
              <a:t>послуг</a:t>
            </a:r>
            <a:r>
              <a:rPr lang="ru-RU" sz="1050" dirty="0" smtClean="0">
                <a:latin typeface="e-Ukraine Light" pitchFamily="50" charset="-52"/>
              </a:rPr>
              <a:t>»;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 err="1">
                <a:latin typeface="e-Ukraine Light" pitchFamily="50" charset="-52"/>
              </a:rPr>
              <a:t>Стаття</a:t>
            </a:r>
            <a:r>
              <a:rPr lang="ru-RU" sz="1050" dirty="0">
                <a:latin typeface="e-Ukraine Light" pitchFamily="50" charset="-52"/>
              </a:rPr>
              <a:t> 11 Закону </a:t>
            </a:r>
            <a:r>
              <a:rPr lang="ru-RU" sz="1050" dirty="0" err="1">
                <a:latin typeface="e-Ukraine Light" pitchFamily="50" charset="-52"/>
              </a:rPr>
              <a:t>України</a:t>
            </a:r>
            <a:r>
              <a:rPr lang="ru-RU" sz="1050" dirty="0">
                <a:latin typeface="e-Ukraine Light" pitchFamily="50" charset="-52"/>
              </a:rPr>
              <a:t> «Про </a:t>
            </a:r>
            <a:r>
              <a:rPr lang="ru-RU" sz="1050" dirty="0" err="1">
                <a:latin typeface="e-Ukraine Light" pitchFamily="50" charset="-52"/>
              </a:rPr>
              <a:t>електронну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комерцію</a:t>
            </a:r>
            <a:r>
              <a:rPr lang="ru-RU" sz="1050" dirty="0" smtClean="0">
                <a:latin typeface="e-Ukraine Light" pitchFamily="50" charset="-52"/>
              </a:rPr>
              <a:t>»;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 err="1">
                <a:latin typeface="e-Ukraine Light" pitchFamily="50" charset="-52"/>
              </a:rPr>
              <a:t>Стаття</a:t>
            </a:r>
            <a:r>
              <a:rPr lang="ru-RU" sz="1050" dirty="0">
                <a:latin typeface="e-Ukraine Light" pitchFamily="50" charset="-52"/>
              </a:rPr>
              <a:t> 8 Закону </a:t>
            </a:r>
            <a:r>
              <a:rPr lang="ru-RU" sz="1050" dirty="0" err="1">
                <a:latin typeface="e-Ukraine Light" pitchFamily="50" charset="-52"/>
              </a:rPr>
              <a:t>України</a:t>
            </a:r>
            <a:r>
              <a:rPr lang="ru-RU" sz="1050" dirty="0">
                <a:latin typeface="e-Ukraine Light" pitchFamily="50" charset="-52"/>
              </a:rPr>
              <a:t> «Про </a:t>
            </a:r>
            <a:r>
              <a:rPr lang="ru-RU" sz="1050" dirty="0" err="1">
                <a:latin typeface="e-Ukraine Light" pitchFamily="50" charset="-52"/>
              </a:rPr>
              <a:t>захист</a:t>
            </a:r>
            <a:r>
              <a:rPr lang="ru-RU" sz="1050" dirty="0">
                <a:latin typeface="e-Ukraine Light" pitchFamily="50" charset="-52"/>
              </a:rPr>
              <a:t> прав </a:t>
            </a:r>
            <a:r>
              <a:rPr lang="ru-RU" sz="1050" dirty="0" err="1">
                <a:latin typeface="e-Ukraine Light" pitchFamily="50" charset="-52"/>
              </a:rPr>
              <a:t>споживачів</a:t>
            </a:r>
            <a:r>
              <a:rPr lang="ru-RU" sz="1050" dirty="0">
                <a:latin typeface="e-Ukraine Light" pitchFamily="50" charset="-52"/>
              </a:rPr>
              <a:t>». </a:t>
            </a:r>
            <a:endParaRPr lang="ru-RU" sz="105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90" y="204413"/>
            <a:ext cx="4692492" cy="7121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 err="1">
                <a:latin typeface="e-Ukraine Light" pitchFamily="50" charset="-52"/>
              </a:rPr>
              <a:t>покупця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отримати</a:t>
            </a:r>
            <a:r>
              <a:rPr lang="ru-RU" sz="1050" dirty="0">
                <a:latin typeface="e-Ukraine Light" pitchFamily="50" charset="-52"/>
              </a:rPr>
              <a:t> товар, </a:t>
            </a:r>
            <a:r>
              <a:rPr lang="ru-RU" sz="1050" dirty="0" err="1">
                <a:latin typeface="e-Ukraine Light" pitchFamily="50" charset="-52"/>
              </a:rPr>
              <a:t>такий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посередник</a:t>
            </a:r>
            <a:r>
              <a:rPr lang="ru-RU" sz="1050" dirty="0">
                <a:latin typeface="e-Ukraine Light" pitchFamily="50" charset="-52"/>
              </a:rPr>
              <a:t> буде </a:t>
            </a:r>
            <a:r>
              <a:rPr lang="ru-RU" sz="1050" dirty="0" err="1">
                <a:latin typeface="e-Ukraine Light" pitchFamily="50" charset="-52"/>
              </a:rPr>
              <a:t>перераховувати</a:t>
            </a:r>
            <a:r>
              <a:rPr lang="ru-RU" sz="1050" dirty="0">
                <a:latin typeface="e-Ukraine Light" pitchFamily="50" charset="-52"/>
              </a:rPr>
              <a:t> на </a:t>
            </a:r>
            <a:r>
              <a:rPr lang="ru-RU" sz="1050" dirty="0" err="1">
                <a:latin typeface="e-Ukraine Light" pitchFamily="50" charset="-52"/>
              </a:rPr>
              <a:t>поточний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рахунок</a:t>
            </a:r>
            <a:r>
              <a:rPr lang="ru-RU" sz="1050" dirty="0">
                <a:latin typeface="e-Ukraine Light" pitchFamily="50" charset="-52"/>
              </a:rPr>
              <a:t> такого </a:t>
            </a:r>
            <a:r>
              <a:rPr lang="ru-RU" sz="1050" dirty="0" err="1">
                <a:latin typeface="e-Ukraine Light" pitchFamily="50" charset="-52"/>
              </a:rPr>
              <a:t>продавця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відповідно</a:t>
            </a:r>
            <a:r>
              <a:rPr lang="ru-RU" sz="1050" dirty="0">
                <a:latin typeface="e-Ukraine Light" pitchFamily="50" charset="-52"/>
              </a:rPr>
              <a:t> до </a:t>
            </a:r>
            <a:r>
              <a:rPr lang="ru-RU" sz="1050" dirty="0" err="1">
                <a:latin typeface="e-Ukraine Light" pitchFamily="50" charset="-52"/>
              </a:rPr>
              <a:t>суми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зазначеної</a:t>
            </a:r>
            <a:r>
              <a:rPr lang="ru-RU" sz="1050" dirty="0">
                <a:latin typeface="e-Ukraine Light" pitchFamily="50" charset="-52"/>
              </a:rPr>
              <a:t> в </a:t>
            </a:r>
            <a:r>
              <a:rPr lang="ru-RU" sz="1050" dirty="0" err="1">
                <a:latin typeface="e-Ukraine Light" pitchFamily="50" charset="-52"/>
              </a:rPr>
              <a:t>фіскальному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касовому</a:t>
            </a:r>
            <a:r>
              <a:rPr lang="ru-RU" sz="1050" dirty="0">
                <a:latin typeface="e-Ukraine Light" pitchFamily="50" charset="-52"/>
              </a:rPr>
              <a:t> чеку, як </a:t>
            </a:r>
            <a:r>
              <a:rPr lang="ru-RU" sz="1050" dirty="0" err="1">
                <a:latin typeface="e-Ukraine Light" pitchFamily="50" charset="-52"/>
              </a:rPr>
              <a:t>фізичній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особі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підприємцю</a:t>
            </a:r>
            <a:r>
              <a:rPr lang="ru-RU" sz="1050" dirty="0">
                <a:latin typeface="e-Ukraine Light" pitchFamily="50" charset="-52"/>
              </a:rPr>
              <a:t> – </a:t>
            </a:r>
            <a:r>
              <a:rPr lang="ru-RU" sz="1050" dirty="0" err="1">
                <a:latin typeface="e-Ukraine Light" pitchFamily="50" charset="-52"/>
              </a:rPr>
              <a:t>суб’єкту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господарювання</a:t>
            </a:r>
            <a:r>
              <a:rPr lang="ru-RU" sz="1050" dirty="0">
                <a:latin typeface="e-Ukraine Light" pitchFamily="50" charset="-52"/>
              </a:rPr>
              <a:t>, а не </a:t>
            </a:r>
            <a:r>
              <a:rPr lang="ru-RU" sz="1050" dirty="0" err="1">
                <a:latin typeface="e-Ukraine Light" pitchFamily="50" charset="-52"/>
              </a:rPr>
              <a:t>здійснювати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переказ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фізичній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особі</a:t>
            </a:r>
            <a:r>
              <a:rPr lang="ru-RU" sz="1050" dirty="0">
                <a:latin typeface="e-Ukraine Light" pitchFamily="50" charset="-52"/>
              </a:rPr>
              <a:t>, без </a:t>
            </a:r>
            <a:r>
              <a:rPr lang="ru-RU" sz="1050" dirty="0" err="1">
                <a:latin typeface="e-Ukraine Light" pitchFamily="50" charset="-52"/>
              </a:rPr>
              <a:t>державної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реєстрації</a:t>
            </a:r>
            <a:r>
              <a:rPr lang="ru-RU" sz="1050" dirty="0">
                <a:latin typeface="e-Ukraine Light" pitchFamily="50" charset="-52"/>
              </a:rPr>
              <a:t>, як </a:t>
            </a:r>
            <a:r>
              <a:rPr lang="ru-RU" sz="1050" dirty="0" err="1">
                <a:latin typeface="e-Ukraine Light" pitchFamily="50" charset="-52"/>
              </a:rPr>
              <a:t>суб’єкта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господарювання</a:t>
            </a:r>
            <a:r>
              <a:rPr lang="ru-RU" sz="1050" dirty="0">
                <a:latin typeface="e-Ukraine Light" pitchFamily="50" charset="-52"/>
              </a:rPr>
              <a:t>. </a:t>
            </a:r>
            <a:r>
              <a:rPr lang="ru-RU" sz="1050" dirty="0" err="1">
                <a:latin typeface="e-Ukraine Light" pitchFamily="50" charset="-52"/>
              </a:rPr>
              <a:t>Додатковий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фіскальний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касовий</a:t>
            </a:r>
            <a:r>
              <a:rPr lang="ru-RU" sz="1050" dirty="0">
                <a:latin typeface="e-Ukraine Light" pitchFamily="50" charset="-52"/>
              </a:rPr>
              <a:t> чек такому </a:t>
            </a:r>
            <a:r>
              <a:rPr lang="ru-RU" sz="1050" dirty="0" err="1">
                <a:latin typeface="e-Ukraine Light" pitchFamily="50" charset="-52"/>
              </a:rPr>
              <a:t>фінансовому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посереднику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видавати</a:t>
            </a:r>
            <a:r>
              <a:rPr lang="ru-RU" sz="1050" dirty="0">
                <a:latin typeface="e-Ukraine Light" pitchFamily="50" charset="-52"/>
              </a:rPr>
              <a:t> не </a:t>
            </a:r>
            <a:r>
              <a:rPr lang="ru-RU" sz="1050" dirty="0" err="1">
                <a:latin typeface="e-Ukraine Light" pitchFamily="50" charset="-52"/>
              </a:rPr>
              <a:t>потрібно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Також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чинним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законодавством</a:t>
            </a:r>
            <a:r>
              <a:rPr lang="ru-RU" sz="1050" dirty="0">
                <a:latin typeface="e-Ukraine Light" pitchFamily="50" charset="-52"/>
              </a:rPr>
              <a:t> не </a:t>
            </a:r>
            <a:r>
              <a:rPr lang="ru-RU" sz="1050" dirty="0" err="1">
                <a:latin typeface="e-Ukraine Light" pitchFamily="50" charset="-52"/>
              </a:rPr>
              <a:t>передбачено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можливості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видавати</a:t>
            </a:r>
            <a:r>
              <a:rPr lang="ru-RU" sz="1050" dirty="0">
                <a:latin typeface="e-Ukraine Light" pitchFamily="50" charset="-52"/>
              </a:rPr>
              <a:t> в </a:t>
            </a:r>
            <a:r>
              <a:rPr lang="ru-RU" sz="1050" dirty="0" err="1">
                <a:latin typeface="e-Ukraine Light" pitchFamily="50" charset="-52"/>
              </a:rPr>
              <a:t>готівковій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формі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суб’єктам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господарювання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саме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торгівельну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виручку</a:t>
            </a:r>
            <a:r>
              <a:rPr lang="ru-RU" sz="1050" dirty="0">
                <a:latin typeface="e-Ukraine Light" pitchFamily="50" charset="-52"/>
              </a:rPr>
              <a:t> у </a:t>
            </a:r>
            <a:r>
              <a:rPr lang="ru-RU" sz="1050" dirty="0" err="1">
                <a:latin typeface="e-Ukraine Light" pitchFamily="50" charset="-52"/>
              </a:rPr>
              <a:t>відділеннях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надавачів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фінансових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платіжних</a:t>
            </a:r>
            <a:r>
              <a:rPr lang="ru-RU" sz="1050" dirty="0">
                <a:latin typeface="e-Ukraine Light" pitchFamily="50" charset="-52"/>
              </a:rPr>
              <a:t>) </a:t>
            </a:r>
            <a:r>
              <a:rPr lang="ru-RU" sz="1050" dirty="0" err="1">
                <a:latin typeface="e-Ukraine Light" pitchFamily="50" charset="-52"/>
              </a:rPr>
              <a:t>послуг</a:t>
            </a:r>
            <a:r>
              <a:rPr lang="ru-RU" sz="1050" dirty="0">
                <a:latin typeface="e-Ukraine Light" pitchFamily="50" charset="-52"/>
              </a:rPr>
              <a:t> без </a:t>
            </a:r>
            <a:r>
              <a:rPr lang="ru-RU" sz="1050" dirty="0" err="1">
                <a:latin typeface="e-Ukraine Light" pitchFamily="50" charset="-52"/>
              </a:rPr>
              <a:t>попереднього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зарахування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її</a:t>
            </a:r>
            <a:r>
              <a:rPr lang="ru-RU" sz="1050" dirty="0">
                <a:latin typeface="e-Ukraine Light" pitchFamily="50" charset="-52"/>
              </a:rPr>
              <a:t> на </a:t>
            </a:r>
            <a:r>
              <a:rPr lang="ru-RU" sz="1050" dirty="0" err="1">
                <a:latin typeface="e-Ukraine Light" pitchFamily="50" charset="-52"/>
              </a:rPr>
              <a:t>поточні</a:t>
            </a:r>
            <a:r>
              <a:rPr lang="ru-RU" sz="1050" dirty="0">
                <a:latin typeface="e-Ukraine Light" pitchFamily="50" charset="-52"/>
              </a:rPr>
              <a:t> та/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платіжні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рахунки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платників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податків</a:t>
            </a:r>
            <a:r>
              <a:rPr lang="ru-RU" sz="1050" dirty="0">
                <a:latin typeface="e-Ukraine Light" pitchFamily="50" charset="-52"/>
              </a:rPr>
              <a:t>. </a:t>
            </a:r>
            <a:r>
              <a:rPr lang="ru-RU" sz="1050" dirty="0" err="1">
                <a:latin typeface="e-Ukraine Light" pitchFamily="50" charset="-52"/>
              </a:rPr>
              <a:t>Видача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коштів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готівкою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можлива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лише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щодо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переказів</a:t>
            </a:r>
            <a:r>
              <a:rPr lang="ru-RU" sz="1050" dirty="0">
                <a:latin typeface="e-Ukraine Light" pitchFamily="50" charset="-52"/>
              </a:rPr>
              <a:t>, не </a:t>
            </a:r>
            <a:r>
              <a:rPr lang="ru-RU" sz="1050" dirty="0" err="1">
                <a:latin typeface="e-Ukraine Light" pitchFamily="50" charset="-52"/>
              </a:rPr>
              <a:t>пов’язаних</a:t>
            </a:r>
            <a:r>
              <a:rPr lang="ru-RU" sz="1050" dirty="0">
                <a:latin typeface="e-Ukraine Light" pitchFamily="50" charset="-52"/>
              </a:rPr>
              <a:t> з </a:t>
            </a:r>
            <a:r>
              <a:rPr lang="ru-RU" sz="1050" dirty="0" err="1">
                <a:latin typeface="e-Ukraine Light" pitchFamily="50" charset="-52"/>
              </a:rPr>
              <a:t>веденням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господарської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діяльності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у </a:t>
            </a:r>
            <a:r>
              <a:rPr lang="ru-RU" sz="1050" dirty="0" err="1">
                <a:latin typeface="e-Ukraine Light" pitchFamily="50" charset="-52"/>
              </a:rPr>
              <a:t>випадку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якщо</a:t>
            </a:r>
            <a:r>
              <a:rPr lang="ru-RU" sz="1050" dirty="0">
                <a:latin typeface="e-Ukraine Light" pitchFamily="50" charset="-52"/>
              </a:rPr>
              <a:t> такою </a:t>
            </a:r>
            <a:r>
              <a:rPr lang="ru-RU" sz="1050" dirty="0" err="1">
                <a:latin typeface="e-Ukraine Light" pitchFamily="50" charset="-52"/>
              </a:rPr>
              <a:t>фінансовою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установою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банком </a:t>
            </a:r>
            <a:r>
              <a:rPr lang="ru-RU" sz="1050" dirty="0" err="1">
                <a:latin typeface="e-Ukraine Light" pitchFamily="50" charset="-52"/>
              </a:rPr>
              <a:t>було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відкрито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платіжний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поточний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рахунок</a:t>
            </a:r>
            <a:r>
              <a:rPr lang="ru-RU" sz="1050" dirty="0">
                <a:latin typeface="e-Ukraine Light" pitchFamily="50" charset="-52"/>
              </a:rPr>
              <a:t> такому </a:t>
            </a:r>
            <a:r>
              <a:rPr lang="ru-RU" sz="1050" dirty="0" err="1">
                <a:latin typeface="e-Ukraine Light" pitchFamily="50" charset="-52"/>
              </a:rPr>
              <a:t>суб’єкту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господарювання</a:t>
            </a:r>
            <a:r>
              <a:rPr lang="ru-RU" sz="1050" dirty="0">
                <a:latin typeface="e-Ukraine Light" pitchFamily="50" charset="-52"/>
              </a:rPr>
              <a:t> і </a:t>
            </a:r>
            <a:r>
              <a:rPr lang="ru-RU" sz="1050" dirty="0" err="1">
                <a:latin typeface="e-Ukraine Light" pitchFamily="50" charset="-52"/>
              </a:rPr>
              <a:t>він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отримує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готівку</a:t>
            </a:r>
            <a:r>
              <a:rPr lang="ru-RU" sz="1050" dirty="0">
                <a:latin typeface="e-Ukraine Light" pitchFamily="50" charset="-52"/>
              </a:rPr>
              <a:t>, яка </a:t>
            </a:r>
            <a:r>
              <a:rPr lang="ru-RU" sz="1050" dirty="0" err="1">
                <a:latin typeface="e-Ukraine Light" pitchFamily="50" charset="-52"/>
              </a:rPr>
              <a:t>була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попередньо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зарахована</a:t>
            </a:r>
            <a:r>
              <a:rPr lang="ru-RU" sz="1050" dirty="0">
                <a:latin typeface="e-Ukraine Light" pitchFamily="50" charset="-52"/>
              </a:rPr>
              <a:t> на </a:t>
            </a:r>
            <a:r>
              <a:rPr lang="ru-RU" sz="1050" dirty="0" err="1">
                <a:latin typeface="e-Ukraine Light" pitchFamily="50" charset="-52"/>
              </a:rPr>
              <a:t>такий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рахунок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50" dirty="0" smtClean="0">
                <a:latin typeface="e-Ukraine Light" pitchFamily="50" charset="-52"/>
              </a:rPr>
              <a:t>	Таким </a:t>
            </a:r>
            <a:r>
              <a:rPr lang="ru-RU" sz="1050" dirty="0">
                <a:latin typeface="e-Ukraine Light" pitchFamily="50" charset="-52"/>
              </a:rPr>
              <a:t>чином, сам факт </a:t>
            </a:r>
            <a:r>
              <a:rPr lang="ru-RU" sz="1050" dirty="0" err="1">
                <a:latin typeface="e-Ukraine Light" pitchFamily="50" charset="-52"/>
              </a:rPr>
              <a:t>можливості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отримання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торгівельної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виручки</a:t>
            </a:r>
            <a:r>
              <a:rPr lang="ru-RU" sz="1050" dirty="0">
                <a:latin typeface="e-Ukraine Light" pitchFamily="50" charset="-52"/>
              </a:rPr>
              <a:t> в </a:t>
            </a:r>
            <a:r>
              <a:rPr lang="ru-RU" sz="1050" dirty="0" err="1">
                <a:latin typeface="e-Ukraine Light" pitchFamily="50" charset="-52"/>
              </a:rPr>
              <a:t>готівковій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формі</a:t>
            </a:r>
            <a:r>
              <a:rPr lang="ru-RU" sz="1050" dirty="0">
                <a:latin typeface="e-Ukraine Light" pitchFamily="50" charset="-52"/>
              </a:rPr>
              <a:t> повинен бути </a:t>
            </a:r>
            <a:r>
              <a:rPr lang="ru-RU" sz="1050" dirty="0" err="1">
                <a:latin typeface="e-Ukraine Light" pitchFamily="50" charset="-52"/>
              </a:rPr>
              <a:t>узгоджений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безпосередньо</a:t>
            </a:r>
            <a:r>
              <a:rPr lang="ru-RU" sz="1050" dirty="0">
                <a:latin typeface="e-Ukraine Light" pitchFamily="50" charset="-52"/>
              </a:rPr>
              <a:t> з </a:t>
            </a:r>
            <a:r>
              <a:rPr lang="ru-RU" sz="1050" dirty="0" err="1">
                <a:latin typeface="e-Ukraine Light" pitchFamily="50" charset="-52"/>
              </a:rPr>
              <a:t>надавачем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фінансових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послуг</a:t>
            </a:r>
            <a:r>
              <a:rPr lang="ru-RU" sz="1050" dirty="0">
                <a:latin typeface="e-Ukraine Light" pitchFamily="50" charset="-52"/>
              </a:rPr>
              <a:t>, за </a:t>
            </a:r>
            <a:r>
              <a:rPr lang="ru-RU" sz="1050" dirty="0" err="1">
                <a:latin typeface="e-Ukraine Light" pitchFamily="50" charset="-52"/>
              </a:rPr>
              <a:t>умови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належного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його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інформування</a:t>
            </a:r>
            <a:r>
              <a:rPr lang="ru-RU" sz="1050" dirty="0">
                <a:latin typeface="e-Ukraine Light" pitchFamily="50" charset="-52"/>
              </a:rPr>
              <a:t> про </a:t>
            </a:r>
            <a:r>
              <a:rPr lang="ru-RU" sz="1050" dirty="0" err="1">
                <a:latin typeface="e-Ukraine Light" pitchFamily="50" charset="-52"/>
              </a:rPr>
              <a:t>отримання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саме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торгівельної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виручки</a:t>
            </a:r>
            <a:r>
              <a:rPr lang="ru-RU" sz="1050" dirty="0">
                <a:latin typeface="e-Ukraine Light" pitchFamily="50" charset="-52"/>
              </a:rPr>
              <a:t> як </a:t>
            </a:r>
            <a:r>
              <a:rPr lang="ru-RU" sz="1050" dirty="0" err="1" smtClean="0">
                <a:latin typeface="e-Ukraine Light" pitchFamily="50" charset="-52"/>
              </a:rPr>
              <a:t>суб’єкта</a:t>
            </a:r>
            <a:r>
              <a:rPr lang="ru-RU" sz="1050" dirty="0" smtClean="0">
                <a:latin typeface="e-Ukraine Light" pitchFamily="50" charset="-52"/>
              </a:rPr>
              <a:t/>
            </a:r>
            <a:br>
              <a:rPr lang="ru-RU" sz="1050" dirty="0" smtClean="0">
                <a:latin typeface="e-Ukraine Light" pitchFamily="50" charset="-52"/>
              </a:rPr>
            </a:br>
            <a:r>
              <a:rPr lang="ru-RU" sz="1050" dirty="0" smtClean="0">
                <a:latin typeface="e-Ukraine Light" pitchFamily="50" charset="-52"/>
              </a:rPr>
              <a:t/>
            </a:r>
            <a:br>
              <a:rPr lang="ru-RU" sz="1050" dirty="0" smtClean="0">
                <a:latin typeface="e-Ukraine Light" pitchFamily="50" charset="-52"/>
              </a:rPr>
            </a:br>
            <a:r>
              <a:rPr lang="ru-RU" sz="1050" dirty="0" smtClean="0">
                <a:latin typeface="e-Ukraine Light" pitchFamily="50" charset="-52"/>
              </a:rPr>
              <a:t/>
            </a:r>
            <a:br>
              <a:rPr lang="ru-RU" sz="1050" dirty="0" smtClean="0">
                <a:latin typeface="e-Ukraine Light" pitchFamily="50" charset="-52"/>
              </a:rPr>
            </a:br>
            <a:r>
              <a:rPr lang="ru-RU" sz="1050" dirty="0" smtClean="0">
                <a:latin typeface="e-Ukraine Light" pitchFamily="50" charset="-52"/>
              </a:rPr>
              <a:t/>
            </a:r>
            <a:br>
              <a:rPr lang="ru-RU" sz="1050" dirty="0" smtClean="0">
                <a:latin typeface="e-Ukraine Light" pitchFamily="50" charset="-52"/>
              </a:rPr>
            </a:br>
            <a:endParaRPr lang="ru-RU" sz="10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1343</TotalTime>
  <Words>234</Words>
  <Application>Microsoft Office PowerPoint</Application>
  <PresentationFormat>Лист A4 (210x297 мм)</PresentationFormat>
  <Paragraphs>42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133</cp:revision>
  <cp:lastPrinted>2022-12-13T10:52:00Z</cp:lastPrinted>
  <dcterms:created xsi:type="dcterms:W3CDTF">2021-05-27T05:23:05Z</dcterms:created>
  <dcterms:modified xsi:type="dcterms:W3CDTF">2023-08-31T09:35:56Z</dcterms:modified>
</cp:coreProperties>
</file>