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714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090023"/>
            <a:ext cx="3600000" cy="18158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>
                <a:latin typeface="e-Ukraine Light" pitchFamily="50" charset="-52"/>
              </a:rPr>
              <a:t>До </a:t>
            </a:r>
            <a:r>
              <a:rPr lang="ru-RU" sz="1400" b="1" dirty="0" err="1">
                <a:latin typeface="e-Ukraine Light" pitchFamily="50" charset="-52"/>
              </a:rPr>
              <a:t>уваги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фізичних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осіб</a:t>
            </a:r>
            <a:r>
              <a:rPr lang="ru-RU" sz="1400" b="1" dirty="0">
                <a:latin typeface="e-Ukraine Light" pitchFamily="50" charset="-52"/>
              </a:rPr>
              <a:t> – </a:t>
            </a:r>
            <a:r>
              <a:rPr lang="ru-RU" sz="1400" b="1" dirty="0" err="1">
                <a:latin typeface="e-Ukraine Light" pitchFamily="50" charset="-52"/>
              </a:rPr>
              <a:t>платників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єдиного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податку</a:t>
            </a:r>
            <a:r>
              <a:rPr lang="ru-RU" sz="1400" b="1" dirty="0">
                <a:latin typeface="e-Ukraine Light" pitchFamily="50" charset="-52"/>
              </a:rPr>
              <a:t>, </a:t>
            </a:r>
            <a:r>
              <a:rPr lang="ru-RU" sz="1400" b="1" dirty="0" err="1">
                <a:latin typeface="e-Ukraine Light" pitchFamily="50" charset="-52"/>
              </a:rPr>
              <a:t>які</a:t>
            </a:r>
            <a:r>
              <a:rPr lang="ru-RU" sz="1400" b="1" dirty="0">
                <a:latin typeface="e-Ukraine Light" pitchFamily="50" charset="-52"/>
              </a:rPr>
              <a:t> до 1 </a:t>
            </a:r>
            <a:r>
              <a:rPr lang="ru-RU" sz="1400" b="1" dirty="0" err="1">
                <a:latin typeface="e-Ukraine Light" pitchFamily="50" charset="-52"/>
              </a:rPr>
              <a:t>серпня</a:t>
            </a:r>
            <a:r>
              <a:rPr lang="ru-RU" sz="1400" b="1" dirty="0">
                <a:latin typeface="e-Ukraine Light" pitchFamily="50" charset="-52"/>
              </a:rPr>
              <a:t> 2023 року </a:t>
            </a:r>
            <a:r>
              <a:rPr lang="ru-RU" sz="1400" b="1" dirty="0" err="1">
                <a:latin typeface="e-Ukraine Light" pitchFamily="50" charset="-52"/>
              </a:rPr>
              <a:t>використовували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особливості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оподаткування</a:t>
            </a:r>
            <a:r>
              <a:rPr lang="ru-RU" sz="1400" b="1" dirty="0">
                <a:latin typeface="e-Ukraine Light" pitchFamily="50" charset="-52"/>
              </a:rPr>
              <a:t>! (</a:t>
            </a:r>
            <a:r>
              <a:rPr lang="ru-RU" sz="1400" b="1" dirty="0" err="1">
                <a:latin typeface="e-Ukraine Light" pitchFamily="50" charset="-52"/>
              </a:rPr>
              <a:t>були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зареєстровані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платниками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єдиного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податку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третьої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групи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зі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ставкою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податку</a:t>
            </a:r>
            <a:r>
              <a:rPr lang="ru-RU" sz="1400" b="1" dirty="0">
                <a:latin typeface="e-Ukraine Light" pitchFamily="50" charset="-52"/>
              </a:rPr>
              <a:t> 2 </a:t>
            </a:r>
            <a:r>
              <a:rPr lang="ru-RU" sz="1400" b="1" dirty="0" err="1">
                <a:latin typeface="e-Ukraine Light" pitchFamily="50" charset="-52"/>
              </a:rPr>
              <a:t>відсотки</a:t>
            </a:r>
            <a:r>
              <a:rPr lang="ru-RU" sz="1400" b="1">
                <a:latin typeface="e-Ukraine Light" pitchFamily="50" charset="-52"/>
              </a:rPr>
              <a:t>)</a:t>
            </a:r>
            <a:endParaRPr lang="ru-RU" sz="14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Серпень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8599" y="195581"/>
            <a:ext cx="4430865" cy="6835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uk-UA" sz="900" dirty="0">
                <a:latin typeface="e-Ukraine Light" pitchFamily="50" charset="-52"/>
              </a:rPr>
              <a:t>	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З 1 </a:t>
            </a:r>
            <a:r>
              <a:rPr lang="ru-RU" sz="1100" dirty="0" err="1">
                <a:latin typeface="e-Ukraine Light" pitchFamily="50" charset="-52"/>
              </a:rPr>
              <a:t>серпня</a:t>
            </a:r>
            <a:r>
              <a:rPr lang="ru-RU" sz="1100" dirty="0">
                <a:latin typeface="e-Ukraine Light" pitchFamily="50" charset="-52"/>
              </a:rPr>
              <a:t> 2023 року у </a:t>
            </a:r>
            <a:r>
              <a:rPr lang="ru-RU" sz="1100" dirty="0" err="1">
                <a:latin typeface="e-Ukraine Light" pitchFamily="50" charset="-52"/>
              </a:rPr>
              <a:t>зв’язку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набранням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чинності</a:t>
            </a:r>
            <a:r>
              <a:rPr lang="ru-RU" sz="1100" dirty="0">
                <a:latin typeface="e-Ukraine Light" pitchFamily="50" charset="-52"/>
              </a:rPr>
              <a:t> Законом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30 </a:t>
            </a:r>
            <a:r>
              <a:rPr lang="ru-RU" sz="1100" dirty="0" err="1">
                <a:latin typeface="e-Ukraine Light" pitchFamily="50" charset="-52"/>
              </a:rPr>
              <a:t>червня</a:t>
            </a:r>
            <a:r>
              <a:rPr lang="ru-RU" sz="1100" dirty="0">
                <a:latin typeface="e-Ukraine Light" pitchFamily="50" charset="-52"/>
              </a:rPr>
              <a:t> 2023 року № 3219-ІХ «Про </a:t>
            </a:r>
            <a:r>
              <a:rPr lang="ru-RU" sz="1100" dirty="0" err="1">
                <a:latin typeface="e-Ukraine Light" pitchFamily="50" charset="-52"/>
              </a:rPr>
              <a:t>внесення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змін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кодексу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інших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законів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щодо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особливостей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оподаткування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період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воєнного</a:t>
            </a:r>
            <a:r>
              <a:rPr lang="ru-RU" sz="1100" dirty="0">
                <a:latin typeface="e-Ukraine Light" pitchFamily="50" charset="-52"/>
              </a:rPr>
              <a:t> стану» (</a:t>
            </a:r>
            <a:r>
              <a:rPr lang="ru-RU" sz="1100" dirty="0" err="1">
                <a:latin typeface="e-Ukraine Light" pitchFamily="50" charset="-52"/>
              </a:rPr>
              <a:t>далі</a:t>
            </a:r>
            <a:r>
              <a:rPr lang="ru-RU" sz="1100" dirty="0">
                <a:latin typeface="e-Ukraine Light" pitchFamily="50" charset="-52"/>
              </a:rPr>
              <a:t> – Закон № 3219) </a:t>
            </a:r>
            <a:r>
              <a:rPr lang="ru-RU" sz="1100" dirty="0" err="1">
                <a:latin typeface="e-Ukraine Light" pitchFamily="50" charset="-52"/>
              </a:rPr>
              <a:t>скасовані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особливості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оподаткування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передбачені</a:t>
            </a:r>
            <a:r>
              <a:rPr lang="ru-RU" sz="1100" dirty="0">
                <a:latin typeface="e-Ukraine Light" pitchFamily="50" charset="-52"/>
              </a:rPr>
              <a:t> п. 9 </a:t>
            </a:r>
            <a:r>
              <a:rPr lang="ru-RU" sz="1100" dirty="0" err="1">
                <a:latin typeface="e-Ukraine Light" pitchFamily="50" charset="-52"/>
              </a:rPr>
              <a:t>підрозділу</a:t>
            </a:r>
            <a:r>
              <a:rPr lang="ru-RU" sz="1100" dirty="0">
                <a:latin typeface="e-Ukraine Light" pitchFamily="50" charset="-52"/>
              </a:rPr>
              <a:t> 8 </a:t>
            </a:r>
            <a:r>
              <a:rPr lang="ru-RU" sz="1100" dirty="0" err="1">
                <a:latin typeface="e-Ukraine Light" pitchFamily="50" charset="-52"/>
              </a:rPr>
              <a:t>розділу</a:t>
            </a:r>
            <a:r>
              <a:rPr lang="ru-RU" sz="1100" dirty="0">
                <a:latin typeface="e-Ukraine Light" pitchFamily="50" charset="-52"/>
              </a:rPr>
              <a:t> ХХ «</a:t>
            </a:r>
            <a:r>
              <a:rPr lang="ru-RU" sz="1100" dirty="0" err="1">
                <a:latin typeface="e-Ukraine Light" pitchFamily="50" charset="-52"/>
              </a:rPr>
              <a:t>Перехідні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положення</a:t>
            </a:r>
            <a:r>
              <a:rPr lang="ru-RU" sz="1100" dirty="0">
                <a:latin typeface="e-Ukraine Light" pitchFamily="50" charset="-52"/>
              </a:rPr>
              <a:t>»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кодексу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далі</a:t>
            </a:r>
            <a:r>
              <a:rPr lang="ru-RU" sz="1100" dirty="0">
                <a:latin typeface="e-Ukraine Light" pitchFamily="50" charset="-52"/>
              </a:rPr>
              <a:t> – Кодекс</a:t>
            </a:r>
            <a:r>
              <a:rPr lang="ru-RU" sz="1100" dirty="0" smtClean="0">
                <a:latin typeface="e-Ukraine Light" pitchFamily="50" charset="-52"/>
              </a:rPr>
              <a:t>).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Згідно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з Кодексом (</a:t>
            </a:r>
            <a:r>
              <a:rPr lang="ru-RU" sz="1100" dirty="0" err="1">
                <a:latin typeface="e-Ukraine Light" pitchFamily="50" charset="-52"/>
              </a:rPr>
              <a:t>зі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змінами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внесеними</a:t>
            </a:r>
            <a:r>
              <a:rPr lang="ru-RU" sz="1100" dirty="0">
                <a:latin typeface="e-Ukraine Light" pitchFamily="50" charset="-52"/>
              </a:rPr>
              <a:t> Законом № 3219) </a:t>
            </a:r>
            <a:r>
              <a:rPr lang="ru-RU" sz="1100" dirty="0" err="1">
                <a:latin typeface="e-Ukraine Light" pitchFamily="50" charset="-52"/>
              </a:rPr>
              <a:t>платники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єдиного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до 1 </a:t>
            </a:r>
            <a:r>
              <a:rPr lang="ru-RU" sz="1100" dirty="0" err="1">
                <a:latin typeface="e-Ukraine Light" pitchFamily="50" charset="-52"/>
              </a:rPr>
              <a:t>серпня</a:t>
            </a:r>
            <a:r>
              <a:rPr lang="ru-RU" sz="1100" dirty="0">
                <a:latin typeface="e-Ukraine Light" pitchFamily="50" charset="-52"/>
              </a:rPr>
              <a:t> 2023 року </a:t>
            </a:r>
            <a:r>
              <a:rPr lang="ru-RU" sz="1100" dirty="0" err="1">
                <a:latin typeface="e-Ukraine Light" pitchFamily="50" charset="-52"/>
              </a:rPr>
              <a:t>використовували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особливості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оподаткування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встановлені</a:t>
            </a:r>
            <a:r>
              <a:rPr lang="ru-RU" sz="1100" dirty="0">
                <a:latin typeface="e-Ukraine Light" pitchFamily="50" charset="-52"/>
              </a:rPr>
              <a:t> п. 9 </a:t>
            </a:r>
            <a:r>
              <a:rPr lang="ru-RU" sz="1100" dirty="0" err="1">
                <a:latin typeface="e-Ukraine Light" pitchFamily="50" charset="-52"/>
              </a:rPr>
              <a:t>підрозділу</a:t>
            </a:r>
            <a:r>
              <a:rPr lang="ru-RU" sz="1100" dirty="0">
                <a:latin typeface="e-Ukraine Light" pitchFamily="50" charset="-52"/>
              </a:rPr>
              <a:t> 8 </a:t>
            </a:r>
            <a:r>
              <a:rPr lang="ru-RU" sz="1100" dirty="0" err="1">
                <a:latin typeface="e-Ukraine Light" pitchFamily="50" charset="-52"/>
              </a:rPr>
              <a:t>розділу</a:t>
            </a:r>
            <a:r>
              <a:rPr lang="ru-RU" sz="1100" dirty="0">
                <a:latin typeface="e-Ukraine Light" pitchFamily="50" charset="-52"/>
              </a:rPr>
              <a:t> ХХ «</a:t>
            </a:r>
            <a:r>
              <a:rPr lang="ru-RU" sz="1100" dirty="0" err="1">
                <a:latin typeface="e-Ukraine Light" pitchFamily="50" charset="-52"/>
              </a:rPr>
              <a:t>Перехідні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положення</a:t>
            </a:r>
            <a:r>
              <a:rPr lang="ru-RU" sz="1100" dirty="0">
                <a:latin typeface="e-Ukraine Light" pitchFamily="50" charset="-52"/>
              </a:rPr>
              <a:t>» Кодексу, </a:t>
            </a:r>
            <a:r>
              <a:rPr lang="ru-RU" sz="1100" dirty="0" err="1">
                <a:latin typeface="e-Ukraine Light" pitchFamily="50" charset="-52"/>
              </a:rPr>
              <a:t>повинні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врахувати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таке</a:t>
            </a:r>
            <a:r>
              <a:rPr lang="ru-RU" sz="1100" dirty="0" smtClean="0">
                <a:latin typeface="e-Ukraine Light" pitchFamily="50" charset="-52"/>
              </a:rPr>
              <a:t>: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 smtClean="0">
                <a:latin typeface="e-Ukraine Light" pitchFamily="50" charset="-52"/>
              </a:rPr>
              <a:t>	1</a:t>
            </a:r>
            <a:r>
              <a:rPr lang="ru-RU" sz="1100" dirty="0">
                <a:latin typeface="e-Ukraine Light" pitchFamily="50" charset="-52"/>
              </a:rPr>
              <a:t>. </a:t>
            </a:r>
            <a:r>
              <a:rPr lang="ru-RU" sz="1100" dirty="0" err="1">
                <a:latin typeface="e-Ukraine Light" pitchFamily="50" charset="-52"/>
              </a:rPr>
              <a:t>Вимоги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встановлені</a:t>
            </a:r>
            <a:r>
              <a:rPr lang="ru-RU" sz="1100" dirty="0">
                <a:latin typeface="e-Ukraine Light" pitchFamily="50" charset="-52"/>
              </a:rPr>
              <a:t> п. 291.4 ст. 291 Кодексу для </a:t>
            </a:r>
            <a:r>
              <a:rPr lang="ru-RU" sz="1100" dirty="0" err="1">
                <a:latin typeface="e-Ukraine Light" pitchFamily="50" charset="-52"/>
              </a:rPr>
              <a:t>відповідної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групи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єдиного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щодо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кількості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осіб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перебувають</a:t>
            </a:r>
            <a:r>
              <a:rPr lang="ru-RU" sz="1100" dirty="0">
                <a:latin typeface="e-Ukraine Light" pitchFamily="50" charset="-52"/>
              </a:rPr>
              <a:t> з таким </a:t>
            </a:r>
            <a:r>
              <a:rPr lang="ru-RU" sz="1100" dirty="0" err="1">
                <a:latin typeface="e-Ukraine Light" pitchFamily="50" charset="-52"/>
              </a:rPr>
              <a:t>платником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трудових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відносинах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мають</a:t>
            </a:r>
            <a:r>
              <a:rPr lang="ru-RU" sz="1100" dirty="0">
                <a:latin typeface="e-Ukraine Light" pitchFamily="50" charset="-52"/>
              </a:rPr>
              <a:t> бути </a:t>
            </a:r>
            <a:r>
              <a:rPr lang="ru-RU" sz="1100" dirty="0" err="1">
                <a:latin typeface="e-Ukraine Light" pitchFamily="50" charset="-52"/>
              </a:rPr>
              <a:t>виконані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першого</a:t>
            </a:r>
            <a:r>
              <a:rPr lang="ru-RU" sz="1100" dirty="0">
                <a:latin typeface="e-Ukraine Light" pitchFamily="50" charset="-52"/>
              </a:rPr>
              <a:t> числа </a:t>
            </a:r>
            <a:r>
              <a:rPr lang="ru-RU" sz="1100" dirty="0" err="1">
                <a:latin typeface="e-Ukraine Light" pitchFamily="50" charset="-52"/>
              </a:rPr>
              <a:t>місяця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наступного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календарним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місяцем</a:t>
            </a:r>
            <a:r>
              <a:rPr lang="ru-RU" sz="1100" dirty="0">
                <a:latin typeface="e-Ukraine Light" pitchFamily="50" charset="-52"/>
              </a:rPr>
              <a:t>, в </a:t>
            </a:r>
            <a:r>
              <a:rPr lang="ru-RU" sz="1100" dirty="0" err="1">
                <a:latin typeface="e-Ukraine Light" pitchFamily="50" charset="-52"/>
              </a:rPr>
              <a:t>якому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втратив</a:t>
            </a:r>
            <a:r>
              <a:rPr lang="ru-RU" sz="1100" dirty="0">
                <a:latin typeface="e-Ukraine Light" pitchFamily="50" charset="-52"/>
              </a:rPr>
              <a:t> право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самостійно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відмовився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використання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особливостей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оподаткування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встановлених</a:t>
            </a:r>
            <a:r>
              <a:rPr lang="ru-RU" sz="1100" dirty="0">
                <a:latin typeface="e-Ukraine Light" pitchFamily="50" charset="-52"/>
              </a:rPr>
              <a:t> п. 9 </a:t>
            </a:r>
            <a:r>
              <a:rPr lang="ru-RU" sz="1100" dirty="0" err="1">
                <a:latin typeface="e-Ukraine Light" pitchFamily="50" charset="-52"/>
              </a:rPr>
              <a:t>підрозділу</a:t>
            </a:r>
            <a:r>
              <a:rPr lang="ru-RU" sz="1100" dirty="0">
                <a:latin typeface="e-Ukraine Light" pitchFamily="50" charset="-52"/>
              </a:rPr>
              <a:t> 8 </a:t>
            </a:r>
            <a:r>
              <a:rPr lang="ru-RU" sz="1100" dirty="0" err="1">
                <a:latin typeface="e-Ukraine Light" pitchFamily="50" charset="-52"/>
              </a:rPr>
              <a:t>розділу</a:t>
            </a:r>
            <a:r>
              <a:rPr lang="ru-RU" sz="1100" dirty="0">
                <a:latin typeface="e-Ukraine Light" pitchFamily="50" charset="-52"/>
              </a:rPr>
              <a:t> ХХ «</a:t>
            </a:r>
            <a:r>
              <a:rPr lang="ru-RU" sz="1100" dirty="0" err="1">
                <a:latin typeface="e-Ukraine Light" pitchFamily="50" charset="-52"/>
              </a:rPr>
              <a:t>Перехідні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положення</a:t>
            </a:r>
            <a:r>
              <a:rPr lang="ru-RU" sz="1100" dirty="0">
                <a:latin typeface="e-Ukraine Light" pitchFamily="50" charset="-52"/>
              </a:rPr>
              <a:t>» Кодексу. </a:t>
            </a:r>
            <a:r>
              <a:rPr lang="en-US" sz="1100" dirty="0" smtClean="0">
                <a:latin typeface="e-Ukraine Light" pitchFamily="50" charset="-52"/>
              </a:rPr>
              <a:t/>
            </a:r>
            <a:br>
              <a:rPr lang="en-US" sz="1100" dirty="0" smtClean="0">
                <a:latin typeface="e-Ukraine Light" pitchFamily="50" charset="-52"/>
              </a:rPr>
            </a:b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200" dirty="0" smtClean="0">
                <a:latin typeface="e-Ukraine Light" pitchFamily="50" charset="-52"/>
              </a:rPr>
              <a:t>	 </a:t>
            </a:r>
            <a:r>
              <a:rPr lang="ru-RU" sz="1200" dirty="0">
                <a:latin typeface="e-Ukraine Light" pitchFamily="50" charset="-52"/>
              </a:rPr>
              <a:t>2. </a:t>
            </a:r>
            <a:r>
              <a:rPr lang="ru-RU" sz="1200" dirty="0" err="1">
                <a:latin typeface="e-Ukraine Light" pitchFamily="50" charset="-52"/>
              </a:rPr>
              <a:t>Обмеження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встановлені</a:t>
            </a:r>
            <a:r>
              <a:rPr lang="ru-RU" sz="1200" dirty="0">
                <a:latin typeface="e-Ukraine Light" pitchFamily="50" charset="-52"/>
              </a:rPr>
              <a:t> пунктами 291.5 та 291.51 ст. 291 Кодексу для </a:t>
            </a:r>
            <a:r>
              <a:rPr lang="ru-RU" sz="1200" dirty="0" err="1">
                <a:latin typeface="e-Ukraine Light" pitchFamily="50" charset="-52"/>
              </a:rPr>
              <a:t>платників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єдиного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мають</a:t>
            </a:r>
            <a:r>
              <a:rPr lang="ru-RU" sz="1200" dirty="0">
                <a:latin typeface="e-Ukraine Light" pitchFamily="50" charset="-52"/>
              </a:rPr>
              <a:t> бути </a:t>
            </a:r>
            <a:r>
              <a:rPr lang="ru-RU" sz="1200" dirty="0" err="1">
                <a:latin typeface="e-Ukraine Light" pitchFamily="50" charset="-52"/>
              </a:rPr>
              <a:t>виконані</a:t>
            </a:r>
            <a:r>
              <a:rPr lang="ru-RU" sz="1200" dirty="0">
                <a:latin typeface="e-Ukraine Light" pitchFamily="50" charset="-52"/>
              </a:rPr>
              <a:t> до </a:t>
            </a:r>
            <a:r>
              <a:rPr lang="ru-RU" sz="1200" dirty="0" err="1">
                <a:latin typeface="e-Ukraine Light" pitchFamily="50" charset="-52"/>
              </a:rPr>
              <a:t>першого</a:t>
            </a:r>
            <a:r>
              <a:rPr lang="ru-RU" sz="1200" dirty="0">
                <a:latin typeface="e-Ukraine Light" pitchFamily="50" charset="-52"/>
              </a:rPr>
              <a:t> числа </a:t>
            </a:r>
            <a:r>
              <a:rPr lang="ru-RU" sz="1200" dirty="0" err="1">
                <a:latin typeface="e-Ukraine Light" pitchFamily="50" charset="-52"/>
              </a:rPr>
              <a:t>місяця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наступного</a:t>
            </a:r>
            <a:r>
              <a:rPr lang="ru-RU" sz="1200" dirty="0">
                <a:latin typeface="e-Ukraine Light" pitchFamily="50" charset="-52"/>
              </a:rPr>
              <a:t> за </a:t>
            </a:r>
            <a:r>
              <a:rPr lang="ru-RU" sz="1200" dirty="0" err="1">
                <a:latin typeface="e-Ukraine Light" pitchFamily="50" charset="-52"/>
              </a:rPr>
              <a:t>календарним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місяцем</a:t>
            </a:r>
            <a:r>
              <a:rPr lang="ru-RU" sz="1200" dirty="0">
                <a:latin typeface="e-Ukraine Light" pitchFamily="50" charset="-52"/>
              </a:rPr>
              <a:t>, в </a:t>
            </a:r>
            <a:r>
              <a:rPr lang="ru-RU" sz="1200" dirty="0" err="1">
                <a:latin typeface="e-Ukraine Light" pitchFamily="50" charset="-52"/>
              </a:rPr>
              <a:t>якому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втратив</a:t>
            </a:r>
            <a:r>
              <a:rPr lang="ru-RU" sz="1200" dirty="0">
                <a:latin typeface="e-Ukraine Light" pitchFamily="50" charset="-52"/>
              </a:rPr>
              <a:t> право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самостійно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відмовився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використання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особливостей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оподаткування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встановлених</a:t>
            </a:r>
            <a:r>
              <a:rPr lang="ru-RU" sz="1200" dirty="0">
                <a:latin typeface="e-Ukraine Light" pitchFamily="50" charset="-52"/>
              </a:rPr>
              <a:t> п. 9 </a:t>
            </a:r>
            <a:r>
              <a:rPr lang="ru-RU" sz="1200" dirty="0" err="1">
                <a:latin typeface="e-Ukraine Light" pitchFamily="50" charset="-52"/>
              </a:rPr>
              <a:t>підрозділу</a:t>
            </a:r>
            <a:r>
              <a:rPr lang="ru-RU" sz="1200" dirty="0">
                <a:latin typeface="e-Ukraine Light" pitchFamily="50" charset="-52"/>
              </a:rPr>
              <a:t> 8 </a:t>
            </a:r>
            <a:r>
              <a:rPr lang="ru-RU" sz="1200" dirty="0" err="1">
                <a:latin typeface="e-Ukraine Light" pitchFamily="50" charset="-52"/>
              </a:rPr>
              <a:t>розділу</a:t>
            </a:r>
            <a:r>
              <a:rPr lang="ru-RU" sz="1200" dirty="0">
                <a:latin typeface="e-Ukraine Light" pitchFamily="50" charset="-52"/>
              </a:rPr>
              <a:t> ХХ «</a:t>
            </a:r>
            <a:r>
              <a:rPr lang="ru-RU" sz="1200" dirty="0" err="1">
                <a:latin typeface="e-Ukraine Light" pitchFamily="50" charset="-52"/>
              </a:rPr>
              <a:t>Перехідні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положення</a:t>
            </a:r>
            <a:r>
              <a:rPr lang="ru-RU" sz="1200" dirty="0">
                <a:latin typeface="e-Ukraine Light" pitchFamily="50" charset="-52"/>
              </a:rPr>
              <a:t>» Кодексу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Наголошуємо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фізичні</a:t>
            </a:r>
            <a:r>
              <a:rPr lang="ru-RU" sz="1200" dirty="0">
                <a:latin typeface="e-Ukraine Light" pitchFamily="50" charset="-52"/>
              </a:rPr>
              <a:t> особи – </a:t>
            </a:r>
            <a:r>
              <a:rPr lang="ru-RU" sz="1200" dirty="0" err="1">
                <a:latin typeface="e-Ukraine Light" pitchFamily="50" charset="-52"/>
              </a:rPr>
              <a:t>платники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єдиного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які</a:t>
            </a:r>
            <a:r>
              <a:rPr lang="ru-RU" sz="1200" dirty="0">
                <a:latin typeface="e-Ukraine Light" pitchFamily="50" charset="-52"/>
              </a:rPr>
              <a:t> до 1 </a:t>
            </a:r>
            <a:r>
              <a:rPr lang="ru-RU" sz="1200" dirty="0" err="1">
                <a:latin typeface="e-Ukraine Light" pitchFamily="50" charset="-52"/>
              </a:rPr>
              <a:t>серпня</a:t>
            </a:r>
            <a:r>
              <a:rPr lang="ru-RU" sz="1200" dirty="0">
                <a:latin typeface="e-Ukraine Light" pitchFamily="50" charset="-52"/>
              </a:rPr>
              <a:t> 2023 року </a:t>
            </a:r>
            <a:r>
              <a:rPr lang="ru-RU" sz="1200" dirty="0" err="1">
                <a:latin typeface="e-Ukraine Light" pitchFamily="50" charset="-52"/>
              </a:rPr>
              <a:t>використовували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особливості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оподаткування</a:t>
            </a:r>
            <a:r>
              <a:rPr lang="ru-RU" sz="1200" dirty="0">
                <a:latin typeface="e-Ukraine Light" pitchFamily="50" charset="-52"/>
              </a:rPr>
              <a:t> – </a:t>
            </a:r>
            <a:r>
              <a:rPr lang="ru-RU" sz="1200" dirty="0" err="1">
                <a:latin typeface="e-Ukraine Light" pitchFamily="50" charset="-52"/>
              </a:rPr>
              <a:t>були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зареєстровані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платниками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єдиного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третьої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групи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ставкою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2 </a:t>
            </a:r>
            <a:r>
              <a:rPr lang="ru-RU" sz="1200" dirty="0" err="1">
                <a:latin typeface="e-Ukraine Light" pitchFamily="50" charset="-52"/>
              </a:rPr>
              <a:t>відсотки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повинні</a:t>
            </a:r>
            <a:r>
              <a:rPr lang="ru-RU" sz="1200" dirty="0">
                <a:latin typeface="e-Ukraine Light" pitchFamily="50" charset="-52"/>
              </a:rPr>
              <a:t> по 31 </a:t>
            </a:r>
            <a:r>
              <a:rPr lang="ru-RU" sz="1200" dirty="0" err="1">
                <a:latin typeface="e-Ukraine Light" pitchFamily="50" charset="-52"/>
              </a:rPr>
              <a:t>серпня</a:t>
            </a:r>
            <a:r>
              <a:rPr lang="ru-RU" sz="1200" dirty="0">
                <a:latin typeface="e-Ukraine Light" pitchFamily="50" charset="-52"/>
              </a:rPr>
              <a:t> 2023 року (</a:t>
            </a:r>
            <a:r>
              <a:rPr lang="ru-RU" sz="1200" dirty="0" err="1">
                <a:latin typeface="e-Ukraine Light" pitchFamily="50" charset="-52"/>
              </a:rPr>
              <a:t>включно</a:t>
            </a:r>
            <a:r>
              <a:rPr lang="ru-RU" sz="1200" dirty="0">
                <a:latin typeface="e-Ukraine Light" pitchFamily="50" charset="-52"/>
              </a:rPr>
              <a:t>) привести </a:t>
            </a:r>
            <a:r>
              <a:rPr lang="ru-RU" sz="1200" dirty="0" err="1">
                <a:latin typeface="e-Ukraine Light" pitchFamily="50" charset="-52"/>
              </a:rPr>
              <a:t>реєстраційні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дані</a:t>
            </a:r>
            <a:r>
              <a:rPr lang="ru-RU" sz="1200" dirty="0">
                <a:latin typeface="e-Ukraine Light" pitchFamily="50" charset="-52"/>
              </a:rPr>
              <a:t> як </a:t>
            </a:r>
            <a:r>
              <a:rPr lang="ru-RU" sz="1200" dirty="0" err="1">
                <a:latin typeface="e-Ukraine Light" pitchFamily="50" charset="-52"/>
              </a:rPr>
              <a:t>фізичної</a:t>
            </a:r>
            <a:r>
              <a:rPr lang="ru-RU" sz="1200" dirty="0">
                <a:latin typeface="e-Ukraine Light" pitchFamily="50" charset="-52"/>
              </a:rPr>
              <a:t> особи – </a:t>
            </a:r>
            <a:r>
              <a:rPr lang="ru-RU" sz="1200" dirty="0" err="1">
                <a:latin typeface="e-Ukraine Light" pitchFamily="50" charset="-52"/>
              </a:rPr>
              <a:t>підприємця</a:t>
            </a:r>
            <a:r>
              <a:rPr lang="ru-RU" sz="1200" dirty="0">
                <a:latin typeface="e-Ukraine Light" pitchFamily="50" charset="-52"/>
              </a:rPr>
              <a:t>, так і </a:t>
            </a:r>
            <a:r>
              <a:rPr lang="ru-RU" sz="1200" dirty="0" err="1">
                <a:latin typeface="e-Ukraine Light" pitchFamily="50" charset="-52"/>
              </a:rPr>
              <a:t>платника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єдиного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відповідність</a:t>
            </a:r>
            <a:r>
              <a:rPr lang="ru-RU" sz="1200" dirty="0">
                <a:latin typeface="e-Ukraine Light" pitchFamily="50" charset="-52"/>
              </a:rPr>
              <a:t> до </a:t>
            </a:r>
            <a:r>
              <a:rPr lang="ru-RU" sz="1200" dirty="0" err="1">
                <a:latin typeface="e-Ukraine Light" pitchFamily="50" charset="-52"/>
              </a:rPr>
              <a:t>вимог</a:t>
            </a:r>
            <a:r>
              <a:rPr lang="ru-RU" sz="1200" dirty="0">
                <a:latin typeface="e-Ukraine Light" pitchFamily="50" charset="-52"/>
              </a:rPr>
              <a:t> Кодексу з </a:t>
            </a:r>
            <a:r>
              <a:rPr lang="ru-RU" sz="1200" dirty="0" err="1">
                <a:latin typeface="e-Ukraine Light" pitchFamily="50" charset="-52"/>
              </a:rPr>
              <a:t>урахуванням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відповідних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обмежень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визначених</a:t>
            </a:r>
            <a:r>
              <a:rPr lang="ru-RU" sz="1200" dirty="0">
                <a:latin typeface="e-Ukraine Light" pitchFamily="50" charset="-52"/>
              </a:rPr>
              <a:t> Кодексом для </a:t>
            </a:r>
            <a:r>
              <a:rPr lang="ru-RU" sz="1200" dirty="0" err="1">
                <a:latin typeface="e-Ukraine Light" pitchFamily="50" charset="-52"/>
              </a:rPr>
              <a:t>відповідної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групи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єдиного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зокрема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щодо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видів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господарської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діяльності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згідно</a:t>
            </a:r>
            <a:r>
              <a:rPr lang="ru-RU" sz="1200" dirty="0">
                <a:latin typeface="e-Ukraine Light" pitchFamily="50" charset="-52"/>
              </a:rPr>
              <a:t> з КВЕД), </a:t>
            </a:r>
            <a:r>
              <a:rPr lang="ru-RU" sz="1200" dirty="0" err="1">
                <a:latin typeface="e-Ukraine Light" pitchFamily="50" charset="-52"/>
              </a:rPr>
              <a:t>які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мають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відповідати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обраній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групі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єдиного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. </a:t>
            </a:r>
            <a:endParaRPr lang="ru-RU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1406</TotalTime>
  <Words>135</Words>
  <Application>Microsoft Office PowerPoint</Application>
  <PresentationFormat>Лист A4 (210x297 мм)</PresentationFormat>
  <Paragraphs>21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179</cp:revision>
  <dcterms:created xsi:type="dcterms:W3CDTF">2021-05-27T05:23:05Z</dcterms:created>
  <dcterms:modified xsi:type="dcterms:W3CDTF">2023-08-28T09:09:53Z</dcterms:modified>
</cp:coreProperties>
</file>