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20" d="100"/>
          <a:sy n="120" d="100"/>
        </p:scale>
        <p:origin x="-714" y="-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0" y="136442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1582467"/>
            <a:ext cx="3600000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>
                <a:latin typeface="e-Ukraine Light" pitchFamily="50" charset="-52"/>
              </a:rPr>
              <a:t>Як </a:t>
            </a:r>
            <a:r>
              <a:rPr lang="ru-RU" sz="2400" b="1" dirty="0" err="1">
                <a:latin typeface="e-Ukraine Light" pitchFamily="50" charset="-52"/>
              </a:rPr>
              <a:t>зареєструвати</a:t>
            </a:r>
            <a:r>
              <a:rPr lang="ru-RU" sz="2400" b="1" dirty="0">
                <a:latin typeface="e-Ukraine Light" pitchFamily="50" charset="-52"/>
              </a:rPr>
              <a:t> ПРРО в 4 кроки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461285"/>
            <a:ext cx="1104899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Серпень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14300" y="117828"/>
            <a:ext cx="4703443" cy="6740172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4972050" y="117828"/>
            <a:ext cx="4806790" cy="6740172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4300" y="138500"/>
            <a:ext cx="4667249" cy="6778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uk-UA" sz="900" dirty="0">
                <a:latin typeface="e-Ukraine Light" pitchFamily="50" charset="-52"/>
              </a:rPr>
              <a:t>	</a:t>
            </a:r>
            <a:r>
              <a:rPr lang="ru-RU" sz="1400" b="1" i="1" u="sng" dirty="0" err="1">
                <a:latin typeface="e-Ukraine Light" pitchFamily="50" charset="-52"/>
              </a:rPr>
              <a:t>Крок</a:t>
            </a:r>
            <a:r>
              <a:rPr lang="ru-RU" sz="1400" b="1" i="1" u="sng" dirty="0">
                <a:latin typeface="e-Ukraine Light" pitchFamily="50" charset="-52"/>
              </a:rPr>
              <a:t> 1.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100" dirty="0">
                <a:latin typeface="e-Ukraine Light" pitchFamily="50" charset="-52"/>
              </a:rPr>
              <a:t>В першу </a:t>
            </a:r>
            <a:r>
              <a:rPr lang="ru-RU" sz="1100" dirty="0" err="1">
                <a:latin typeface="e-Ukraine Light" pitchFamily="50" charset="-52"/>
              </a:rPr>
              <a:t>чергу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необхідно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отримати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кваліфікований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електронний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підпис</a:t>
            </a:r>
            <a:r>
              <a:rPr lang="ru-RU" sz="1100" dirty="0">
                <a:latin typeface="e-Ukraine Light" pitchFamily="50" charset="-52"/>
              </a:rPr>
              <a:t> (КЕП) у будь-</a:t>
            </a:r>
            <a:r>
              <a:rPr lang="ru-RU" sz="1100" dirty="0" err="1">
                <a:latin typeface="e-Ukraine Light" pitchFamily="50" charset="-52"/>
              </a:rPr>
              <a:t>якого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Кваліфікованого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надавача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електронних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довірчих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послуг</a:t>
            </a:r>
            <a:r>
              <a:rPr lang="ru-RU" sz="1100" dirty="0">
                <a:latin typeface="e-Ukraine Light" pitchFamily="50" charset="-52"/>
              </a:rPr>
              <a:t> (КНДЕП ІДД ДПС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видає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безкоштовно</a:t>
            </a:r>
            <a:r>
              <a:rPr lang="ru-RU" sz="1100" dirty="0">
                <a:latin typeface="e-Ukraine Light" pitchFamily="50" charset="-52"/>
              </a:rPr>
              <a:t>). </a:t>
            </a:r>
            <a:endParaRPr lang="ru-RU" sz="1200" dirty="0" smtClean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400" b="1" i="1" u="sng" dirty="0" err="1" smtClean="0">
                <a:latin typeface="e-Ukraine Light" pitchFamily="50" charset="-52"/>
              </a:rPr>
              <a:t>Крок</a:t>
            </a:r>
            <a:r>
              <a:rPr lang="ru-RU" sz="1400" b="1" i="1" u="sng" dirty="0" smtClean="0">
                <a:latin typeface="e-Ukraine Light" pitchFamily="50" charset="-52"/>
              </a:rPr>
              <a:t> </a:t>
            </a:r>
            <a:r>
              <a:rPr lang="ru-RU" sz="1400" b="1" i="1" u="sng" dirty="0">
                <a:latin typeface="e-Ukraine Light" pitchFamily="50" charset="-52"/>
              </a:rPr>
              <a:t>2. </a:t>
            </a:r>
            <a:r>
              <a:rPr lang="ru-RU" sz="1100" dirty="0" err="1">
                <a:latin typeface="e-Ukraine Light" pitchFamily="50" charset="-52"/>
              </a:rPr>
              <a:t>Завантажити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встановити</a:t>
            </a:r>
            <a:r>
              <a:rPr lang="ru-RU" sz="1100" dirty="0">
                <a:latin typeface="e-Ukraine Light" pitchFamily="50" charset="-52"/>
              </a:rPr>
              <a:t> з веб-порталу ДПС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програмне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забезпечення</a:t>
            </a:r>
            <a:r>
              <a:rPr lang="ru-RU" sz="1100" dirty="0">
                <a:latin typeface="e-Ukraine Light" pitchFamily="50" charset="-52"/>
              </a:rPr>
              <a:t> на будь-</a:t>
            </a:r>
            <a:r>
              <a:rPr lang="ru-RU" sz="1100" dirty="0" err="1">
                <a:latin typeface="e-Ukraine Light" pitchFamily="50" charset="-52"/>
              </a:rPr>
              <a:t>який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зручний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пристрій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який</a:t>
            </a:r>
            <a:r>
              <a:rPr lang="ru-RU" sz="1100" dirty="0">
                <a:latin typeface="e-Ukraine Light" pitchFamily="50" charset="-52"/>
              </a:rPr>
              <a:t> є в </a:t>
            </a:r>
            <a:r>
              <a:rPr lang="ru-RU" sz="1100" dirty="0" err="1">
                <a:latin typeface="e-Ukraine Light" pitchFamily="50" charset="-52"/>
              </a:rPr>
              <a:t>наявності</a:t>
            </a:r>
            <a:r>
              <a:rPr lang="ru-RU" sz="1100" dirty="0">
                <a:latin typeface="e-Ukraine Light" pitchFamily="50" charset="-52"/>
              </a:rPr>
              <a:t>. ПРРО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ДПС </a:t>
            </a:r>
            <a:r>
              <a:rPr lang="ru-RU" sz="1100" dirty="0" err="1">
                <a:latin typeface="e-Ukraine Light" pitchFamily="50" charset="-52"/>
              </a:rPr>
              <a:t>можна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інстальовувати</a:t>
            </a:r>
            <a:r>
              <a:rPr lang="ru-RU" sz="1100" dirty="0">
                <a:latin typeface="e-Ukraine Light" pitchFamily="50" charset="-52"/>
              </a:rPr>
              <a:t> на </a:t>
            </a:r>
            <a:r>
              <a:rPr lang="ru-RU" sz="1100" dirty="0" err="1">
                <a:latin typeface="e-Ukraine Light" pitchFamily="50" charset="-52"/>
              </a:rPr>
              <a:t>різні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операційні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системи</a:t>
            </a:r>
            <a:r>
              <a:rPr lang="ru-RU" sz="1100" dirty="0">
                <a:latin typeface="e-Ukraine Light" pitchFamily="50" charset="-52"/>
              </a:rPr>
              <a:t>:</a:t>
            </a:r>
            <a:r>
              <a:rPr lang="en-US" sz="1100" dirty="0">
                <a:latin typeface="e-Ukraine Light" pitchFamily="50" charset="-52"/>
              </a:rPr>
              <a:t>Windows, </a:t>
            </a:r>
            <a:r>
              <a:rPr lang="en-US" sz="1100" dirty="0" err="1">
                <a:latin typeface="e-Ukraine Light" pitchFamily="50" charset="-52"/>
              </a:rPr>
              <a:t>Android,iOS</a:t>
            </a:r>
            <a:r>
              <a:rPr lang="en-US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працювати</a:t>
            </a:r>
            <a:r>
              <a:rPr lang="ru-RU" sz="1100" dirty="0">
                <a:latin typeface="e-Ukraine Light" pitchFamily="50" charset="-52"/>
              </a:rPr>
              <a:t> через </a:t>
            </a:r>
            <a:r>
              <a:rPr lang="en-US" sz="1100" dirty="0">
                <a:latin typeface="e-Ukraine Light" pitchFamily="50" charset="-52"/>
              </a:rPr>
              <a:t>web-</a:t>
            </a:r>
            <a:r>
              <a:rPr lang="ru-RU" sz="1100" dirty="0" err="1">
                <a:latin typeface="e-Ukraine Light" pitchFamily="50" charset="-52"/>
              </a:rPr>
              <a:t>версію</a:t>
            </a:r>
            <a:r>
              <a:rPr lang="ru-RU" sz="1100" dirty="0">
                <a:latin typeface="e-Ukraine Light" pitchFamily="50" charset="-52"/>
              </a:rPr>
              <a:t>. </a:t>
            </a:r>
            <a:r>
              <a:rPr lang="ru-RU" sz="1100" dirty="0" err="1">
                <a:latin typeface="e-Ukraine Light" pitchFamily="50" charset="-52"/>
              </a:rPr>
              <a:t>Завантажити</a:t>
            </a:r>
            <a:r>
              <a:rPr lang="ru-RU" sz="1100" dirty="0">
                <a:latin typeface="e-Ukraine Light" pitchFamily="50" charset="-52"/>
              </a:rPr>
              <a:t> тут: </a:t>
            </a:r>
            <a:r>
              <a:rPr lang="en-US" sz="1100" dirty="0">
                <a:latin typeface="e-Ukraine Light" pitchFamily="50" charset="-52"/>
              </a:rPr>
              <a:t>https://tax.gov.ua/baneryi/programni-rro</a:t>
            </a:r>
            <a:endParaRPr lang="en-US" sz="12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400" b="1" i="1" u="sng" dirty="0" err="1" smtClean="0">
                <a:latin typeface="e-Ukraine Light" pitchFamily="50" charset="-52"/>
              </a:rPr>
              <a:t>Крок</a:t>
            </a:r>
            <a:r>
              <a:rPr lang="ru-RU" sz="1400" b="1" i="1" u="sng" dirty="0" smtClean="0">
                <a:latin typeface="e-Ukraine Light" pitchFamily="50" charset="-52"/>
              </a:rPr>
              <a:t> </a:t>
            </a:r>
            <a:r>
              <a:rPr lang="ru-RU" sz="1400" b="1" i="1" u="sng" dirty="0">
                <a:latin typeface="e-Ukraine Light" pitchFamily="50" charset="-52"/>
              </a:rPr>
              <a:t>3. </a:t>
            </a:r>
            <a:r>
              <a:rPr lang="ru-RU" sz="1100" dirty="0">
                <a:latin typeface="e-Ukraine Light" pitchFamily="50" charset="-52"/>
              </a:rPr>
              <a:t>Подати через </a:t>
            </a:r>
            <a:r>
              <a:rPr lang="ru-RU" sz="1100" dirty="0" err="1">
                <a:latin typeface="e-Ukraine Light" pitchFamily="50" charset="-52"/>
              </a:rPr>
              <a:t>Електронний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кабінет</a:t>
            </a:r>
            <a:r>
              <a:rPr lang="ru-RU" sz="1100" dirty="0">
                <a:latin typeface="e-Ukraine Light" pitchFamily="50" charset="-52"/>
              </a:rPr>
              <a:t> заяви для </a:t>
            </a:r>
            <a:r>
              <a:rPr lang="ru-RU" sz="1100" dirty="0" err="1">
                <a:latin typeface="e-Ukraine Light" pitchFamily="50" charset="-52"/>
              </a:rPr>
              <a:t>реєстрації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господарського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об'єкту</a:t>
            </a:r>
            <a:r>
              <a:rPr lang="ru-RU" sz="1100" dirty="0">
                <a:latin typeface="e-Ukraine Light" pitchFamily="50" charset="-52"/>
              </a:rPr>
              <a:t>, ПРРО та </a:t>
            </a:r>
            <a:r>
              <a:rPr lang="ru-RU" sz="1100" dirty="0" err="1">
                <a:latin typeface="e-Ukraine Light" pitchFamily="50" charset="-52"/>
              </a:rPr>
              <a:t>касирів</a:t>
            </a:r>
            <a:r>
              <a:rPr lang="ru-RU" sz="1100" dirty="0" smtClean="0">
                <a:latin typeface="e-Ukraine Light" pitchFamily="50" charset="-52"/>
              </a:rPr>
              <a:t>: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ru-RU" sz="1100" dirty="0" smtClean="0">
                <a:latin typeface="e-Ukraine Light" pitchFamily="50" charset="-52"/>
              </a:rPr>
              <a:t>для </a:t>
            </a:r>
            <a:r>
              <a:rPr lang="ru-RU" sz="1100" dirty="0" err="1">
                <a:latin typeface="e-Ukraine Light" pitchFamily="50" charset="-52"/>
              </a:rPr>
              <a:t>реєстрації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господарського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об'єкту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приватній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частині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кабінету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потрібно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створити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заповнити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електронний</a:t>
            </a:r>
            <a:r>
              <a:rPr lang="ru-RU" sz="1100" dirty="0">
                <a:latin typeface="e-Ukraine Light" pitchFamily="50" charset="-52"/>
              </a:rPr>
              <a:t> документ </a:t>
            </a:r>
            <a:r>
              <a:rPr lang="ru-RU" sz="1100" dirty="0" err="1">
                <a:latin typeface="e-Ukraine Light" pitchFamily="50" charset="-52"/>
              </a:rPr>
              <a:t>Повідомлення</a:t>
            </a:r>
            <a:r>
              <a:rPr lang="ru-RU" sz="1100" dirty="0">
                <a:latin typeface="e-Ukraine Light" pitchFamily="50" charset="-52"/>
              </a:rPr>
              <a:t> про </a:t>
            </a:r>
            <a:r>
              <a:rPr lang="ru-RU" sz="1100" dirty="0" err="1">
                <a:latin typeface="e-Ukraine Light" pitchFamily="50" charset="-52"/>
              </a:rPr>
              <a:t>об’єкти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оподаткування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об’єкти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пов’язані</a:t>
            </a:r>
            <a:r>
              <a:rPr lang="ru-RU" sz="1100" dirty="0">
                <a:latin typeface="e-Ukraine Light" pitchFamily="50" charset="-52"/>
              </a:rPr>
              <a:t> з </a:t>
            </a:r>
            <a:r>
              <a:rPr lang="ru-RU" sz="1100" dirty="0" err="1">
                <a:latin typeface="e-Ukraine Light" pitchFamily="50" charset="-52"/>
              </a:rPr>
              <a:t>оподаткуванням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через </a:t>
            </a:r>
            <a:r>
              <a:rPr lang="ru-RU" sz="1100" dirty="0" err="1">
                <a:latin typeface="e-Ukraine Light" pitchFamily="50" charset="-52"/>
              </a:rPr>
              <a:t>які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провадиться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діяльність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>
                <a:latin typeface="e-Ukraine Light" pitchFamily="50" charset="-52"/>
              </a:rPr>
              <a:t>(форма № 20-ОПП, код </a:t>
            </a:r>
            <a:r>
              <a:rPr lang="ru-RU" sz="1100" dirty="0" err="1">
                <a:latin typeface="e-Ukraine Light" pitchFamily="50" charset="-52"/>
              </a:rPr>
              <a:t>форми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en-US" sz="1100" dirty="0">
                <a:latin typeface="e-Ukraine Light" pitchFamily="50" charset="-52"/>
              </a:rPr>
              <a:t>J/F1312005</a:t>
            </a:r>
            <a:r>
              <a:rPr lang="en-US" sz="1100" dirty="0" smtClean="0">
                <a:latin typeface="e-Ukraine Light" pitchFamily="50" charset="-52"/>
              </a:rPr>
              <a:t>);</a:t>
            </a:r>
            <a:endParaRPr lang="uk-UA" sz="1100" dirty="0" smtClean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ru-RU" sz="1100" dirty="0" smtClean="0">
                <a:latin typeface="e-Ukraine Light" pitchFamily="50" charset="-52"/>
              </a:rPr>
              <a:t>для </a:t>
            </a:r>
            <a:r>
              <a:rPr lang="ru-RU" sz="1100" dirty="0" err="1">
                <a:latin typeface="e-Ukraine Light" pitchFamily="50" charset="-52"/>
              </a:rPr>
              <a:t>реєстрації</a:t>
            </a:r>
            <a:r>
              <a:rPr lang="ru-RU" sz="1100" dirty="0">
                <a:latin typeface="e-Ukraine Light" pitchFamily="50" charset="-52"/>
              </a:rPr>
              <a:t> ПРРО </a:t>
            </a:r>
            <a:r>
              <a:rPr lang="ru-RU" sz="1100" dirty="0" err="1">
                <a:latin typeface="e-Ukraine Light" pitchFamily="50" charset="-52"/>
              </a:rPr>
              <a:t>потрібно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заповнити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Заяву</a:t>
            </a:r>
            <a:r>
              <a:rPr lang="ru-RU" sz="1100" dirty="0">
                <a:latin typeface="e-Ukraine Light" pitchFamily="50" charset="-52"/>
              </a:rPr>
              <a:t> про </a:t>
            </a:r>
            <a:r>
              <a:rPr lang="ru-RU" sz="1100" dirty="0" err="1">
                <a:latin typeface="e-Ukraine Light" pitchFamily="50" charset="-52"/>
              </a:rPr>
              <a:t>реєстрацію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програмного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реєстратора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розрахункових</a:t>
            </a:r>
            <a:r>
              <a:rPr lang="ru-RU" sz="1100" dirty="0" smtClean="0">
                <a:latin typeface="e-Ukraine Light" pitchFamily="50" charset="-52"/>
              </a:rPr>
              <a:t/>
            </a:r>
            <a:br>
              <a:rPr lang="ru-RU" sz="1100" dirty="0" smtClean="0">
                <a:latin typeface="e-Ukraine Light" pitchFamily="50" charset="-52"/>
              </a:rPr>
            </a:br>
            <a:endParaRPr lang="en-US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69102" y="209549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9549" y="0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33176" y="144641"/>
            <a:ext cx="4684885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 err="1" smtClean="0">
                <a:latin typeface="e-Ukraine Light" pitchFamily="50" charset="-52"/>
              </a:rPr>
              <a:t>операцій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>
                <a:latin typeface="e-Ukraine Light" pitchFamily="50" charset="-52"/>
              </a:rPr>
              <a:t>(форма № 1-ПРРО, код </a:t>
            </a:r>
            <a:r>
              <a:rPr lang="ru-RU" sz="1100" dirty="0" err="1">
                <a:latin typeface="e-Ukraine Light" pitchFamily="50" charset="-52"/>
              </a:rPr>
              <a:t>форми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en-US" sz="1100" dirty="0">
                <a:latin typeface="e-Ukraine Light" pitchFamily="50" charset="-52"/>
              </a:rPr>
              <a:t>J/F1316605</a:t>
            </a:r>
            <a:r>
              <a:rPr lang="en-US" sz="1100" dirty="0" smtClean="0">
                <a:latin typeface="e-Ukraine Light" pitchFamily="50" charset="-52"/>
              </a:rPr>
              <a:t>);</a:t>
            </a:r>
            <a:endParaRPr lang="uk-UA" sz="1100" dirty="0" smtClean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ru-RU" sz="1100" dirty="0" smtClean="0">
                <a:latin typeface="e-Ukraine Light" pitchFamily="50" charset="-52"/>
              </a:rPr>
              <a:t>для </a:t>
            </a:r>
            <a:r>
              <a:rPr lang="ru-RU" sz="1100" dirty="0" err="1">
                <a:latin typeface="e-Ukraine Light" pitchFamily="50" charset="-52"/>
              </a:rPr>
              <a:t>реєстрації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касира</a:t>
            </a:r>
            <a:r>
              <a:rPr lang="ru-RU" sz="1100" dirty="0">
                <a:latin typeface="e-Ukraine Light" pitchFamily="50" charset="-52"/>
              </a:rPr>
              <a:t> треба подати </a:t>
            </a:r>
            <a:r>
              <a:rPr lang="ru-RU" sz="1100" dirty="0" err="1">
                <a:latin typeface="e-Ukraine Light" pitchFamily="50" charset="-52"/>
              </a:rPr>
              <a:t>Повідомлення</a:t>
            </a:r>
            <a:r>
              <a:rPr lang="ru-RU" sz="1100" dirty="0">
                <a:latin typeface="e-Ukraine Light" pitchFamily="50" charset="-52"/>
              </a:rPr>
              <a:t> про </a:t>
            </a:r>
            <a:r>
              <a:rPr lang="ru-RU" sz="1100" dirty="0" err="1">
                <a:latin typeface="e-Ukraine Light" pitchFamily="50" charset="-52"/>
              </a:rPr>
              <a:t>надання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інформації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щодо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кваліфікованого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сертифіката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відкритого</a:t>
            </a:r>
            <a:r>
              <a:rPr lang="ru-RU" sz="1100" dirty="0">
                <a:latin typeface="e-Ukraine Light" pitchFamily="50" charset="-52"/>
              </a:rPr>
              <a:t> ключа (для </a:t>
            </a:r>
            <a:r>
              <a:rPr lang="ru-RU" sz="1100" dirty="0" err="1">
                <a:latin typeface="e-Ukraine Light" pitchFamily="50" charset="-52"/>
              </a:rPr>
              <a:t>повідомлень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щодо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сертифікатів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відкритих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ключів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які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застосовуються</a:t>
            </a:r>
            <a:r>
              <a:rPr lang="ru-RU" sz="1100" dirty="0">
                <a:latin typeface="e-Ukraine Light" pitchFamily="50" charset="-52"/>
              </a:rPr>
              <a:t> в ПРРО) (форма 5-ПРРО, код </a:t>
            </a:r>
            <a:r>
              <a:rPr lang="ru-RU" sz="1100" dirty="0" err="1">
                <a:latin typeface="e-Ukraine Light" pitchFamily="50" charset="-52"/>
              </a:rPr>
              <a:t>форми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en-US" sz="1100" dirty="0">
                <a:latin typeface="e-Ukraine Light" pitchFamily="50" charset="-52"/>
              </a:rPr>
              <a:t>J/F1391802). </a:t>
            </a:r>
            <a:endParaRPr lang="uk-UA" sz="1100" dirty="0" smtClean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Вхід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>
                <a:latin typeface="e-Ukraine Light" pitchFamily="50" charset="-52"/>
              </a:rPr>
              <a:t>в ПРРО </a:t>
            </a:r>
            <a:r>
              <a:rPr lang="ru-RU" sz="1100" dirty="0" err="1">
                <a:latin typeface="e-Ukraine Light" pitchFamily="50" charset="-52"/>
              </a:rPr>
              <a:t>здійснюється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допомогою</a:t>
            </a:r>
            <a:r>
              <a:rPr lang="ru-RU" sz="1100" dirty="0">
                <a:latin typeface="e-Ukraine Light" pitchFamily="50" charset="-52"/>
              </a:rPr>
              <a:t> ключа </a:t>
            </a:r>
            <a:r>
              <a:rPr lang="ru-RU" sz="1100" dirty="0" err="1">
                <a:latin typeface="e-Ukraine Light" pitchFamily="50" charset="-52"/>
              </a:rPr>
              <a:t>касира</a:t>
            </a:r>
            <a:r>
              <a:rPr lang="ru-RU" sz="1100" dirty="0">
                <a:latin typeface="e-Ukraine Light" pitchFamily="50" charset="-52"/>
              </a:rPr>
              <a:t>/старшого </a:t>
            </a:r>
            <a:r>
              <a:rPr lang="ru-RU" sz="1100" dirty="0" err="1">
                <a:latin typeface="e-Ukraine Light" pitchFamily="50" charset="-52"/>
              </a:rPr>
              <a:t>касира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щодо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якого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суб’єкт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господарювання</a:t>
            </a:r>
            <a:r>
              <a:rPr lang="ru-RU" sz="1100" dirty="0">
                <a:latin typeface="e-Ukraine Light" pitchFamily="50" charset="-52"/>
              </a:rPr>
              <a:t> подав </a:t>
            </a:r>
            <a:r>
              <a:rPr lang="ru-RU" sz="1100" dirty="0" err="1">
                <a:latin typeface="e-Ukraine Light" pitchFamily="50" charset="-52"/>
              </a:rPr>
              <a:t>Повідомлення</a:t>
            </a:r>
            <a:r>
              <a:rPr lang="ru-RU" sz="1100" dirty="0">
                <a:latin typeface="e-Ukraine Light" pitchFamily="50" charset="-52"/>
              </a:rPr>
              <a:t> за формою 5-ПРРО (</a:t>
            </a:r>
            <a:r>
              <a:rPr lang="en-US" sz="1100" dirty="0" smtClean="0">
                <a:latin typeface="e-Ukraine Light" pitchFamily="50" charset="-52"/>
              </a:rPr>
              <a:t>J/F139180</a:t>
            </a:r>
            <a:r>
              <a:rPr lang="uk-UA" sz="1100" dirty="0" smtClean="0">
                <a:latin typeface="e-Ukraine Light" pitchFamily="50" charset="-52"/>
              </a:rPr>
              <a:t>2</a:t>
            </a:r>
            <a:r>
              <a:rPr lang="en-US" sz="1100" dirty="0" smtClean="0">
                <a:latin typeface="e-Ukraine Light" pitchFamily="50" charset="-52"/>
              </a:rPr>
              <a:t>) </a:t>
            </a:r>
            <a:r>
              <a:rPr lang="ru-RU" sz="1100" dirty="0">
                <a:latin typeface="e-Ukraine Light" pitchFamily="50" charset="-52"/>
              </a:rPr>
              <a:t>та </a:t>
            </a:r>
            <a:r>
              <a:rPr lang="ru-RU" sz="1100" dirty="0" err="1">
                <a:latin typeface="e-Ukraine Light" pitchFamily="50" charset="-52"/>
              </a:rPr>
              <a:t>сертифікату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відкритого</a:t>
            </a:r>
            <a:r>
              <a:rPr lang="ru-RU" sz="1100" dirty="0">
                <a:latin typeface="e-Ukraine Light" pitchFamily="50" charset="-52"/>
              </a:rPr>
              <a:t> ключа. Ключ та </a:t>
            </a:r>
            <a:r>
              <a:rPr lang="ru-RU" sz="1100" dirty="0" err="1">
                <a:latin typeface="e-Ukraine Light" pitchFamily="50" charset="-52"/>
              </a:rPr>
              <a:t>сертифікат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потрібно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помістити</a:t>
            </a:r>
            <a:r>
              <a:rPr lang="ru-RU" sz="1100" dirty="0">
                <a:latin typeface="e-Ukraine Light" pitchFamily="50" charset="-52"/>
              </a:rPr>
              <a:t> в одну папку на </a:t>
            </a:r>
            <a:r>
              <a:rPr lang="ru-RU" sz="1100" dirty="0" err="1">
                <a:latin typeface="e-Ukraine Light" pitchFamily="50" charset="-52"/>
              </a:rPr>
              <a:t>пристрій</a:t>
            </a:r>
            <a:r>
              <a:rPr lang="ru-RU" sz="1100" dirty="0">
                <a:latin typeface="e-Ukraine Light" pitchFamily="50" charset="-52"/>
              </a:rPr>
              <a:t> з </a:t>
            </a:r>
            <a:r>
              <a:rPr lang="ru-RU" sz="1100" dirty="0" err="1">
                <a:latin typeface="e-Ukraine Light" pitchFamily="50" charset="-52"/>
              </a:rPr>
              <a:t>якого</a:t>
            </a:r>
            <a:r>
              <a:rPr lang="ru-RU" sz="1100" dirty="0">
                <a:latin typeface="e-Ukraine Light" pitchFamily="50" charset="-52"/>
              </a:rPr>
              <a:t> буде </a:t>
            </a:r>
            <a:r>
              <a:rPr lang="ru-RU" sz="1100" dirty="0" err="1">
                <a:latin typeface="e-Ukraine Light" pitchFamily="50" charset="-52"/>
              </a:rPr>
              <a:t>здійснюватись</a:t>
            </a:r>
            <a:r>
              <a:rPr lang="ru-RU" sz="1100" dirty="0">
                <a:latin typeface="e-Ukraine Light" pitchFamily="50" charset="-52"/>
              </a:rPr>
              <a:t> робота з ПРРО. </a:t>
            </a:r>
            <a:endParaRPr lang="ru-RU" sz="1100" dirty="0" smtClean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400" b="1" i="1" u="sng" dirty="0" err="1" smtClean="0">
                <a:latin typeface="e-Ukraine Light" pitchFamily="50" charset="-52"/>
              </a:rPr>
              <a:t>Крок</a:t>
            </a:r>
            <a:r>
              <a:rPr lang="ru-RU" sz="1400" b="1" i="1" u="sng" dirty="0" smtClean="0">
                <a:latin typeface="e-Ukraine Light" pitchFamily="50" charset="-52"/>
              </a:rPr>
              <a:t> </a:t>
            </a:r>
            <a:r>
              <a:rPr lang="ru-RU" sz="1400" b="1" i="1" u="sng" dirty="0">
                <a:latin typeface="e-Ukraine Light" pitchFamily="50" charset="-52"/>
              </a:rPr>
              <a:t>4. </a:t>
            </a:r>
            <a:r>
              <a:rPr lang="ru-RU" sz="1100" dirty="0">
                <a:latin typeface="e-Ukraine Light" pitchFamily="50" charset="-52"/>
              </a:rPr>
              <a:t>Ввести </a:t>
            </a:r>
            <a:r>
              <a:rPr lang="ru-RU" sz="1100" dirty="0" err="1">
                <a:latin typeface="e-Ukraine Light" pitchFamily="50" charset="-52"/>
              </a:rPr>
              <a:t>товари</a:t>
            </a:r>
            <a:r>
              <a:rPr lang="ru-RU" sz="1100" dirty="0">
                <a:latin typeface="e-Ukraine Light" pitchFamily="50" charset="-52"/>
              </a:rPr>
              <a:t> в ПРРО. </a:t>
            </a:r>
            <a:r>
              <a:rPr lang="ru-RU" sz="1100" dirty="0" err="1">
                <a:latin typeface="e-Ukraine Light" pitchFamily="50" charset="-52"/>
              </a:rPr>
              <a:t>Усі</a:t>
            </a:r>
            <a:r>
              <a:rPr lang="ru-RU" sz="1100" dirty="0">
                <a:latin typeface="e-Ukraine Light" pitchFamily="50" charset="-52"/>
              </a:rPr>
              <a:t> чеки </a:t>
            </a:r>
            <a:r>
              <a:rPr lang="ru-RU" sz="1100" dirty="0" err="1">
                <a:latin typeface="e-Ukraine Light" pitchFamily="50" charset="-52"/>
              </a:rPr>
              <a:t>фіскалізуються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безпосередньо</a:t>
            </a:r>
            <a:r>
              <a:rPr lang="ru-RU" sz="1100" dirty="0">
                <a:latin typeface="e-Ukraine Light" pitchFamily="50" charset="-52"/>
              </a:rPr>
              <a:t> на </a:t>
            </a:r>
            <a:r>
              <a:rPr lang="ru-RU" sz="1100" dirty="0" err="1">
                <a:latin typeface="e-Ukraine Light" pitchFamily="50" charset="-52"/>
              </a:rPr>
              <a:t>сервері</a:t>
            </a:r>
            <a:r>
              <a:rPr lang="ru-RU" sz="1100" dirty="0">
                <a:latin typeface="e-Ukraine Light" pitchFamily="50" charset="-52"/>
              </a:rPr>
              <a:t> ДПС.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 smtClean="0">
                <a:latin typeface="e-Ukraine Light" pitchFamily="50" charset="-52"/>
              </a:rPr>
              <a:t>	Детально </a:t>
            </a:r>
            <a:r>
              <a:rPr lang="ru-RU" sz="1100" dirty="0" err="1">
                <a:latin typeface="e-Ukraine Light" pitchFamily="50" charset="-52"/>
              </a:rPr>
              <a:t>ознайомитись</a:t>
            </a:r>
            <a:r>
              <a:rPr lang="ru-RU" sz="1100" dirty="0">
                <a:latin typeface="e-Ukraine Light" pitchFamily="50" charset="-52"/>
              </a:rPr>
              <a:t> з процедурою </a:t>
            </a:r>
            <a:r>
              <a:rPr lang="ru-RU" sz="1100" dirty="0" err="1">
                <a:latin typeface="e-Ukraine Light" pitchFamily="50" charset="-52"/>
              </a:rPr>
              <a:t>реєстрацією</a:t>
            </a:r>
            <a:r>
              <a:rPr lang="ru-RU" sz="1100" dirty="0">
                <a:latin typeface="e-Ukraine Light" pitchFamily="50" charset="-52"/>
              </a:rPr>
              <a:t> ПРРО </a:t>
            </a:r>
            <a:r>
              <a:rPr lang="ru-RU" sz="1100" dirty="0" err="1">
                <a:latin typeface="e-Ukraine Light" pitchFamily="50" charset="-52"/>
              </a:rPr>
              <a:t>можна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посиланням</a:t>
            </a:r>
            <a:r>
              <a:rPr lang="ru-RU" sz="1100" dirty="0">
                <a:latin typeface="e-Ukraine Light" pitchFamily="50" charset="-52"/>
              </a:rPr>
              <a:t>: https://tax.gov.ua/baneryi/programni-rro/kerivnitstvo-koristuvacha </a:t>
            </a:r>
            <a:endParaRPr lang="en-US" sz="1100" dirty="0" smtClean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en-US" sz="1200" dirty="0" err="1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1393</TotalTime>
  <Words>153</Words>
  <Application>Microsoft Office PowerPoint</Application>
  <PresentationFormat>Лист A4 (210x297 мм)</PresentationFormat>
  <Paragraphs>26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179</cp:revision>
  <dcterms:created xsi:type="dcterms:W3CDTF">2021-05-27T05:23:05Z</dcterms:created>
  <dcterms:modified xsi:type="dcterms:W3CDTF">2023-08-17T09:08:14Z</dcterms:modified>
</cp:coreProperties>
</file>