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20" d="100"/>
          <a:sy n="120" d="100"/>
        </p:scale>
        <p:origin x="-71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0" y="136442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29976" y="1365468"/>
            <a:ext cx="360000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err="1">
                <a:latin typeface="e-Ukraine Light" pitchFamily="50" charset="-52"/>
              </a:rPr>
              <a:t>Щодо</a:t>
            </a:r>
            <a:r>
              <a:rPr lang="ru-RU" b="1" dirty="0">
                <a:latin typeface="e-Ukraine Light" pitchFamily="50" charset="-52"/>
              </a:rPr>
              <a:t> </a:t>
            </a:r>
            <a:r>
              <a:rPr lang="ru-RU" b="1" dirty="0" err="1">
                <a:latin typeface="e-Ukraine Light" pitchFamily="50" charset="-52"/>
              </a:rPr>
              <a:t>особливостей</a:t>
            </a:r>
            <a:r>
              <a:rPr lang="ru-RU" b="1" dirty="0">
                <a:latin typeface="e-Ukraine Light" pitchFamily="50" charset="-52"/>
              </a:rPr>
              <a:t> </a:t>
            </a:r>
            <a:r>
              <a:rPr lang="ru-RU" b="1" dirty="0" err="1">
                <a:latin typeface="e-Ukraine Light" pitchFamily="50" charset="-52"/>
              </a:rPr>
              <a:t>відображення</a:t>
            </a:r>
            <a:r>
              <a:rPr lang="ru-RU" b="1" dirty="0">
                <a:latin typeface="e-Ukraine Light" pitchFamily="50" charset="-52"/>
              </a:rPr>
              <a:t> </a:t>
            </a:r>
            <a:r>
              <a:rPr lang="ru-RU" b="1" dirty="0" err="1">
                <a:latin typeface="e-Ukraine Light" pitchFamily="50" charset="-52"/>
              </a:rPr>
              <a:t>назви</a:t>
            </a:r>
            <a:r>
              <a:rPr lang="ru-RU" b="1" dirty="0">
                <a:latin typeface="e-Ukraine Light" pitchFamily="50" charset="-52"/>
              </a:rPr>
              <a:t> товару в </a:t>
            </a:r>
            <a:r>
              <a:rPr lang="ru-RU" b="1" dirty="0" err="1">
                <a:latin typeface="e-Ukraine Light" pitchFamily="50" charset="-52"/>
              </a:rPr>
              <a:t>розрахункових</a:t>
            </a:r>
            <a:r>
              <a:rPr lang="ru-RU" b="1" dirty="0">
                <a:latin typeface="e-Ukraine Light" pitchFamily="50" charset="-52"/>
              </a:rPr>
              <a:t> документах РРО/ПРРО</a:t>
            </a:r>
            <a:endParaRPr lang="ru-RU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461285"/>
            <a:ext cx="1104899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Серпень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14300" y="117828"/>
            <a:ext cx="4703443" cy="6740172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4972050" y="117828"/>
            <a:ext cx="4806790" cy="6740172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0971" y="153888"/>
            <a:ext cx="4610099" cy="6489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uk-UA" sz="200" dirty="0">
                <a:latin typeface="e-Ukraine Light" pitchFamily="50" charset="-52"/>
              </a:rPr>
              <a:t>	</a:t>
            </a:r>
            <a:r>
              <a:rPr lang="ru-RU" sz="850" dirty="0">
                <a:latin typeface="e-Ukraine Light" pitchFamily="50" charset="-52"/>
              </a:rPr>
              <a:t> З 01.08.2023 Законом </a:t>
            </a:r>
            <a:r>
              <a:rPr lang="ru-RU" sz="850" dirty="0" err="1">
                <a:latin typeface="e-Ukraine Light" pitchFamily="50" charset="-52"/>
              </a:rPr>
              <a:t>України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від</a:t>
            </a:r>
            <a:r>
              <a:rPr lang="ru-RU" sz="850" dirty="0">
                <a:latin typeface="e-Ukraine Light" pitchFamily="50" charset="-52"/>
              </a:rPr>
              <a:t> 30.06.2023 № 3219 «Про </a:t>
            </a:r>
            <a:r>
              <a:rPr lang="ru-RU" sz="850" dirty="0" err="1">
                <a:latin typeface="e-Ukraine Light" pitchFamily="50" charset="-52"/>
              </a:rPr>
              <a:t>внесення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змін</a:t>
            </a:r>
            <a:r>
              <a:rPr lang="ru-RU" sz="850" dirty="0">
                <a:latin typeface="e-Ukraine Light" pitchFamily="50" charset="-52"/>
              </a:rPr>
              <a:t> до </a:t>
            </a:r>
            <a:r>
              <a:rPr lang="ru-RU" sz="850" dirty="0" err="1">
                <a:latin typeface="e-Ukraine Light" pitchFamily="50" charset="-52"/>
              </a:rPr>
              <a:t>Податкового</a:t>
            </a:r>
            <a:r>
              <a:rPr lang="ru-RU" sz="850" dirty="0">
                <a:latin typeface="e-Ukraine Light" pitchFamily="50" charset="-52"/>
              </a:rPr>
              <a:t> кодексу </a:t>
            </a:r>
            <a:r>
              <a:rPr lang="ru-RU" sz="850" dirty="0" err="1">
                <a:latin typeface="e-Ukraine Light" pitchFamily="50" charset="-52"/>
              </a:rPr>
              <a:t>України</a:t>
            </a:r>
            <a:r>
              <a:rPr lang="ru-RU" sz="850" dirty="0">
                <a:latin typeface="e-Ukraine Light" pitchFamily="50" charset="-52"/>
              </a:rPr>
              <a:t> та </a:t>
            </a:r>
            <a:r>
              <a:rPr lang="ru-RU" sz="850" dirty="0" err="1">
                <a:latin typeface="e-Ukraine Light" pitchFamily="50" charset="-52"/>
              </a:rPr>
              <a:t>інших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законів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України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щодо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особливостей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оподаткування</a:t>
            </a:r>
            <a:r>
              <a:rPr lang="ru-RU" sz="850" dirty="0">
                <a:latin typeface="e-Ukraine Light" pitchFamily="50" charset="-52"/>
              </a:rPr>
              <a:t> у </a:t>
            </a:r>
            <a:r>
              <a:rPr lang="ru-RU" sz="850" dirty="0" err="1">
                <a:latin typeface="e-Ukraine Light" pitchFamily="50" charset="-52"/>
              </a:rPr>
              <a:t>період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дії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воєнного</a:t>
            </a:r>
            <a:r>
              <a:rPr lang="ru-RU" sz="850" dirty="0">
                <a:latin typeface="e-Ukraine Light" pitchFamily="50" charset="-52"/>
              </a:rPr>
              <a:t> стану» </a:t>
            </a:r>
            <a:r>
              <a:rPr lang="ru-RU" sz="850" dirty="0" err="1">
                <a:latin typeface="e-Ukraine Light" pitchFamily="50" charset="-52"/>
              </a:rPr>
              <a:t>були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внесені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зміни</a:t>
            </a:r>
            <a:r>
              <a:rPr lang="ru-RU" sz="850" dirty="0">
                <a:latin typeface="e-Ukraine Light" pitchFamily="50" charset="-52"/>
              </a:rPr>
              <a:t> в пункт 2 </a:t>
            </a:r>
            <a:r>
              <a:rPr lang="ru-RU" sz="850" dirty="0" err="1">
                <a:latin typeface="e-Ukraine Light" pitchFamily="50" charset="-52"/>
              </a:rPr>
              <a:t>статті</a:t>
            </a:r>
            <a:r>
              <a:rPr lang="ru-RU" sz="850" dirty="0">
                <a:latin typeface="e-Ukraine Light" pitchFamily="50" charset="-52"/>
              </a:rPr>
              <a:t> 3 Закону </a:t>
            </a:r>
            <a:r>
              <a:rPr lang="ru-RU" sz="850" dirty="0" err="1">
                <a:latin typeface="e-Ukraine Light" pitchFamily="50" charset="-52"/>
              </a:rPr>
              <a:t>від</a:t>
            </a:r>
            <a:r>
              <a:rPr lang="ru-RU" sz="850" dirty="0">
                <a:latin typeface="e-Ukraine Light" pitchFamily="50" charset="-52"/>
              </a:rPr>
              <a:t> 06.07.1995 № 265 «Про </a:t>
            </a:r>
            <a:r>
              <a:rPr lang="ru-RU" sz="850" dirty="0" err="1">
                <a:latin typeface="e-Ukraine Light" pitchFamily="50" charset="-52"/>
              </a:rPr>
              <a:t>застосування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реєстраторів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розрахункових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операцій</a:t>
            </a:r>
            <a:r>
              <a:rPr lang="ru-RU" sz="850" dirty="0">
                <a:latin typeface="e-Ukraine Light" pitchFamily="50" charset="-52"/>
              </a:rPr>
              <a:t> у </a:t>
            </a:r>
            <a:r>
              <a:rPr lang="ru-RU" sz="850" dirty="0" err="1">
                <a:latin typeface="e-Ukraine Light" pitchFamily="50" charset="-52"/>
              </a:rPr>
              <a:t>сфері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торгівлі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громадського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харчування</a:t>
            </a:r>
            <a:r>
              <a:rPr lang="ru-RU" sz="850" dirty="0">
                <a:latin typeface="e-Ukraine Light" pitchFamily="50" charset="-52"/>
              </a:rPr>
              <a:t> та </a:t>
            </a:r>
            <a:r>
              <a:rPr lang="ru-RU" sz="850" dirty="0" err="1">
                <a:latin typeface="e-Ukraine Light" pitchFamily="50" charset="-52"/>
              </a:rPr>
              <a:t>послуг</a:t>
            </a:r>
            <a:r>
              <a:rPr lang="ru-RU" sz="850" dirty="0">
                <a:latin typeface="e-Ukraine Light" pitchFamily="50" charset="-52"/>
              </a:rPr>
              <a:t>» (</a:t>
            </a:r>
            <a:r>
              <a:rPr lang="ru-RU" sz="850" dirty="0" err="1">
                <a:latin typeface="e-Ukraine Light" pitchFamily="50" charset="-52"/>
              </a:rPr>
              <a:t>далі</a:t>
            </a:r>
            <a:r>
              <a:rPr lang="ru-RU" sz="850" dirty="0">
                <a:latin typeface="e-Ukraine Light" pitchFamily="50" charset="-52"/>
              </a:rPr>
              <a:t> – Закон № 265) </a:t>
            </a:r>
            <a:r>
              <a:rPr lang="ru-RU" sz="850" dirty="0" err="1">
                <a:latin typeface="e-Ukraine Light" pitchFamily="50" charset="-52"/>
              </a:rPr>
              <a:t>щодо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спрощення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фіскального</a:t>
            </a:r>
            <a:r>
              <a:rPr lang="ru-RU" sz="850" dirty="0">
                <a:latin typeface="e-Ukraine Light" pitchFamily="50" charset="-52"/>
              </a:rPr>
              <a:t> чеку. </a:t>
            </a:r>
            <a:r>
              <a:rPr lang="ru-RU" sz="850" dirty="0" err="1">
                <a:latin typeface="e-Ukraine Light" pitchFamily="50" charset="-52"/>
              </a:rPr>
              <a:t>Зазначений</a:t>
            </a:r>
            <a:r>
              <a:rPr lang="ru-RU" sz="850" dirty="0">
                <a:latin typeface="e-Ukraine Light" pitchFamily="50" charset="-52"/>
              </a:rPr>
              <a:t> пункт </a:t>
            </a:r>
            <a:r>
              <a:rPr lang="ru-RU" sz="850" dirty="0" err="1">
                <a:latin typeface="e-Ukraine Light" pitchFamily="50" charset="-52"/>
              </a:rPr>
              <a:t>було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доповнено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абзацом</a:t>
            </a:r>
            <a:r>
              <a:rPr lang="ru-RU" sz="850" dirty="0">
                <a:latin typeface="e-Ukraine Light" pitchFamily="50" charset="-52"/>
              </a:rPr>
              <a:t> другим</a:t>
            </a:r>
            <a:r>
              <a:rPr lang="ru-RU" sz="850" dirty="0" smtClean="0">
                <a:latin typeface="e-Ukraine Light" pitchFamily="50" charset="-52"/>
              </a:rPr>
              <a:t>:</a:t>
            </a:r>
            <a:endParaRPr lang="ru-RU" sz="8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50" dirty="0" smtClean="0">
                <a:latin typeface="e-Ukraine Light" pitchFamily="50" charset="-52"/>
              </a:rPr>
              <a:t>	</a:t>
            </a:r>
            <a:r>
              <a:rPr lang="ru-RU" sz="850" dirty="0" err="1" smtClean="0">
                <a:latin typeface="e-Ukraine Light" pitchFamily="50" charset="-52"/>
              </a:rPr>
              <a:t>Фізичні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>
                <a:latin typeface="e-Ukraine Light" pitchFamily="50" charset="-52"/>
              </a:rPr>
              <a:t>особи – </a:t>
            </a:r>
            <a:r>
              <a:rPr lang="ru-RU" sz="850" dirty="0" err="1">
                <a:latin typeface="e-Ukraine Light" pitchFamily="50" charset="-52"/>
              </a:rPr>
              <a:t>підприємці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які</a:t>
            </a:r>
            <a:r>
              <a:rPr lang="ru-RU" sz="850" dirty="0">
                <a:latin typeface="e-Ukraine Light" pitchFamily="50" charset="-52"/>
              </a:rPr>
              <a:t> є </a:t>
            </a:r>
            <a:r>
              <a:rPr lang="ru-RU" sz="850" dirty="0" err="1">
                <a:latin typeface="e-Ukraine Light" pitchFamily="50" charset="-52"/>
              </a:rPr>
              <a:t>платниками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єдиного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податку</a:t>
            </a:r>
            <a:r>
              <a:rPr lang="ru-RU" sz="850" dirty="0">
                <a:latin typeface="e-Ukraine Light" pitchFamily="50" charset="-52"/>
              </a:rPr>
              <a:t> та не </a:t>
            </a:r>
            <a:r>
              <a:rPr lang="ru-RU" sz="850" dirty="0" err="1">
                <a:latin typeface="e-Ukraine Light" pitchFamily="50" charset="-52"/>
              </a:rPr>
              <a:t>зареєстровані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платниками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податку</a:t>
            </a:r>
            <a:r>
              <a:rPr lang="ru-RU" sz="850" dirty="0">
                <a:latin typeface="e-Ukraine Light" pitchFamily="50" charset="-52"/>
              </a:rPr>
              <a:t> на </a:t>
            </a:r>
            <a:r>
              <a:rPr lang="ru-RU" sz="850" dirty="0" err="1">
                <a:latin typeface="e-Ukraine Light" pitchFamily="50" charset="-52"/>
              </a:rPr>
              <a:t>додану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вартість</a:t>
            </a:r>
            <a:r>
              <a:rPr lang="ru-RU" sz="850" dirty="0">
                <a:latin typeface="e-Ukraine Light" pitchFamily="50" charset="-52"/>
              </a:rPr>
              <a:t>, при продажу </a:t>
            </a:r>
            <a:r>
              <a:rPr lang="ru-RU" sz="850" dirty="0" err="1">
                <a:latin typeface="e-Ukraine Light" pitchFamily="50" charset="-52"/>
              </a:rPr>
              <a:t>товарів</a:t>
            </a:r>
            <a:r>
              <a:rPr lang="ru-RU" sz="850" dirty="0">
                <a:latin typeface="e-Ukraine Light" pitchFamily="50" charset="-52"/>
              </a:rPr>
              <a:t> (</a:t>
            </a:r>
            <a:r>
              <a:rPr lang="ru-RU" sz="850" dirty="0" err="1">
                <a:latin typeface="e-Ukraine Light" pitchFamily="50" charset="-52"/>
              </a:rPr>
              <a:t>крім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підакцизних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товарів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технічно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складних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побутових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товарів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що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підлягають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гарантійному</a:t>
            </a:r>
            <a:r>
              <a:rPr lang="ru-RU" sz="850" dirty="0">
                <a:latin typeface="e-Ukraine Light" pitchFamily="50" charset="-52"/>
              </a:rPr>
              <a:t> ремонту, </a:t>
            </a:r>
            <a:r>
              <a:rPr lang="ru-RU" sz="850" dirty="0" err="1">
                <a:latin typeface="e-Ukraine Light" pitchFamily="50" charset="-52"/>
              </a:rPr>
              <a:t>лікарських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засобів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виробів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медичного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призначення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ювелірних</a:t>
            </a:r>
            <a:r>
              <a:rPr lang="ru-RU" sz="850" dirty="0">
                <a:latin typeface="e-Ukraine Light" pitchFamily="50" charset="-52"/>
              </a:rPr>
              <a:t> та </a:t>
            </a:r>
            <a:r>
              <a:rPr lang="ru-RU" sz="850" dirty="0" err="1">
                <a:latin typeface="e-Ukraine Light" pitchFamily="50" charset="-52"/>
              </a:rPr>
              <a:t>побутових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виробів</a:t>
            </a:r>
            <a:r>
              <a:rPr lang="ru-RU" sz="850" dirty="0">
                <a:latin typeface="e-Ukraine Light" pitchFamily="50" charset="-52"/>
              </a:rPr>
              <a:t> з </a:t>
            </a:r>
            <a:r>
              <a:rPr lang="ru-RU" sz="850" dirty="0" err="1">
                <a:latin typeface="e-Ukraine Light" pitchFamily="50" charset="-52"/>
              </a:rPr>
              <a:t>дорогоцінних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металів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дорогоцінного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каміння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дорогоцінного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каміння</a:t>
            </a:r>
            <a:r>
              <a:rPr lang="ru-RU" sz="850" dirty="0">
                <a:latin typeface="e-Ukraine Light" pitchFamily="50" charset="-52"/>
              </a:rPr>
              <a:t> органогенного </a:t>
            </a:r>
            <a:r>
              <a:rPr lang="ru-RU" sz="850" dirty="0" err="1">
                <a:latin typeface="e-Ukraine Light" pitchFamily="50" charset="-52"/>
              </a:rPr>
              <a:t>утворення</a:t>
            </a:r>
            <a:r>
              <a:rPr lang="ru-RU" sz="850" dirty="0">
                <a:latin typeface="e-Ukraine Light" pitchFamily="50" charset="-52"/>
              </a:rPr>
              <a:t> та </a:t>
            </a:r>
            <a:r>
              <a:rPr lang="ru-RU" sz="850" dirty="0" err="1">
                <a:latin typeface="e-Ukraine Light" pitchFamily="50" charset="-52"/>
              </a:rPr>
              <a:t>напівдорогоцінного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каміння</a:t>
            </a:r>
            <a:r>
              <a:rPr lang="ru-RU" sz="850" dirty="0">
                <a:latin typeface="e-Ukraine Light" pitchFamily="50" charset="-52"/>
              </a:rPr>
              <a:t>) </a:t>
            </a:r>
            <a:r>
              <a:rPr lang="ru-RU" sz="850" dirty="0" err="1">
                <a:latin typeface="e-Ukraine Light" pitchFamily="50" charset="-52"/>
              </a:rPr>
              <a:t>або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наданні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послуг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мають</a:t>
            </a:r>
            <a:r>
              <a:rPr lang="ru-RU" sz="850" dirty="0">
                <a:latin typeface="e-Ukraine Light" pitchFamily="50" charset="-52"/>
              </a:rPr>
              <a:t> право в </a:t>
            </a:r>
            <a:r>
              <a:rPr lang="ru-RU" sz="850" dirty="0" err="1">
                <a:latin typeface="e-Ukraine Light" pitchFamily="50" charset="-52"/>
              </a:rPr>
              <a:t>розрахунковому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документі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зазначати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назву</a:t>
            </a:r>
            <a:r>
              <a:rPr lang="ru-RU" sz="850" dirty="0">
                <a:latin typeface="e-Ukraine Light" pitchFamily="50" charset="-52"/>
              </a:rPr>
              <a:t> товару (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) у </a:t>
            </a:r>
            <a:r>
              <a:rPr lang="ru-RU" sz="850" dirty="0" err="1">
                <a:latin typeface="e-Ukraine Light" pitchFamily="50" charset="-52"/>
              </a:rPr>
              <a:t>вигляді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що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відображає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споживчі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ознаки</a:t>
            </a:r>
            <a:r>
              <a:rPr lang="ru-RU" sz="850" dirty="0">
                <a:latin typeface="e-Ukraine Light" pitchFamily="50" charset="-52"/>
              </a:rPr>
              <a:t> товару (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) та </a:t>
            </a:r>
            <a:r>
              <a:rPr lang="ru-RU" sz="850" dirty="0" err="1">
                <a:latin typeface="e-Ukraine Light" pitchFamily="50" charset="-52"/>
              </a:rPr>
              <a:t>ідентифікує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належність</a:t>
            </a:r>
            <a:r>
              <a:rPr lang="ru-RU" sz="850" dirty="0">
                <a:latin typeface="e-Ukraine Light" pitchFamily="50" charset="-52"/>
              </a:rPr>
              <a:t> такого товару (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) до </a:t>
            </a:r>
            <a:r>
              <a:rPr lang="ru-RU" sz="850" dirty="0" err="1">
                <a:latin typeface="e-Ukraine Light" pitchFamily="50" charset="-52"/>
              </a:rPr>
              <a:t>товарної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групи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чи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 smtClean="0">
                <a:latin typeface="e-Ukraine Light" pitchFamily="50" charset="-52"/>
              </a:rPr>
              <a:t>.</a:t>
            </a:r>
            <a:endParaRPr lang="ru-RU" sz="8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50" dirty="0" smtClean="0">
                <a:latin typeface="e-Ukraine Light" pitchFamily="50" charset="-52"/>
              </a:rPr>
              <a:t>	</a:t>
            </a:r>
            <a:r>
              <a:rPr lang="ru-RU" sz="850" dirty="0" err="1" smtClean="0">
                <a:latin typeface="e-Ukraine Light" pitchFamily="50" charset="-52"/>
              </a:rPr>
              <a:t>Завдяки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зазначеним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змінам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чітко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визначені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категорії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продавців</a:t>
            </a:r>
            <a:r>
              <a:rPr lang="ru-RU" sz="850" dirty="0">
                <a:latin typeface="e-Ukraine Light" pitchFamily="50" charset="-52"/>
              </a:rPr>
              <a:t> при продажу товару </a:t>
            </a:r>
            <a:r>
              <a:rPr lang="ru-RU" sz="850" dirty="0" err="1">
                <a:latin typeface="e-Ukraine Light" pitchFamily="50" charset="-52"/>
              </a:rPr>
              <a:t>або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наданні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послуг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мають</a:t>
            </a:r>
            <a:r>
              <a:rPr lang="ru-RU" sz="850" dirty="0">
                <a:latin typeface="e-Ukraine Light" pitchFamily="50" charset="-52"/>
              </a:rPr>
              <a:t> право в </a:t>
            </a:r>
            <a:r>
              <a:rPr lang="ru-RU" sz="850" dirty="0" err="1">
                <a:latin typeface="e-Ukraine Light" pitchFamily="50" charset="-52"/>
              </a:rPr>
              <a:t>розрахунковому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документі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зазначати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назву</a:t>
            </a:r>
            <a:r>
              <a:rPr lang="ru-RU" sz="850" dirty="0">
                <a:latin typeface="e-Ukraine Light" pitchFamily="50" charset="-52"/>
              </a:rPr>
              <a:t> товару (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) у </a:t>
            </a:r>
            <a:r>
              <a:rPr lang="ru-RU" sz="850" dirty="0" err="1">
                <a:latin typeface="e-Ukraine Light" pitchFamily="50" charset="-52"/>
              </a:rPr>
              <a:t>вигляді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що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відображає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споживчі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ознаки</a:t>
            </a:r>
            <a:r>
              <a:rPr lang="ru-RU" sz="850" dirty="0">
                <a:latin typeface="e-Ukraine Light" pitchFamily="50" charset="-52"/>
              </a:rPr>
              <a:t> товару (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) та </a:t>
            </a:r>
            <a:r>
              <a:rPr lang="ru-RU" sz="850" dirty="0" err="1">
                <a:latin typeface="e-Ukraine Light" pitchFamily="50" charset="-52"/>
              </a:rPr>
              <a:t>ідентифікує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належність</a:t>
            </a:r>
            <a:r>
              <a:rPr lang="ru-RU" sz="850" dirty="0">
                <a:latin typeface="e-Ukraine Light" pitchFamily="50" charset="-52"/>
              </a:rPr>
              <a:t> такого товару (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) до </a:t>
            </a:r>
            <a:r>
              <a:rPr lang="ru-RU" sz="850" dirty="0" err="1">
                <a:latin typeface="e-Ukraine Light" pitchFamily="50" charset="-52"/>
              </a:rPr>
              <a:t>товарної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групи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чи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 smtClean="0">
                <a:latin typeface="e-Ukraine Light" pitchFamily="50" charset="-52"/>
              </a:rPr>
              <a:t>.</a:t>
            </a:r>
            <a:endParaRPr lang="ru-RU" sz="8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50" dirty="0" smtClean="0">
                <a:latin typeface="e-Ukraine Light" pitchFamily="50" charset="-52"/>
              </a:rPr>
              <a:t>	</a:t>
            </a:r>
            <a:r>
              <a:rPr lang="ru-RU" sz="850" dirty="0" err="1" smtClean="0">
                <a:latin typeface="e-Ukraine Light" pitchFamily="50" charset="-52"/>
              </a:rPr>
              <a:t>Водночас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>
                <a:latin typeface="e-Ukraine Light" pitchFamily="50" charset="-52"/>
              </a:rPr>
              <a:t>до ДПС почали </a:t>
            </a:r>
            <a:r>
              <a:rPr lang="ru-RU" sz="850" dirty="0" err="1">
                <a:latin typeface="e-Ukraine Light" pitchFamily="50" charset="-52"/>
              </a:rPr>
              <a:t>звертатись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платники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податків</a:t>
            </a:r>
            <a:r>
              <a:rPr lang="ru-RU" sz="850" dirty="0">
                <a:latin typeface="e-Ukraine Light" pitchFamily="50" charset="-52"/>
              </a:rPr>
              <a:t> з </a:t>
            </a:r>
            <a:r>
              <a:rPr lang="ru-RU" sz="850" dirty="0" err="1">
                <a:latin typeface="e-Ukraine Light" pitchFamily="50" charset="-52"/>
              </a:rPr>
              <a:t>проханням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роз’яснити</a:t>
            </a:r>
            <a:r>
              <a:rPr lang="ru-RU" sz="850" dirty="0" smtClean="0">
                <a:latin typeface="e-Ukraine Light" pitchFamily="50" charset="-52"/>
              </a:rPr>
              <a:t>:</a:t>
            </a:r>
            <a:endParaRPr lang="ru-RU" sz="8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Як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має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виглядати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такий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спрощений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чек</a:t>
            </a:r>
            <a:r>
              <a:rPr lang="ru-RU" sz="1000" b="1" i="1" u="sng" dirty="0" smtClean="0">
                <a:solidFill>
                  <a:srgbClr val="0070C0"/>
                </a:solidFill>
                <a:latin typeface="e-Ukraine Light" pitchFamily="50" charset="-52"/>
              </a:rPr>
              <a:t>?</a:t>
            </a:r>
            <a:endParaRPr lang="ru-RU" sz="1000" b="1" i="1" u="sng" dirty="0">
              <a:solidFill>
                <a:srgbClr val="0070C0"/>
              </a:solidFill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Як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зазначати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правильно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групу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товарів</a:t>
            </a:r>
            <a:r>
              <a:rPr lang="ru-RU" sz="1000" b="1" i="1" u="sng" dirty="0" smtClean="0">
                <a:solidFill>
                  <a:srgbClr val="0070C0"/>
                </a:solidFill>
                <a:latin typeface="e-Ukraine Light" pitchFamily="50" charset="-52"/>
              </a:rPr>
              <a:t>?</a:t>
            </a:r>
            <a:endParaRPr lang="ru-RU" sz="1000" b="1" i="1" u="sng" dirty="0">
              <a:solidFill>
                <a:srgbClr val="0070C0"/>
              </a:solidFill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Де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брати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її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назву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,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якщо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виникають</a:t>
            </a:r>
            <a:r>
              <a:rPr lang="ru-RU" sz="1000" b="1" i="1" u="sng" dirty="0">
                <a:solidFill>
                  <a:srgbClr val="0070C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70C0"/>
                </a:solidFill>
                <a:latin typeface="e-Ukraine Light" pitchFamily="50" charset="-52"/>
              </a:rPr>
              <a:t>сумніви</a:t>
            </a:r>
            <a:r>
              <a:rPr lang="ru-RU" sz="1000" b="1" i="1" u="sng" dirty="0" smtClean="0">
                <a:solidFill>
                  <a:srgbClr val="0070C0"/>
                </a:solidFill>
                <a:latin typeface="e-Ukraine Light" pitchFamily="50" charset="-52"/>
              </a:rPr>
              <a:t>?</a:t>
            </a:r>
            <a:endParaRPr lang="ru-RU" sz="1000" b="1" i="1" u="sng" dirty="0">
              <a:solidFill>
                <a:srgbClr val="0070C0"/>
              </a:solidFill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69102" y="209549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9549" y="0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33769" y="161013"/>
            <a:ext cx="4683350" cy="6205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00" dirty="0" smtClean="0">
                <a:latin typeface="e-Ukraine Light" pitchFamily="50" charset="-52"/>
              </a:rPr>
              <a:t>	</a:t>
            </a:r>
            <a:r>
              <a:rPr lang="ru-RU" sz="1000" b="1" i="1" u="sng" dirty="0">
                <a:solidFill>
                  <a:srgbClr val="00B050"/>
                </a:solidFill>
                <a:latin typeface="e-Ukraine Light" pitchFamily="50" charset="-52"/>
              </a:rPr>
              <a:t>У </a:t>
            </a:r>
            <a:r>
              <a:rPr lang="ru-RU" sz="1000" b="1" i="1" u="sng" dirty="0" err="1">
                <a:solidFill>
                  <a:srgbClr val="00B050"/>
                </a:solidFill>
                <a:latin typeface="e-Ukraine Light" pitchFamily="50" charset="-52"/>
              </a:rPr>
              <a:t>зв’язку</a:t>
            </a:r>
            <a:r>
              <a:rPr lang="ru-RU" sz="1000" b="1" i="1" u="sng" dirty="0">
                <a:solidFill>
                  <a:srgbClr val="00B050"/>
                </a:solidFill>
                <a:latin typeface="e-Ukraine Light" pitchFamily="50" charset="-52"/>
              </a:rPr>
              <a:t> з </a:t>
            </a:r>
            <a:r>
              <a:rPr lang="ru-RU" sz="1000" b="1" i="1" u="sng" dirty="0" err="1">
                <a:solidFill>
                  <a:srgbClr val="00B050"/>
                </a:solidFill>
                <a:latin typeface="e-Ukraine Light" pitchFamily="50" charset="-52"/>
              </a:rPr>
              <a:t>цим</a:t>
            </a:r>
            <a:r>
              <a:rPr lang="ru-RU" sz="1000" b="1" i="1" u="sng" dirty="0">
                <a:solidFill>
                  <a:srgbClr val="00B05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B050"/>
                </a:solidFill>
                <a:latin typeface="e-Ukraine Light" pitchFamily="50" charset="-52"/>
              </a:rPr>
              <a:t>надаємо</a:t>
            </a:r>
            <a:r>
              <a:rPr lang="ru-RU" sz="1000" b="1" i="1" u="sng" dirty="0">
                <a:solidFill>
                  <a:srgbClr val="00B050"/>
                </a:solidFill>
                <a:latin typeface="e-Ukraine Light" pitchFamily="50" charset="-52"/>
              </a:rPr>
              <a:t> в межах </a:t>
            </a:r>
            <a:r>
              <a:rPr lang="ru-RU" sz="1000" b="1" i="1" u="sng" dirty="0" err="1">
                <a:solidFill>
                  <a:srgbClr val="00B050"/>
                </a:solidFill>
                <a:latin typeface="e-Ukraine Light" pitchFamily="50" charset="-52"/>
              </a:rPr>
              <a:t>компетенції</a:t>
            </a:r>
            <a:r>
              <a:rPr lang="ru-RU" sz="1000" b="1" i="1" u="sng" dirty="0">
                <a:solidFill>
                  <a:srgbClr val="00B05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B050"/>
                </a:solidFill>
                <a:latin typeface="e-Ukraine Light" pitchFamily="50" charset="-52"/>
              </a:rPr>
              <a:t>відповіді</a:t>
            </a:r>
            <a:r>
              <a:rPr lang="ru-RU" sz="1000" b="1" i="1" u="sng" dirty="0">
                <a:solidFill>
                  <a:srgbClr val="00B050"/>
                </a:solidFill>
                <a:latin typeface="e-Ukraine Light" pitchFamily="50" charset="-52"/>
              </a:rPr>
              <a:t> на </a:t>
            </a:r>
            <a:r>
              <a:rPr lang="ru-RU" sz="1000" b="1" i="1" u="sng" dirty="0" err="1">
                <a:solidFill>
                  <a:srgbClr val="00B050"/>
                </a:solidFill>
                <a:latin typeface="e-Ukraine Light" pitchFamily="50" charset="-52"/>
              </a:rPr>
              <a:t>ці</a:t>
            </a:r>
            <a:r>
              <a:rPr lang="ru-RU" sz="1000" b="1" i="1" u="sng" dirty="0">
                <a:solidFill>
                  <a:srgbClr val="00B050"/>
                </a:solidFill>
                <a:latin typeface="e-Ukraine Light" pitchFamily="50" charset="-52"/>
              </a:rPr>
              <a:t> </a:t>
            </a:r>
            <a:r>
              <a:rPr lang="ru-RU" sz="1000" b="1" i="1" u="sng" dirty="0" err="1">
                <a:solidFill>
                  <a:srgbClr val="00B050"/>
                </a:solidFill>
                <a:latin typeface="e-Ukraine Light" pitchFamily="50" charset="-52"/>
              </a:rPr>
              <a:t>питання</a:t>
            </a:r>
            <a:r>
              <a:rPr lang="ru-RU" sz="1000" b="1" i="1" u="sng" dirty="0">
                <a:solidFill>
                  <a:srgbClr val="00B050"/>
                </a:solidFill>
                <a:latin typeface="e-Ukraine Light" pitchFamily="50" charset="-52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90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Відповідь</a:t>
            </a:r>
            <a:r>
              <a:rPr lang="ru-RU" sz="850" dirty="0" smtClean="0">
                <a:latin typeface="e-Ukraine Light" pitchFamily="50" charset="-52"/>
              </a:rPr>
              <a:t>: при </a:t>
            </a:r>
            <a:r>
              <a:rPr lang="ru-RU" sz="850" dirty="0" err="1" smtClean="0">
                <a:latin typeface="e-Ukraine Light" pitchFamily="50" charset="-52"/>
              </a:rPr>
              <a:t>зазначенні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назви</a:t>
            </a:r>
            <a:r>
              <a:rPr lang="ru-RU" sz="850" dirty="0" smtClean="0">
                <a:latin typeface="e-Ukraine Light" pitchFamily="50" charset="-52"/>
              </a:rPr>
              <a:t> товару (</a:t>
            </a:r>
            <a:r>
              <a:rPr lang="ru-RU" sz="850" dirty="0" err="1" smtClean="0">
                <a:latin typeface="e-Ukraine Light" pitchFamily="50" charset="-52"/>
              </a:rPr>
              <a:t>послуги</a:t>
            </a:r>
            <a:r>
              <a:rPr lang="ru-RU" sz="850" dirty="0" smtClean="0">
                <a:latin typeface="e-Ukraine Light" pitchFamily="50" charset="-52"/>
              </a:rPr>
              <a:t>) у </a:t>
            </a:r>
            <a:r>
              <a:rPr lang="ru-RU" sz="850" dirty="0" err="1" smtClean="0">
                <a:latin typeface="e-Ukraine Light" pitchFamily="50" charset="-52"/>
              </a:rPr>
              <a:t>вигляді</a:t>
            </a:r>
            <a:r>
              <a:rPr lang="ru-RU" sz="850" dirty="0" smtClean="0">
                <a:latin typeface="e-Ukraine Light" pitchFamily="50" charset="-52"/>
              </a:rPr>
              <a:t>, </a:t>
            </a:r>
            <a:r>
              <a:rPr lang="ru-RU" sz="850" dirty="0" err="1" smtClean="0">
                <a:latin typeface="e-Ukraine Light" pitchFamily="50" charset="-52"/>
              </a:rPr>
              <a:t>що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відображає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споживчі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ознаки</a:t>
            </a:r>
            <a:r>
              <a:rPr lang="ru-RU" sz="850" dirty="0" smtClean="0">
                <a:latin typeface="e-Ukraine Light" pitchFamily="50" charset="-52"/>
              </a:rPr>
              <a:t> товару (</a:t>
            </a:r>
            <a:r>
              <a:rPr lang="ru-RU" sz="850" dirty="0" err="1" smtClean="0">
                <a:latin typeface="e-Ukraine Light" pitchFamily="50" charset="-52"/>
              </a:rPr>
              <a:t>послуги</a:t>
            </a:r>
            <a:r>
              <a:rPr lang="ru-RU" sz="850" dirty="0" smtClean="0">
                <a:latin typeface="e-Ukraine Light" pitchFamily="50" charset="-52"/>
              </a:rPr>
              <a:t>) та </a:t>
            </a:r>
            <a:r>
              <a:rPr lang="ru-RU" sz="850" dirty="0" err="1" smtClean="0">
                <a:latin typeface="e-Ukraine Light" pitchFamily="50" charset="-52"/>
              </a:rPr>
              <a:t>ідентифікує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належність</a:t>
            </a:r>
            <a:r>
              <a:rPr lang="ru-RU" sz="850" dirty="0" smtClean="0">
                <a:latin typeface="e-Ukraine Light" pitchFamily="50" charset="-52"/>
              </a:rPr>
              <a:t> товару (</a:t>
            </a:r>
            <a:r>
              <a:rPr lang="ru-RU" sz="850" dirty="0" err="1" smtClean="0">
                <a:latin typeface="e-Ukraine Light" pitchFamily="50" charset="-52"/>
              </a:rPr>
              <a:t>послуги</a:t>
            </a:r>
            <a:r>
              <a:rPr lang="ru-RU" sz="850" dirty="0" smtClean="0">
                <a:latin typeface="e-Ukraine Light" pitchFamily="50" charset="-52"/>
              </a:rPr>
              <a:t>) до </a:t>
            </a:r>
            <a:r>
              <a:rPr lang="ru-RU" sz="850" dirty="0" err="1" smtClean="0">
                <a:latin typeface="e-Ukraine Light" pitchFamily="50" charset="-52"/>
              </a:rPr>
              <a:t>товарної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групи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чи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послуги</a:t>
            </a:r>
            <a:r>
              <a:rPr lang="ru-RU" sz="850" dirty="0" smtClean="0">
                <a:latin typeface="e-Ukraine Light" pitchFamily="50" charset="-52"/>
              </a:rPr>
              <a:t>, у </a:t>
            </a:r>
            <a:r>
              <a:rPr lang="ru-RU" sz="850" dirty="0" err="1" smtClean="0">
                <a:latin typeface="e-Ukraine Light" pitchFamily="50" charset="-52"/>
              </a:rPr>
              <a:t>випадку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виникнення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сумнівів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щодо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правильності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віднесення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певних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товарів</a:t>
            </a:r>
            <a:r>
              <a:rPr lang="ru-RU" sz="850" dirty="0" smtClean="0">
                <a:latin typeface="e-Ukraine Light" pitchFamily="50" charset="-52"/>
              </a:rPr>
              <a:t> до </a:t>
            </a:r>
            <a:r>
              <a:rPr lang="ru-RU" sz="850" dirty="0" err="1" smtClean="0">
                <a:latin typeface="e-Ukraine Light" pitchFamily="50" charset="-52"/>
              </a:rPr>
              <a:t>певних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груп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рекомендуємо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використовувати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Державний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класифікатор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продукції</a:t>
            </a:r>
            <a:r>
              <a:rPr lang="ru-RU" sz="850" dirty="0" smtClean="0">
                <a:latin typeface="e-Ukraine Light" pitchFamily="50" charset="-52"/>
              </a:rPr>
              <a:t> та </a:t>
            </a:r>
            <a:r>
              <a:rPr lang="ru-RU" sz="850" dirty="0" err="1" smtClean="0">
                <a:latin typeface="e-Ukraine Light" pitchFamily="50" charset="-52"/>
              </a:rPr>
              <a:t>послуг</a:t>
            </a:r>
            <a:r>
              <a:rPr lang="ru-RU" sz="850" dirty="0" smtClean="0">
                <a:latin typeface="e-Ukraine Light" pitchFamily="50" charset="-52"/>
              </a:rPr>
              <a:t> (Наказ </a:t>
            </a:r>
            <a:r>
              <a:rPr lang="ru-RU" sz="850" dirty="0" err="1" smtClean="0">
                <a:latin typeface="e-Ukraine Light" pitchFamily="50" charset="-52"/>
              </a:rPr>
              <a:t>Держспоживстандарту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України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від</a:t>
            </a:r>
            <a:r>
              <a:rPr lang="ru-RU" sz="850" dirty="0" smtClean="0">
                <a:latin typeface="e-Ukraine Light" pitchFamily="50" charset="-52"/>
              </a:rPr>
              <a:t> 11.10.2010 № 457) в </a:t>
            </a:r>
            <a:r>
              <a:rPr lang="ru-RU" sz="850" dirty="0" err="1" smtClean="0">
                <a:latin typeface="e-Ukraine Light" pitchFamily="50" charset="-52"/>
              </a:rPr>
              <a:t>редакції</a:t>
            </a:r>
            <a:r>
              <a:rPr lang="ru-RU" sz="850" dirty="0" smtClean="0">
                <a:latin typeface="e-Ukraine Light" pitchFamily="50" charset="-52"/>
              </a:rPr>
              <a:t> Наказу </a:t>
            </a:r>
            <a:r>
              <a:rPr lang="ru-RU" sz="850" dirty="0" err="1" smtClean="0">
                <a:latin typeface="e-Ukraine Light" pitchFamily="50" charset="-52"/>
              </a:rPr>
              <a:t>Міністерства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економіки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від</a:t>
            </a:r>
            <a:r>
              <a:rPr lang="ru-RU" sz="850" dirty="0" smtClean="0">
                <a:latin typeface="e-Ukraine Light" pitchFamily="50" charset="-52"/>
              </a:rPr>
              <a:t> 16.02.2017 № 211 та </a:t>
            </a:r>
            <a:r>
              <a:rPr lang="ru-RU" sz="850" dirty="0" err="1" smtClean="0">
                <a:latin typeface="e-Ukraine Light" pitchFamily="50" charset="-52"/>
              </a:rPr>
              <a:t>зазначати</a:t>
            </a:r>
            <a:r>
              <a:rPr lang="ru-RU" sz="850" dirty="0" smtClean="0">
                <a:latin typeface="e-Ukraine Light" pitchFamily="50" charset="-52"/>
              </a:rPr>
              <a:t> товар (</a:t>
            </a:r>
            <a:r>
              <a:rPr lang="ru-RU" sz="850" dirty="0" err="1" smtClean="0">
                <a:latin typeface="e-Ukraine Light" pitchFamily="50" charset="-52"/>
              </a:rPr>
              <a:t>послугу</a:t>
            </a:r>
            <a:r>
              <a:rPr lang="ru-RU" sz="850" dirty="0" smtClean="0">
                <a:latin typeface="e-Ukraine Light" pitchFamily="50" charset="-52"/>
              </a:rPr>
              <a:t>), </a:t>
            </a:r>
            <a:r>
              <a:rPr lang="ru-RU" sz="850" dirty="0" err="1" smtClean="0">
                <a:latin typeface="e-Ukraine Light" pitchFamily="50" charset="-52"/>
              </a:rPr>
              <a:t>який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класифікується</a:t>
            </a:r>
            <a:r>
              <a:rPr lang="ru-RU" sz="850" dirty="0" smtClean="0">
                <a:latin typeface="e-Ukraine Light" pitchFamily="50" charset="-52"/>
              </a:rPr>
              <a:t> за </a:t>
            </a:r>
            <a:r>
              <a:rPr lang="ru-RU" sz="850" dirty="0" err="1" smtClean="0">
                <a:latin typeface="e-Ukraine Light" pitchFamily="50" charset="-52"/>
              </a:rPr>
              <a:t>назвою</a:t>
            </a:r>
            <a:r>
              <a:rPr lang="ru-RU" sz="850" dirty="0" smtClean="0">
                <a:latin typeface="e-Ukraine Light" pitchFamily="50" charset="-52"/>
              </a:rPr>
              <a:t> «</a:t>
            </a:r>
            <a:r>
              <a:rPr lang="ru-RU" sz="850" dirty="0" err="1" smtClean="0">
                <a:latin typeface="e-Ukraine Light" pitchFamily="50" charset="-52"/>
              </a:rPr>
              <a:t>Групи</a:t>
            </a:r>
            <a:r>
              <a:rPr lang="ru-RU" sz="850" dirty="0" smtClean="0">
                <a:latin typeface="e-Ukraine Light" pitchFamily="50" charset="-52"/>
              </a:rPr>
              <a:t>» </a:t>
            </a:r>
            <a:r>
              <a:rPr lang="ru-RU" sz="850" dirty="0" err="1" smtClean="0">
                <a:latin typeface="e-Ukraine Light" pitchFamily="50" charset="-52"/>
              </a:rPr>
              <a:t>замість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відображення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конкретної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 smtClean="0">
                <a:latin typeface="e-Ukraine Light" pitchFamily="50" charset="-52"/>
              </a:rPr>
              <a:t>позиції</a:t>
            </a:r>
            <a:r>
              <a:rPr lang="ru-RU" sz="850" dirty="0" smtClean="0">
                <a:latin typeface="e-Ukraine Light" pitchFamily="50" charset="-52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50" dirty="0">
                <a:latin typeface="e-Ukraine Light" pitchFamily="50" charset="-52"/>
              </a:rPr>
              <a:t>	</a:t>
            </a:r>
            <a:r>
              <a:rPr lang="ru-RU" sz="850" dirty="0" err="1" smtClean="0">
                <a:latin typeface="e-Ukraine Light" pitchFamily="50" charset="-52"/>
              </a:rPr>
              <a:t>Така</a:t>
            </a:r>
            <a:r>
              <a:rPr lang="ru-RU" sz="850" dirty="0" smtClean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можливість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встановлена</a:t>
            </a:r>
            <a:r>
              <a:rPr lang="ru-RU" sz="850" dirty="0">
                <a:latin typeface="e-Ukraine Light" pitchFamily="50" charset="-52"/>
              </a:rPr>
              <a:t> прямою нормою Закону № 265 та не </a:t>
            </a:r>
            <a:r>
              <a:rPr lang="ru-RU" sz="850" dirty="0" err="1">
                <a:latin typeface="e-Ukraine Light" pitchFamily="50" charset="-52"/>
              </a:rPr>
              <a:t>потребує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створення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нової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форми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фіскального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касового</a:t>
            </a:r>
            <a:r>
              <a:rPr lang="ru-RU" sz="850" dirty="0">
                <a:latin typeface="e-Ukraine Light" pitchFamily="50" charset="-52"/>
              </a:rPr>
              <a:t> чеку</a:t>
            </a:r>
            <a:r>
              <a:rPr lang="ru-RU" sz="850" dirty="0" smtClean="0">
                <a:latin typeface="e-Ukraine Light" pitchFamily="50" charset="-52"/>
              </a:rPr>
              <a:t>.</a:t>
            </a:r>
            <a:endParaRPr lang="ru-RU" sz="8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50" dirty="0" smtClean="0">
                <a:latin typeface="e-Ukraine Light" pitchFamily="50" charset="-52"/>
              </a:rPr>
              <a:t>	При </a:t>
            </a:r>
            <a:r>
              <a:rPr lang="ru-RU" sz="850" dirty="0" err="1">
                <a:latin typeface="e-Ukraine Light" pitchFamily="50" charset="-52"/>
              </a:rPr>
              <a:t>цьому</a:t>
            </a:r>
            <a:r>
              <a:rPr lang="ru-RU" sz="850" dirty="0">
                <a:latin typeface="e-Ukraine Light" pitchFamily="50" charset="-52"/>
              </a:rPr>
              <a:t> форма такого </a:t>
            </a:r>
            <a:r>
              <a:rPr lang="ru-RU" sz="850" dirty="0" err="1">
                <a:latin typeface="e-Ukraine Light" pitchFamily="50" charset="-52"/>
              </a:rPr>
              <a:t>фіскального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касового</a:t>
            </a:r>
            <a:r>
              <a:rPr lang="ru-RU" sz="850" dirty="0">
                <a:latin typeface="e-Ukraine Light" pitchFamily="50" charset="-52"/>
              </a:rPr>
              <a:t> чека </a:t>
            </a:r>
            <a:r>
              <a:rPr lang="ru-RU" sz="850" dirty="0" err="1">
                <a:latin typeface="e-Ukraine Light" pitchFamily="50" charset="-52"/>
              </a:rPr>
              <a:t>визначена</a:t>
            </a:r>
            <a:r>
              <a:rPr lang="ru-RU" sz="850" dirty="0">
                <a:latin typeface="e-Ukraine Light" pitchFamily="50" charset="-52"/>
              </a:rPr>
              <a:t> в </a:t>
            </a:r>
            <a:r>
              <a:rPr lang="ru-RU" sz="850" dirty="0" err="1">
                <a:latin typeface="e-Ukraine Light" pitchFamily="50" charset="-52"/>
              </a:rPr>
              <a:t>додатку</a:t>
            </a:r>
            <a:r>
              <a:rPr lang="ru-RU" sz="850" dirty="0">
                <a:latin typeface="e-Ukraine Light" pitchFamily="50" charset="-52"/>
              </a:rPr>
              <a:t> 1 до </a:t>
            </a:r>
            <a:r>
              <a:rPr lang="ru-RU" sz="850" dirty="0" err="1">
                <a:latin typeface="e-Ukraine Light" pitchFamily="50" charset="-52"/>
              </a:rPr>
              <a:t>Положення</a:t>
            </a:r>
            <a:r>
              <a:rPr lang="ru-RU" sz="850" dirty="0">
                <a:latin typeface="e-Ukraine Light" pitchFamily="50" charset="-52"/>
              </a:rPr>
              <a:t> про форму та </a:t>
            </a:r>
            <a:r>
              <a:rPr lang="ru-RU" sz="850" dirty="0" err="1">
                <a:latin typeface="e-Ukraine Light" pitchFamily="50" charset="-52"/>
              </a:rPr>
              <a:t>зміст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розрахункових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документів</a:t>
            </a:r>
            <a:r>
              <a:rPr lang="ru-RU" sz="850" dirty="0">
                <a:latin typeface="e-Ukraine Light" pitchFamily="50" charset="-52"/>
              </a:rPr>
              <a:t>/</a:t>
            </a:r>
            <a:r>
              <a:rPr lang="ru-RU" sz="850" dirty="0" err="1">
                <a:latin typeface="e-Ukraine Light" pitchFamily="50" charset="-52"/>
              </a:rPr>
              <a:t>електронних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розрахункових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документів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затвердженого</a:t>
            </a:r>
            <a:r>
              <a:rPr lang="ru-RU" sz="850" dirty="0">
                <a:latin typeface="e-Ukraine Light" pitchFamily="50" charset="-52"/>
              </a:rPr>
              <a:t> наказом </a:t>
            </a:r>
            <a:r>
              <a:rPr lang="ru-RU" sz="850" dirty="0" err="1">
                <a:latin typeface="e-Ukraine Light" pitchFamily="50" charset="-52"/>
              </a:rPr>
              <a:t>Міністерства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фінансів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України</a:t>
            </a:r>
            <a:r>
              <a:rPr lang="ru-RU" sz="850" dirty="0">
                <a:latin typeface="e-Ukraine Light" pitchFamily="50" charset="-52"/>
              </a:rPr>
              <a:t> 21.01.2016 № 13, </a:t>
            </a:r>
            <a:r>
              <a:rPr lang="ru-RU" sz="850" dirty="0" err="1">
                <a:latin typeface="e-Ukraine Light" pitchFamily="50" charset="-52"/>
              </a:rPr>
              <a:t>зареєстрованого</a:t>
            </a:r>
            <a:r>
              <a:rPr lang="ru-RU" sz="850" dirty="0">
                <a:latin typeface="e-Ukraine Light" pitchFamily="50" charset="-52"/>
              </a:rPr>
              <a:t> в </a:t>
            </a:r>
            <a:r>
              <a:rPr lang="ru-RU" sz="850" dirty="0" err="1">
                <a:latin typeface="e-Ukraine Light" pitchFamily="50" charset="-52"/>
              </a:rPr>
              <a:t>Міністерстві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юстиції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України</a:t>
            </a:r>
            <a:r>
              <a:rPr lang="ru-RU" sz="850" dirty="0">
                <a:latin typeface="e-Ukraine Light" pitchFamily="50" charset="-52"/>
              </a:rPr>
              <a:t> 11.02.2016 за № 220/28350.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50" dirty="0" smtClean="0">
                <a:latin typeface="e-Ukraine Light" pitchFamily="50" charset="-52"/>
              </a:rPr>
              <a:t>	При </a:t>
            </a:r>
            <a:r>
              <a:rPr lang="ru-RU" sz="850" dirty="0" err="1">
                <a:latin typeface="e-Ukraine Light" pitchFamily="50" charset="-52"/>
              </a:rPr>
              <a:t>зазначенні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назви</a:t>
            </a:r>
            <a:r>
              <a:rPr lang="ru-RU" sz="850" dirty="0">
                <a:latin typeface="e-Ukraine Light" pitchFamily="50" charset="-52"/>
              </a:rPr>
              <a:t> товару (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) у </a:t>
            </a:r>
            <a:r>
              <a:rPr lang="ru-RU" sz="850" dirty="0" err="1">
                <a:latin typeface="e-Ukraine Light" pitchFamily="50" charset="-52"/>
              </a:rPr>
              <a:t>вигляді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що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відображає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споживчі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ознаки</a:t>
            </a:r>
            <a:r>
              <a:rPr lang="ru-RU" sz="850" dirty="0">
                <a:latin typeface="e-Ukraine Light" pitchFamily="50" charset="-52"/>
              </a:rPr>
              <a:t> товару (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) та </a:t>
            </a:r>
            <a:r>
              <a:rPr lang="ru-RU" sz="850" dirty="0" err="1">
                <a:latin typeface="e-Ukraine Light" pitchFamily="50" charset="-52"/>
              </a:rPr>
              <a:t>ідентифікує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належність</a:t>
            </a:r>
            <a:r>
              <a:rPr lang="ru-RU" sz="850" dirty="0">
                <a:latin typeface="e-Ukraine Light" pitchFamily="50" charset="-52"/>
              </a:rPr>
              <a:t> товару (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) до </a:t>
            </a:r>
            <a:r>
              <a:rPr lang="ru-RU" sz="850" dirty="0" err="1">
                <a:latin typeface="e-Ukraine Light" pitchFamily="50" charset="-52"/>
              </a:rPr>
              <a:t>товарної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групи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чи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послуги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який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класифікується</a:t>
            </a:r>
            <a:r>
              <a:rPr lang="ru-RU" sz="850" dirty="0">
                <a:latin typeface="e-Ukraine Light" pitchFamily="50" charset="-52"/>
              </a:rPr>
              <a:t> за </a:t>
            </a:r>
            <a:r>
              <a:rPr lang="ru-RU" sz="850" dirty="0" err="1">
                <a:latin typeface="e-Ukraine Light" pitchFamily="50" charset="-52"/>
              </a:rPr>
              <a:t>назвою</a:t>
            </a:r>
            <a:r>
              <a:rPr lang="ru-RU" sz="850" dirty="0">
                <a:latin typeface="e-Ukraine Light" pitchFamily="50" charset="-52"/>
              </a:rPr>
              <a:t> «</a:t>
            </a:r>
            <a:r>
              <a:rPr lang="ru-RU" sz="850" dirty="0" err="1">
                <a:latin typeface="e-Ukraine Light" pitchFamily="50" charset="-52"/>
              </a:rPr>
              <a:t>Групи</a:t>
            </a:r>
            <a:r>
              <a:rPr lang="ru-RU" sz="850" dirty="0">
                <a:latin typeface="e-Ukraine Light" pitchFamily="50" charset="-52"/>
              </a:rPr>
              <a:t>», </a:t>
            </a:r>
            <a:r>
              <a:rPr lang="ru-RU" sz="850" dirty="0" err="1">
                <a:latin typeface="e-Ukraine Light" pitchFamily="50" charset="-52"/>
              </a:rPr>
              <a:t>замість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відображення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конкретної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позиції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можна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наприклад</a:t>
            </a:r>
            <a:r>
              <a:rPr lang="ru-RU" sz="850" dirty="0">
                <a:latin typeface="e-Ukraine Light" pitchFamily="50" charset="-52"/>
              </a:rPr>
              <a:t>, </a:t>
            </a:r>
            <a:r>
              <a:rPr lang="ru-RU" sz="850" dirty="0" err="1">
                <a:latin typeface="e-Ukraine Light" pitchFamily="50" charset="-52"/>
              </a:rPr>
              <a:t>зазначати</a:t>
            </a:r>
            <a:r>
              <a:rPr lang="ru-RU" sz="850" dirty="0">
                <a:latin typeface="e-Ukraine Light" pitchFamily="50" charset="-52"/>
              </a:rPr>
              <a:t>: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50" dirty="0" smtClean="0">
                <a:latin typeface="e-Ukraine Light" pitchFamily="50" charset="-52"/>
              </a:rPr>
              <a:t>- </a:t>
            </a:r>
            <a:r>
              <a:rPr lang="ru-RU" sz="850" dirty="0">
                <a:latin typeface="e-Ukraine Light" pitchFamily="50" charset="-52"/>
              </a:rPr>
              <a:t>«</a:t>
            </a:r>
            <a:r>
              <a:rPr lang="ru-RU" sz="850" dirty="0" err="1">
                <a:latin typeface="e-Ukraine Light" pitchFamily="50" charset="-52"/>
              </a:rPr>
              <a:t>постільна</a:t>
            </a:r>
            <a:r>
              <a:rPr lang="ru-RU" sz="850" dirty="0">
                <a:latin typeface="e-Ukraine Light" pitchFamily="50" charset="-52"/>
              </a:rPr>
              <a:t> </a:t>
            </a:r>
            <a:r>
              <a:rPr lang="ru-RU" sz="850" dirty="0" err="1">
                <a:latin typeface="e-Ukraine Light" pitchFamily="50" charset="-52"/>
              </a:rPr>
              <a:t>білизна</a:t>
            </a:r>
            <a:r>
              <a:rPr lang="ru-RU" sz="850" dirty="0">
                <a:latin typeface="e-Ukraine Light" pitchFamily="50" charset="-52"/>
              </a:rPr>
              <a:t>» </a:t>
            </a:r>
            <a:r>
              <a:rPr lang="ru-RU" sz="850" dirty="0" err="1">
                <a:latin typeface="e-Ukraine Light" pitchFamily="50" charset="-52"/>
              </a:rPr>
              <a:t>замість</a:t>
            </a:r>
            <a:r>
              <a:rPr lang="ru-RU" sz="850" dirty="0">
                <a:latin typeface="e-Ukraine Light" pitchFamily="50" charset="-52"/>
              </a:rPr>
              <a:t> «наволочка», «</a:t>
            </a:r>
            <a:r>
              <a:rPr lang="ru-RU" sz="850" dirty="0" err="1">
                <a:latin typeface="e-Ukraine Light" pitchFamily="50" charset="-52"/>
              </a:rPr>
              <a:t>простирадло</a:t>
            </a:r>
            <a:r>
              <a:rPr lang="ru-RU" sz="850" dirty="0">
                <a:latin typeface="e-Ukraine Light" pitchFamily="50" charset="-52"/>
              </a:rPr>
              <a:t>», «</a:t>
            </a:r>
            <a:r>
              <a:rPr lang="ru-RU" sz="850" dirty="0" err="1">
                <a:latin typeface="e-Ukraine Light" pitchFamily="50" charset="-52"/>
              </a:rPr>
              <a:t>ковдра</a:t>
            </a:r>
            <a:r>
              <a:rPr lang="ru-RU" sz="850" dirty="0">
                <a:latin typeface="e-Ukraine Light" pitchFamily="50" charset="-52"/>
              </a:rPr>
              <a:t>» і т.д.;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50" dirty="0" smtClean="0">
                <a:latin typeface="e-Ukraine Light" pitchFamily="50" charset="-52"/>
              </a:rPr>
              <a:t>- </a:t>
            </a:r>
            <a:r>
              <a:rPr lang="ru-RU" sz="850" dirty="0">
                <a:latin typeface="e-Ukraine Light" pitchFamily="50" charset="-52"/>
              </a:rPr>
              <a:t>«</a:t>
            </a:r>
            <a:r>
              <a:rPr lang="ru-RU" sz="850" dirty="0" err="1">
                <a:latin typeface="e-Ukraine Light" pitchFamily="50" charset="-52"/>
              </a:rPr>
              <a:t>випічка</a:t>
            </a:r>
            <a:r>
              <a:rPr lang="ru-RU" sz="850" dirty="0">
                <a:latin typeface="e-Ukraine Light" pitchFamily="50" charset="-52"/>
              </a:rPr>
              <a:t>» </a:t>
            </a:r>
            <a:r>
              <a:rPr lang="ru-RU" sz="850" dirty="0" err="1">
                <a:latin typeface="e-Ukraine Light" pitchFamily="50" charset="-52"/>
              </a:rPr>
              <a:t>замість</a:t>
            </a:r>
            <a:r>
              <a:rPr lang="ru-RU" sz="850" dirty="0">
                <a:latin typeface="e-Ukraine Light" pitchFamily="50" charset="-52"/>
              </a:rPr>
              <a:t> «</a:t>
            </a:r>
            <a:r>
              <a:rPr lang="ru-RU" sz="850" dirty="0" err="1">
                <a:latin typeface="e-Ukraine Light" pitchFamily="50" charset="-52"/>
              </a:rPr>
              <a:t>пиріжок</a:t>
            </a:r>
            <a:r>
              <a:rPr lang="ru-RU" sz="850" dirty="0">
                <a:latin typeface="e-Ukraine Light" pitchFamily="50" charset="-52"/>
              </a:rPr>
              <a:t> з маковою </a:t>
            </a:r>
            <a:r>
              <a:rPr lang="ru-RU" sz="850" dirty="0" err="1">
                <a:latin typeface="e-Ukraine Light" pitchFamily="50" charset="-52"/>
              </a:rPr>
              <a:t>начинкою</a:t>
            </a:r>
            <a:r>
              <a:rPr lang="ru-RU" sz="850" dirty="0">
                <a:latin typeface="e-Ukraine Light" pitchFamily="50" charset="-52"/>
              </a:rPr>
              <a:t>», «</a:t>
            </a:r>
            <a:r>
              <a:rPr lang="ru-RU" sz="850" dirty="0" err="1">
                <a:latin typeface="e-Ukraine Light" pitchFamily="50" charset="-52"/>
              </a:rPr>
              <a:t>пиріжок</a:t>
            </a:r>
            <a:r>
              <a:rPr lang="ru-RU" sz="850" dirty="0">
                <a:latin typeface="e-Ukraine Light" pitchFamily="50" charset="-52"/>
              </a:rPr>
              <a:t> з вишнею», «</a:t>
            </a:r>
            <a:r>
              <a:rPr lang="ru-RU" sz="850" dirty="0" err="1">
                <a:latin typeface="e-Ukraine Light" pitchFamily="50" charset="-52"/>
              </a:rPr>
              <a:t>пиріжок</a:t>
            </a:r>
            <a:r>
              <a:rPr lang="ru-RU" sz="850" dirty="0">
                <a:latin typeface="e-Ukraine Light" pitchFamily="50" charset="-52"/>
              </a:rPr>
              <a:t> з повидлом» і т. д.;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850" dirty="0" smtClean="0">
                <a:latin typeface="e-Ukraine Light" pitchFamily="50" charset="-52"/>
              </a:rPr>
              <a:t>- </a:t>
            </a:r>
            <a:r>
              <a:rPr lang="ru-RU" sz="850" dirty="0">
                <a:latin typeface="e-Ukraine Light" pitchFamily="50" charset="-52"/>
              </a:rPr>
              <a:t>«</a:t>
            </a:r>
            <a:r>
              <a:rPr lang="ru-RU" sz="850" dirty="0" err="1">
                <a:latin typeface="e-Ukraine Light" pitchFamily="50" charset="-52"/>
              </a:rPr>
              <a:t>напої</a:t>
            </a:r>
            <a:r>
              <a:rPr lang="ru-RU" sz="850" dirty="0">
                <a:latin typeface="e-Ukraine Light" pitchFamily="50" charset="-52"/>
              </a:rPr>
              <a:t>» </a:t>
            </a:r>
            <a:r>
              <a:rPr lang="ru-RU" sz="850" dirty="0" err="1">
                <a:latin typeface="e-Ukraine Light" pitchFamily="50" charset="-52"/>
              </a:rPr>
              <a:t>замість</a:t>
            </a:r>
            <a:r>
              <a:rPr lang="ru-RU" sz="850" dirty="0">
                <a:latin typeface="e-Ukraine Light" pitchFamily="50" charset="-52"/>
              </a:rPr>
              <a:t> «лимонад», «</a:t>
            </a:r>
            <a:r>
              <a:rPr lang="ru-RU" sz="850" dirty="0" err="1">
                <a:latin typeface="e-Ukraine Light" pitchFamily="50" charset="-52"/>
              </a:rPr>
              <a:t>сітро</a:t>
            </a:r>
            <a:r>
              <a:rPr lang="ru-RU" sz="850" dirty="0">
                <a:latin typeface="e-Ukraine Light" pitchFamily="50" charset="-52"/>
              </a:rPr>
              <a:t>», «дюшес», «тархун» і т. д. </a:t>
            </a:r>
            <a:endParaRPr lang="ru-RU" sz="85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1420</TotalTime>
  <Words>111</Words>
  <Application>Microsoft Office PowerPoint</Application>
  <PresentationFormat>Лист A4 (210x297 мм)</PresentationFormat>
  <Paragraphs>31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181</cp:revision>
  <dcterms:created xsi:type="dcterms:W3CDTF">2021-05-27T05:23:05Z</dcterms:created>
  <dcterms:modified xsi:type="dcterms:W3CDTF">2023-08-29T13:37:07Z</dcterms:modified>
</cp:coreProperties>
</file>