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2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1162" y="1253662"/>
            <a:ext cx="3829050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Чи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дозволено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фізичним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особам-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підприємцям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зазначати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назву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товару (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послуги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) у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фіскальних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касових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чеках у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спрощеному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вигляді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?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Вересень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24901" y="90176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931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93176" y="50196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="" xmlns:a16="http://schemas.microsoft.com/office/drawing/2014/main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7109" y="226415"/>
            <a:ext cx="466617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	</a:t>
            </a:r>
            <a:r>
              <a:rPr lang="ru-RU" sz="1200" dirty="0">
                <a:solidFill>
                  <a:srgbClr val="00B050"/>
                </a:solidFill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Головне </a:t>
            </a:r>
            <a:r>
              <a:rPr lang="ru-RU" sz="1200" dirty="0" err="1">
                <a:latin typeface="e-Ukraine Light" pitchFamily="50" charset="-52"/>
              </a:rPr>
              <a:t>управління</a:t>
            </a:r>
            <a:r>
              <a:rPr lang="ru-RU" sz="1200" dirty="0">
                <a:latin typeface="e-Ukraine Light" pitchFamily="50" charset="-52"/>
              </a:rPr>
              <a:t> ДПС у м. </a:t>
            </a:r>
            <a:r>
              <a:rPr lang="ru-RU" sz="1200" dirty="0" err="1">
                <a:latin typeface="e-Ukraine Light" pitchFamily="50" charset="-52"/>
              </a:rPr>
              <a:t>Києві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повідомляє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правовідносини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сфері</a:t>
            </a:r>
            <a:r>
              <a:rPr lang="ru-RU" sz="1200" dirty="0">
                <a:latin typeface="e-Ukraine Light" pitchFamily="50" charset="-52"/>
              </a:rPr>
              <a:t>  </a:t>
            </a:r>
            <a:r>
              <a:rPr lang="ru-RU" sz="1200" dirty="0" err="1">
                <a:latin typeface="e-Ukraine Light" pitchFamily="50" charset="-52"/>
              </a:rPr>
              <a:t>застосування</a:t>
            </a:r>
            <a:r>
              <a:rPr lang="ru-RU" sz="1200" dirty="0">
                <a:latin typeface="e-Ukraine Light" pitchFamily="50" charset="-52"/>
              </a:rPr>
              <a:t>  РРО 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  ПРРО   </a:t>
            </a:r>
            <a:r>
              <a:rPr lang="ru-RU" sz="1200" dirty="0" err="1">
                <a:latin typeface="e-Ukraine Light" pitchFamily="50" charset="-52"/>
              </a:rPr>
              <a:t>регулюються</a:t>
            </a:r>
            <a:r>
              <a:rPr lang="ru-RU" sz="1200" dirty="0">
                <a:latin typeface="e-Ukraine Light" pitchFamily="50" charset="-52"/>
              </a:rPr>
              <a:t>   </a:t>
            </a:r>
            <a:r>
              <a:rPr lang="ru-RU" sz="1200" dirty="0" err="1">
                <a:latin typeface="e-Ukraine Light" pitchFamily="50" charset="-52"/>
              </a:rPr>
              <a:t>Податковим</a:t>
            </a:r>
            <a:r>
              <a:rPr lang="ru-RU" sz="1200" dirty="0">
                <a:latin typeface="e-Ukraine Light" pitchFamily="50" charset="-52"/>
              </a:rPr>
              <a:t>  кодексом 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, Законом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06 </a:t>
            </a:r>
            <a:r>
              <a:rPr lang="ru-RU" sz="1200" dirty="0" err="1">
                <a:latin typeface="e-Ukraine Light" pitchFamily="50" charset="-52"/>
              </a:rPr>
              <a:t>липня</a:t>
            </a:r>
            <a:r>
              <a:rPr lang="ru-RU" sz="1200" dirty="0">
                <a:latin typeface="e-Ukraine Light" pitchFamily="50" charset="-52"/>
              </a:rPr>
              <a:t> 1995 року № 265/95-ВР «Про </a:t>
            </a:r>
            <a:r>
              <a:rPr lang="ru-RU" sz="1200" dirty="0" err="1">
                <a:latin typeface="e-Ukraine Light" pitchFamily="50" charset="-52"/>
              </a:rPr>
              <a:t>застосування</a:t>
            </a:r>
            <a:r>
              <a:rPr lang="ru-RU" sz="1200" dirty="0">
                <a:latin typeface="e-Ukraine Light" pitchFamily="50" charset="-52"/>
              </a:rPr>
              <a:t>  </a:t>
            </a:r>
            <a:r>
              <a:rPr lang="ru-RU" sz="1200" dirty="0" err="1">
                <a:latin typeface="e-Ukraine Light" pitchFamily="50" charset="-52"/>
              </a:rPr>
              <a:t>реєстраторів</a:t>
            </a:r>
            <a:r>
              <a:rPr lang="ru-RU" sz="1200" dirty="0">
                <a:latin typeface="e-Ukraine Light" pitchFamily="50" charset="-52"/>
              </a:rPr>
              <a:t>  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 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  у   </a:t>
            </a:r>
            <a:r>
              <a:rPr lang="ru-RU" sz="1200" dirty="0" err="1">
                <a:latin typeface="e-Ukraine Light" pitchFamily="50" charset="-52"/>
              </a:rPr>
              <a:t>сфері</a:t>
            </a:r>
            <a:r>
              <a:rPr lang="ru-RU" sz="1200" dirty="0">
                <a:latin typeface="e-Ukraine Light" pitchFamily="50" charset="-52"/>
              </a:rPr>
              <a:t>  </a:t>
            </a:r>
            <a:r>
              <a:rPr lang="ru-RU" sz="1200" dirty="0" err="1">
                <a:latin typeface="e-Ukraine Light" pitchFamily="50" charset="-52"/>
              </a:rPr>
              <a:t>торгівлі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громадського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харчування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» (</a:t>
            </a:r>
            <a:r>
              <a:rPr lang="ru-RU" sz="1200" dirty="0" err="1">
                <a:latin typeface="e-Ukraine Light" pitchFamily="50" charset="-52"/>
              </a:rPr>
              <a:t>із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змінами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доповненнями</a:t>
            </a:r>
            <a:r>
              <a:rPr lang="ru-RU" sz="1200" dirty="0">
                <a:latin typeface="e-Ukraine Light" pitchFamily="50" charset="-52"/>
              </a:rPr>
              <a:t>) (</a:t>
            </a:r>
            <a:r>
              <a:rPr lang="ru-RU" sz="1200" dirty="0" err="1">
                <a:latin typeface="e-Ukraine Light" pitchFamily="50" charset="-52"/>
              </a:rPr>
              <a:t>далі</a:t>
            </a:r>
            <a:r>
              <a:rPr lang="ru-RU" sz="1200" dirty="0">
                <a:latin typeface="e-Ukraine Light" pitchFamily="50" charset="-52"/>
              </a:rPr>
              <a:t> – Закон № 265) та нормативно-</a:t>
            </a:r>
            <a:r>
              <a:rPr lang="ru-RU" sz="1200" dirty="0" err="1">
                <a:latin typeface="e-Ukraine Light" pitchFamily="50" charset="-52"/>
              </a:rPr>
              <a:t>правовими</a:t>
            </a:r>
            <a:r>
              <a:rPr lang="ru-RU" sz="1200" dirty="0">
                <a:latin typeface="e-Ukraine Light" pitchFamily="50" charset="-52"/>
              </a:rPr>
              <a:t> актами, </a:t>
            </a:r>
            <a:r>
              <a:rPr lang="ru-RU" sz="1200" dirty="0" err="1">
                <a:latin typeface="e-Ukraine Light" pitchFamily="50" charset="-52"/>
              </a:rPr>
              <a:t>прийнятими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його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виконання</a:t>
            </a:r>
            <a:r>
              <a:rPr lang="ru-RU" sz="1200" dirty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За </a:t>
            </a:r>
            <a:r>
              <a:rPr lang="ru-RU" sz="1200" dirty="0" err="1">
                <a:latin typeface="e-Ukraine Light" pitchFamily="50" charset="-52"/>
              </a:rPr>
              <a:t>визначенням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наведеним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статті</a:t>
            </a:r>
            <a:r>
              <a:rPr lang="ru-RU" sz="1200" dirty="0">
                <a:latin typeface="e-Ukraine Light" pitchFamily="50" charset="-52"/>
              </a:rPr>
              <a:t> 2 Закону № 265, </a:t>
            </a:r>
            <a:r>
              <a:rPr lang="ru-RU" sz="1200" dirty="0" err="1">
                <a:latin typeface="e-Ukraine Light" pitchFamily="50" charset="-52"/>
              </a:rPr>
              <a:t>розрахунковий</a:t>
            </a:r>
            <a:r>
              <a:rPr lang="ru-RU" sz="1200" dirty="0">
                <a:latin typeface="e-Ukraine Light" pitchFamily="50" charset="-52"/>
              </a:rPr>
              <a:t> документ – документ </a:t>
            </a:r>
            <a:r>
              <a:rPr lang="ru-RU" sz="1200" dirty="0" err="1">
                <a:latin typeface="e-Ukraine Light" pitchFamily="50" charset="-52"/>
              </a:rPr>
              <a:t>встановленої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форми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змісту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касовий</a:t>
            </a:r>
            <a:r>
              <a:rPr lang="ru-RU" sz="1200" dirty="0">
                <a:latin typeface="e-Ukraine Light" pitchFamily="50" charset="-52"/>
              </a:rPr>
              <a:t> чек, </a:t>
            </a:r>
            <a:r>
              <a:rPr lang="ru-RU" sz="1200" dirty="0" err="1">
                <a:latin typeface="e-Ukraine Light" pitchFamily="50" charset="-52"/>
              </a:rPr>
              <a:t>товарний</a:t>
            </a:r>
            <a:r>
              <a:rPr lang="ru-RU" sz="1200" dirty="0">
                <a:latin typeface="e-Ukraine Light" pitchFamily="50" charset="-52"/>
              </a:rPr>
              <a:t> чек, </a:t>
            </a:r>
            <a:r>
              <a:rPr lang="ru-RU" sz="1200" dirty="0" err="1">
                <a:latin typeface="e-Ukraine Light" pitchFamily="50" charset="-52"/>
              </a:rPr>
              <a:t>видатковий</a:t>
            </a:r>
            <a:r>
              <a:rPr lang="ru-RU" sz="1200" dirty="0">
                <a:latin typeface="e-Ukraine Light" pitchFamily="50" charset="-52"/>
              </a:rPr>
              <a:t> чек, </a:t>
            </a:r>
            <a:r>
              <a:rPr lang="ru-RU" sz="1200" dirty="0" err="1">
                <a:latin typeface="e-Ukraine Light" pitchFamily="50" charset="-52"/>
              </a:rPr>
              <a:t>розрахункова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квитанція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проїзний</a:t>
            </a:r>
            <a:r>
              <a:rPr lang="ru-RU" sz="1200" dirty="0">
                <a:latin typeface="e-Ukraine Light" pitchFamily="50" charset="-52"/>
              </a:rPr>
              <a:t> документ </a:t>
            </a:r>
            <a:r>
              <a:rPr lang="ru-RU" sz="1200" dirty="0" err="1">
                <a:latin typeface="e-Ukraine Light" pitchFamily="50" charset="-52"/>
              </a:rPr>
              <a:t>тощо</a:t>
            </a:r>
            <a:r>
              <a:rPr lang="ru-RU" sz="1200" dirty="0">
                <a:latin typeface="e-Ukraine Light" pitchFamily="50" charset="-52"/>
              </a:rPr>
              <a:t>),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підтверджує</a:t>
            </a:r>
            <a:r>
              <a:rPr lang="ru-RU" sz="1200" dirty="0">
                <a:latin typeface="e-Ukraine Light" pitchFamily="50" charset="-52"/>
              </a:rPr>
              <a:t> факт продажу (</a:t>
            </a:r>
            <a:r>
              <a:rPr lang="ru-RU" sz="1200" dirty="0" err="1">
                <a:latin typeface="e-Ukraine Light" pitchFamily="50" charset="-52"/>
              </a:rPr>
              <a:t>повернення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надання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видачі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готівкових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коштів</a:t>
            </a:r>
            <a:r>
              <a:rPr lang="ru-RU" sz="1200" dirty="0">
                <a:latin typeface="e-Ukraine Light" pitchFamily="50" charset="-52"/>
              </a:rPr>
              <a:t> держателям </a:t>
            </a:r>
            <a:r>
              <a:rPr lang="ru-RU" sz="1200" dirty="0" err="1">
                <a:latin typeface="e-Ukraine Light" pitchFamily="50" charset="-52"/>
              </a:rPr>
              <a:t>електронних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платіжних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засобів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отримання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повернення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коштів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торгівлю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валютними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цінностями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готівковій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smtClean="0">
                <a:latin typeface="e-Ukraine Light" pitchFamily="50" charset="-52"/>
              </a:rPr>
              <a:t/>
            </a:r>
            <a:br>
              <a:rPr lang="ru-RU" sz="1200" dirty="0" smtClean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96557" y="138485"/>
            <a:ext cx="4788839" cy="6704352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28878" y="103281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127010" y="214935"/>
            <a:ext cx="4689184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(</a:t>
            </a:r>
            <a:r>
              <a:rPr lang="ru-RU" sz="1200" dirty="0" err="1">
                <a:latin typeface="e-Ukraine Light" pitchFamily="50" charset="-52"/>
              </a:rPr>
              <a:t>послугу</a:t>
            </a:r>
            <a:r>
              <a:rPr lang="ru-RU" sz="1200" dirty="0">
                <a:latin typeface="e-Ukraine Light" pitchFamily="50" charset="-52"/>
              </a:rPr>
              <a:t>), </a:t>
            </a:r>
            <a:r>
              <a:rPr lang="ru-RU" sz="1200" dirty="0" err="1">
                <a:latin typeface="e-Ukraine Light" pitchFamily="50" charset="-52"/>
              </a:rPr>
              <a:t>який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класифікується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назвою</a:t>
            </a:r>
            <a:r>
              <a:rPr lang="ru-RU" sz="1200" dirty="0">
                <a:latin typeface="e-Ukraine Light" pitchFamily="50" charset="-52"/>
              </a:rPr>
              <a:t> «</a:t>
            </a:r>
            <a:r>
              <a:rPr lang="ru-RU" sz="1200" dirty="0" err="1">
                <a:latin typeface="e-Ukraine Light" pitchFamily="50" charset="-52"/>
              </a:rPr>
              <a:t>Групи</a:t>
            </a:r>
            <a:r>
              <a:rPr lang="ru-RU" sz="1200" dirty="0">
                <a:latin typeface="e-Ukraine Light" pitchFamily="50" charset="-52"/>
              </a:rPr>
              <a:t>» </a:t>
            </a:r>
            <a:r>
              <a:rPr lang="ru-RU" sz="1200" dirty="0" err="1">
                <a:latin typeface="e-Ukraine Light" pitchFamily="50" charset="-52"/>
              </a:rPr>
              <a:t>замість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відображення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конкретної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позиції</a:t>
            </a:r>
            <a:r>
              <a:rPr lang="ru-RU" sz="120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Ця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норма </a:t>
            </a:r>
            <a:r>
              <a:rPr lang="ru-RU" sz="1200" dirty="0" err="1">
                <a:latin typeface="e-Ukraine Light" pitchFamily="50" charset="-52"/>
              </a:rPr>
              <a:t>стосується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тільки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фізичних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осіб-підприємців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перебувають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спрощеній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системі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 та є </a:t>
            </a:r>
            <a:r>
              <a:rPr lang="ru-RU" sz="1200" dirty="0" err="1">
                <a:latin typeface="e-Ukraine Light" pitchFamily="50" charset="-52"/>
              </a:rPr>
              <a:t>платниками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І, ІІ та ІІІ </a:t>
            </a:r>
            <a:r>
              <a:rPr lang="ru-RU" sz="1200" dirty="0" err="1">
                <a:latin typeface="e-Ukraine Light" pitchFamily="50" charset="-52"/>
              </a:rPr>
              <a:t>групи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ставкою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5%. </a:t>
            </a:r>
            <a:r>
              <a:rPr lang="ru-RU" sz="1200" dirty="0" err="1">
                <a:latin typeface="e-Ukraine Light" pitchFamily="50" charset="-52"/>
              </a:rPr>
              <a:t>Тобто</a:t>
            </a:r>
            <a:r>
              <a:rPr lang="ru-RU" sz="1200" dirty="0">
                <a:latin typeface="e-Ukraine Light" pitchFamily="50" charset="-52"/>
              </a:rPr>
              <a:t> вони </a:t>
            </a:r>
            <a:r>
              <a:rPr lang="ru-RU" sz="1200" dirty="0" err="1">
                <a:latin typeface="e-Ukraine Light" pitchFamily="50" charset="-52"/>
              </a:rPr>
              <a:t>зможуть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зазначати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назву</a:t>
            </a:r>
            <a:r>
              <a:rPr lang="ru-RU" sz="1200" dirty="0">
                <a:latin typeface="e-Ukraine Light" pitchFamily="50" charset="-52"/>
              </a:rPr>
              <a:t> товару (</a:t>
            </a:r>
            <a:r>
              <a:rPr lang="ru-RU" sz="1200" dirty="0" err="1">
                <a:latin typeface="e-Ukraine Light" pitchFamily="50" charset="-52"/>
              </a:rPr>
              <a:t>послуги</a:t>
            </a:r>
            <a:r>
              <a:rPr lang="ru-RU" sz="1200" dirty="0">
                <a:latin typeface="e-Ukraine Light" pitchFamily="50" charset="-52"/>
              </a:rPr>
              <a:t>) у </a:t>
            </a:r>
            <a:r>
              <a:rPr lang="ru-RU" sz="1200" dirty="0" err="1">
                <a:latin typeface="e-Ukraine Light" pitchFamily="50" charset="-52"/>
              </a:rPr>
              <a:t>спрощеному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вигляді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наприклад</a:t>
            </a:r>
            <a:r>
              <a:rPr lang="ru-RU" sz="1200" dirty="0" smtClean="0">
                <a:latin typeface="e-Ukraine Light" pitchFamily="50" charset="-52"/>
              </a:rPr>
              <a:t>: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- «</a:t>
            </a:r>
            <a:r>
              <a:rPr lang="ru-RU" sz="1200" dirty="0" err="1">
                <a:latin typeface="e-Ukraine Light" pitchFamily="50" charset="-52"/>
              </a:rPr>
              <a:t>постільна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білизна</a:t>
            </a:r>
            <a:r>
              <a:rPr lang="ru-RU" sz="1200" dirty="0">
                <a:latin typeface="e-Ukraine Light" pitchFamily="50" charset="-52"/>
              </a:rPr>
              <a:t>» </a:t>
            </a:r>
            <a:r>
              <a:rPr lang="ru-RU" sz="1200" dirty="0" err="1">
                <a:latin typeface="e-Ukraine Light" pitchFamily="50" charset="-52"/>
              </a:rPr>
              <a:t>замість</a:t>
            </a:r>
            <a:r>
              <a:rPr lang="ru-RU" sz="1200" dirty="0">
                <a:latin typeface="e-Ukraine Light" pitchFamily="50" charset="-52"/>
              </a:rPr>
              <a:t> «наволочка 70х50», наволочка (70х70) і т.д</a:t>
            </a:r>
            <a:r>
              <a:rPr lang="ru-RU" sz="1200" dirty="0" smtClean="0">
                <a:latin typeface="e-Ukraine Light" pitchFamily="50" charset="-52"/>
              </a:rPr>
              <a:t>.;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- «</a:t>
            </a:r>
            <a:r>
              <a:rPr lang="ru-RU" sz="1200" dirty="0" err="1">
                <a:latin typeface="e-Ukraine Light" pitchFamily="50" charset="-52"/>
              </a:rPr>
              <a:t>випічка</a:t>
            </a:r>
            <a:r>
              <a:rPr lang="ru-RU" sz="1200" dirty="0">
                <a:latin typeface="e-Ukraine Light" pitchFamily="50" charset="-52"/>
              </a:rPr>
              <a:t>» </a:t>
            </a:r>
            <a:r>
              <a:rPr lang="ru-RU" sz="1200" dirty="0" err="1">
                <a:latin typeface="e-Ukraine Light" pitchFamily="50" charset="-52"/>
              </a:rPr>
              <a:t>замість</a:t>
            </a:r>
            <a:r>
              <a:rPr lang="ru-RU" sz="1200" dirty="0">
                <a:latin typeface="e-Ukraine Light" pitchFamily="50" charset="-52"/>
              </a:rPr>
              <a:t> «</a:t>
            </a:r>
            <a:r>
              <a:rPr lang="ru-RU" sz="1200" dirty="0" err="1">
                <a:latin typeface="e-Ukraine Light" pitchFamily="50" charset="-52"/>
              </a:rPr>
              <a:t>пиріжок</a:t>
            </a:r>
            <a:r>
              <a:rPr lang="ru-RU" sz="1200" dirty="0">
                <a:latin typeface="e-Ukraine Light" pitchFamily="50" charset="-52"/>
              </a:rPr>
              <a:t> з маковою </a:t>
            </a:r>
            <a:r>
              <a:rPr lang="ru-RU" sz="1200" dirty="0" err="1">
                <a:latin typeface="e-Ukraine Light" pitchFamily="50" charset="-52"/>
              </a:rPr>
              <a:t>начинкою</a:t>
            </a:r>
            <a:r>
              <a:rPr lang="ru-RU" sz="1200" dirty="0">
                <a:latin typeface="e-Ukraine Light" pitchFamily="50" charset="-52"/>
              </a:rPr>
              <a:t>», «</a:t>
            </a:r>
            <a:r>
              <a:rPr lang="ru-RU" sz="1200" dirty="0" err="1">
                <a:latin typeface="e-Ukraine Light" pitchFamily="50" charset="-52"/>
              </a:rPr>
              <a:t>пиріжок</a:t>
            </a:r>
            <a:r>
              <a:rPr lang="ru-RU" sz="1200" dirty="0">
                <a:latin typeface="e-Ukraine Light" pitchFamily="50" charset="-52"/>
              </a:rPr>
              <a:t> з вишнею», «</a:t>
            </a:r>
            <a:r>
              <a:rPr lang="ru-RU" sz="1200" dirty="0" err="1">
                <a:latin typeface="e-Ukraine Light" pitchFamily="50" charset="-52"/>
              </a:rPr>
              <a:t>пиріжок</a:t>
            </a:r>
            <a:r>
              <a:rPr lang="ru-RU" sz="1200" dirty="0">
                <a:latin typeface="e-Ukraine Light" pitchFamily="50" charset="-52"/>
              </a:rPr>
              <a:t> з повидлом» і т.д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Проте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є </a:t>
            </a:r>
            <a:r>
              <a:rPr lang="ru-RU" sz="1200" dirty="0" err="1">
                <a:latin typeface="e-Ukraine Light" pitchFamily="50" charset="-52"/>
              </a:rPr>
              <a:t>товари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назву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яких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потрібно</a:t>
            </a:r>
            <a:r>
              <a:rPr lang="ru-RU" sz="1200" dirty="0">
                <a:latin typeface="e-Ukraine Light" pitchFamily="50" charset="-52"/>
              </a:rPr>
              <a:t> детально </a:t>
            </a:r>
            <a:r>
              <a:rPr lang="ru-RU" sz="1200" dirty="0" err="1">
                <a:latin typeface="e-Ukraine Light" pitchFamily="50" charset="-52"/>
              </a:rPr>
              <a:t>зазначати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фіскальному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касовому</a:t>
            </a:r>
            <a:r>
              <a:rPr lang="ru-RU" sz="1200" dirty="0">
                <a:latin typeface="e-Ukraine Light" pitchFamily="50" charset="-52"/>
              </a:rPr>
              <a:t> чеку </a:t>
            </a:r>
            <a:r>
              <a:rPr lang="ru-RU" sz="1200" dirty="0" err="1">
                <a:latin typeface="e-Ukraine Light" pitchFamily="50" charset="-52"/>
              </a:rPr>
              <a:t>незалежно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групи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системи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це</a:t>
            </a:r>
            <a:r>
              <a:rPr lang="ru-RU" sz="1200" dirty="0" smtClean="0">
                <a:latin typeface="e-Ukraine Light" pitchFamily="50" charset="-52"/>
              </a:rPr>
              <a:t>: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ru-RU" sz="1200" dirty="0" err="1" smtClean="0">
                <a:latin typeface="e-Ukraine Light" pitchFamily="50" charset="-52"/>
              </a:rPr>
              <a:t>підакцизні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товари</a:t>
            </a:r>
            <a:r>
              <a:rPr lang="ru-RU" sz="1200" dirty="0" smtClean="0">
                <a:latin typeface="e-Ukraine Light" pitchFamily="50" charset="-52"/>
              </a:rPr>
              <a:t>;</a:t>
            </a:r>
          </a:p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ru-RU" sz="1200" dirty="0" err="1" smtClean="0">
                <a:latin typeface="e-Ukraine Light" pitchFamily="50" charset="-52"/>
              </a:rPr>
              <a:t>технічно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складні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побутові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підлягають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гарантійному</a:t>
            </a:r>
            <a:r>
              <a:rPr lang="ru-RU" sz="1200" dirty="0">
                <a:latin typeface="e-Ukraine Light" pitchFamily="50" charset="-52"/>
              </a:rPr>
              <a:t> ремонту. (</a:t>
            </a:r>
            <a:r>
              <a:rPr lang="ru-RU" sz="1200" dirty="0" err="1">
                <a:latin typeface="e-Ukraine Light" pitchFamily="50" charset="-52"/>
              </a:rPr>
              <a:t>Перелік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груп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технічно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складних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побутових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підлягають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гарантійному</a:t>
            </a:r>
            <a:r>
              <a:rPr lang="ru-RU" sz="1200" dirty="0">
                <a:latin typeface="e-Ukraine Light" pitchFamily="50" charset="-52"/>
              </a:rPr>
              <a:t> ремонту (</a:t>
            </a:r>
            <a:r>
              <a:rPr lang="ru-RU" sz="1200" dirty="0" err="1">
                <a:latin typeface="e-Ukraine Light" pitchFamily="50" charset="-52"/>
              </a:rPr>
              <a:t>обслуговуванню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en-US" sz="1200" dirty="0">
                <a:latin typeface="e-Ukraine Light" pitchFamily="50" charset="-52"/>
              </a:rPr>
              <a:t/>
            </a:r>
            <a:br>
              <a:rPr lang="en-US" sz="1200" dirty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768" y="173466"/>
            <a:ext cx="469330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	«</a:t>
            </a:r>
            <a:r>
              <a:rPr lang="ru-RU" sz="1200" dirty="0" err="1">
                <a:latin typeface="e-Ukraine Light" pitchFamily="50" charset="-52"/>
              </a:rPr>
              <a:t>Фізичні</a:t>
            </a:r>
            <a:r>
              <a:rPr lang="ru-RU" sz="1200" dirty="0">
                <a:latin typeface="e-Ukraine Light" pitchFamily="50" charset="-52"/>
              </a:rPr>
              <a:t> особи - </a:t>
            </a:r>
            <a:r>
              <a:rPr lang="ru-RU" sz="1200" dirty="0" err="1">
                <a:latin typeface="e-Ukraine Light" pitchFamily="50" charset="-52"/>
              </a:rPr>
              <a:t>підприємці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є </a:t>
            </a:r>
            <a:r>
              <a:rPr lang="ru-RU" sz="1200" dirty="0" err="1">
                <a:latin typeface="e-Ukraine Light" pitchFamily="50" charset="-52"/>
              </a:rPr>
              <a:t>платниками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та не </a:t>
            </a:r>
            <a:r>
              <a:rPr lang="ru-RU" sz="1200" dirty="0" err="1">
                <a:latin typeface="e-Ukraine Light" pitchFamily="50" charset="-52"/>
              </a:rPr>
              <a:t>зареєстровані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додану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вартість</a:t>
            </a:r>
            <a:r>
              <a:rPr lang="ru-RU" sz="1200" dirty="0">
                <a:latin typeface="e-Ukraine Light" pitchFamily="50" charset="-52"/>
              </a:rPr>
              <a:t>, при продажу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крім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підакцизних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технічно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складних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побутових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підлягають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гарантійному</a:t>
            </a:r>
            <a:r>
              <a:rPr lang="ru-RU" sz="1200" dirty="0">
                <a:latin typeface="e-Ukraine Light" pitchFamily="50" charset="-52"/>
              </a:rPr>
              <a:t> ремонту, </a:t>
            </a:r>
            <a:r>
              <a:rPr lang="ru-RU" sz="1200" dirty="0" err="1">
                <a:latin typeface="e-Ukraine Light" pitchFamily="50" charset="-52"/>
              </a:rPr>
              <a:t>лікарських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засобів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виробів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медичного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ювелірних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побутових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виробів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дорогоцінних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металів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дорогоцінного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каміння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дорогоцінного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каміння</a:t>
            </a:r>
            <a:r>
              <a:rPr lang="ru-RU" sz="1200" dirty="0">
                <a:latin typeface="e-Ukraine Light" pitchFamily="50" charset="-52"/>
              </a:rPr>
              <a:t> органогенного </a:t>
            </a:r>
            <a:r>
              <a:rPr lang="ru-RU" sz="1200" dirty="0" err="1">
                <a:latin typeface="e-Ukraine Light" pitchFamily="50" charset="-52"/>
              </a:rPr>
              <a:t>утворення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напівдорогоцінного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каміння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наданні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мають</a:t>
            </a:r>
            <a:r>
              <a:rPr lang="ru-RU" sz="1200" dirty="0">
                <a:latin typeface="e-Ukraine Light" pitchFamily="50" charset="-52"/>
              </a:rPr>
              <a:t> право в </a:t>
            </a:r>
            <a:r>
              <a:rPr lang="ru-RU" sz="1200" dirty="0" err="1">
                <a:latin typeface="e-Ukraine Light" pitchFamily="50" charset="-52"/>
              </a:rPr>
              <a:t>розрахунковому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документі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зазначати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назву</a:t>
            </a:r>
            <a:r>
              <a:rPr lang="ru-RU" sz="1200" dirty="0">
                <a:latin typeface="e-Ukraine Light" pitchFamily="50" charset="-52"/>
              </a:rPr>
              <a:t> товару (</a:t>
            </a:r>
            <a:r>
              <a:rPr lang="ru-RU" sz="1200" dirty="0" err="1">
                <a:latin typeface="e-Ukraine Light" pitchFamily="50" charset="-52"/>
              </a:rPr>
              <a:t>послуги</a:t>
            </a:r>
            <a:r>
              <a:rPr lang="ru-RU" sz="1200" dirty="0">
                <a:latin typeface="e-Ukraine Light" pitchFamily="50" charset="-52"/>
              </a:rPr>
              <a:t>) у </a:t>
            </a:r>
            <a:r>
              <a:rPr lang="ru-RU" sz="1200" dirty="0" err="1">
                <a:latin typeface="e-Ukraine Light" pitchFamily="50" charset="-52"/>
              </a:rPr>
              <a:t>вигляді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відображає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споживчі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ознаки</a:t>
            </a:r>
            <a:r>
              <a:rPr lang="ru-RU" sz="1200" dirty="0">
                <a:latin typeface="e-Ukraine Light" pitchFamily="50" charset="-52"/>
              </a:rPr>
              <a:t> товару (</a:t>
            </a:r>
            <a:r>
              <a:rPr lang="ru-RU" sz="1200" dirty="0" err="1">
                <a:latin typeface="e-Ukraine Light" pitchFamily="50" charset="-52"/>
              </a:rPr>
              <a:t>послуги</a:t>
            </a:r>
            <a:r>
              <a:rPr lang="ru-RU" sz="1200" dirty="0">
                <a:latin typeface="e-Ukraine Light" pitchFamily="50" charset="-52"/>
              </a:rPr>
              <a:t>) та </a:t>
            </a:r>
            <a:r>
              <a:rPr lang="ru-RU" sz="1200" dirty="0" err="1">
                <a:latin typeface="e-Ukraine Light" pitchFamily="50" charset="-52"/>
              </a:rPr>
              <a:t>ідентифікує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належність</a:t>
            </a:r>
            <a:r>
              <a:rPr lang="ru-RU" sz="1200" dirty="0">
                <a:latin typeface="e-Ukraine Light" pitchFamily="50" charset="-52"/>
              </a:rPr>
              <a:t> такого товару (</a:t>
            </a:r>
            <a:r>
              <a:rPr lang="ru-RU" sz="1200" dirty="0" err="1">
                <a:latin typeface="e-Ukraine Light" pitchFamily="50" charset="-52"/>
              </a:rPr>
              <a:t>послуги</a:t>
            </a:r>
            <a:r>
              <a:rPr lang="ru-RU" sz="1200" dirty="0">
                <a:latin typeface="e-Ukraine Light" pitchFamily="50" charset="-52"/>
              </a:rPr>
              <a:t>) до </a:t>
            </a:r>
            <a:r>
              <a:rPr lang="ru-RU" sz="1200" dirty="0" err="1">
                <a:latin typeface="e-Ukraine Light" pitchFamily="50" charset="-52"/>
              </a:rPr>
              <a:t>товарної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групи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послуги</a:t>
            </a:r>
            <a:r>
              <a:rPr lang="ru-RU" sz="1200" dirty="0">
                <a:latin typeface="e-Ukraine Light" pitchFamily="50" charset="-52"/>
              </a:rPr>
              <a:t>».</a:t>
            </a:r>
          </a:p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endParaRPr lang="ru-RU" sz="1200" dirty="0">
              <a:latin typeface="e-Ukraine Light" pitchFamily="50" charset="-52"/>
            </a:endParaRPr>
          </a:p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Звертаємо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увагу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при </a:t>
            </a:r>
            <a:r>
              <a:rPr lang="ru-RU" sz="1200" dirty="0" err="1">
                <a:latin typeface="e-Ukraine Light" pitchFamily="50" charset="-52"/>
              </a:rPr>
              <a:t>зазначенні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назви</a:t>
            </a:r>
            <a:r>
              <a:rPr lang="ru-RU" sz="1200" dirty="0">
                <a:latin typeface="e-Ukraine Light" pitchFamily="50" charset="-52"/>
              </a:rPr>
              <a:t> товару (</a:t>
            </a:r>
            <a:r>
              <a:rPr lang="ru-RU" sz="1200" dirty="0" err="1">
                <a:latin typeface="e-Ukraine Light" pitchFamily="50" charset="-52"/>
              </a:rPr>
              <a:t>послуги</a:t>
            </a:r>
            <a:r>
              <a:rPr lang="ru-RU" sz="1200" dirty="0">
                <a:latin typeface="e-Ukraine Light" pitchFamily="50" charset="-52"/>
              </a:rPr>
              <a:t>) у </a:t>
            </a:r>
            <a:r>
              <a:rPr lang="ru-RU" sz="1200" dirty="0" err="1">
                <a:latin typeface="e-Ukraine Light" pitchFamily="50" charset="-52"/>
              </a:rPr>
              <a:t>вигляді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відображає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споживчі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ознаки</a:t>
            </a:r>
            <a:r>
              <a:rPr lang="ru-RU" sz="1200" dirty="0">
                <a:latin typeface="e-Ukraine Light" pitchFamily="50" charset="-52"/>
              </a:rPr>
              <a:t> товару (</a:t>
            </a:r>
            <a:r>
              <a:rPr lang="ru-RU" sz="1200" dirty="0" err="1">
                <a:latin typeface="e-Ukraine Light" pitchFamily="50" charset="-52"/>
              </a:rPr>
              <a:t>послуги</a:t>
            </a:r>
            <a:r>
              <a:rPr lang="ru-RU" sz="1200" dirty="0">
                <a:latin typeface="e-Ukraine Light" pitchFamily="50" charset="-52"/>
              </a:rPr>
              <a:t>) та </a:t>
            </a:r>
            <a:r>
              <a:rPr lang="ru-RU" sz="1200" dirty="0" err="1">
                <a:latin typeface="e-Ukraine Light" pitchFamily="50" charset="-52"/>
              </a:rPr>
              <a:t>ідентифікує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належність</a:t>
            </a:r>
            <a:r>
              <a:rPr lang="ru-RU" sz="1200" dirty="0">
                <a:latin typeface="e-Ukraine Light" pitchFamily="50" charset="-52"/>
              </a:rPr>
              <a:t> товару (</a:t>
            </a:r>
            <a:r>
              <a:rPr lang="ru-RU" sz="1200" dirty="0" err="1">
                <a:latin typeface="e-Ukraine Light" pitchFamily="50" charset="-52"/>
              </a:rPr>
              <a:t>послуги</a:t>
            </a:r>
            <a:r>
              <a:rPr lang="ru-RU" sz="1200" dirty="0">
                <a:latin typeface="e-Ukraine Light" pitchFamily="50" charset="-52"/>
              </a:rPr>
              <a:t>) до </a:t>
            </a:r>
            <a:r>
              <a:rPr lang="ru-RU" sz="1200" dirty="0" err="1">
                <a:latin typeface="e-Ukraine Light" pitchFamily="50" charset="-52"/>
              </a:rPr>
              <a:t>товарної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групи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послуги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необхідно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використовувати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товарознавчий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класифікатор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зазначати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товар</a:t>
            </a:r>
            <a:br>
              <a:rPr lang="ru-RU" sz="1200" dirty="0" smtClean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1573" y="137284"/>
            <a:ext cx="4754177" cy="642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гарантійній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заміні</a:t>
            </a:r>
            <a:r>
              <a:rPr lang="ru-RU" sz="1200" dirty="0">
                <a:latin typeface="e-Ukraine Light" pitchFamily="50" charset="-52"/>
              </a:rPr>
              <a:t>, в </a:t>
            </a:r>
            <a:r>
              <a:rPr lang="ru-RU" sz="1200" dirty="0" err="1">
                <a:latin typeface="e-Ukraine Light" pitchFamily="50" charset="-52"/>
              </a:rPr>
              <a:t>цілях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застосування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реєстраторів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затверджено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постановою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Кабінету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Міністрів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16 </a:t>
            </a:r>
            <a:r>
              <a:rPr lang="ru-RU" sz="1200" dirty="0" err="1">
                <a:latin typeface="e-Ukraine Light" pitchFamily="50" charset="-52"/>
              </a:rPr>
              <a:t>березня</a:t>
            </a:r>
            <a:r>
              <a:rPr lang="ru-RU" sz="1200" dirty="0">
                <a:latin typeface="e-Ukraine Light" pitchFamily="50" charset="-52"/>
              </a:rPr>
              <a:t> 2017 року № 231</a:t>
            </a:r>
            <a:r>
              <a:rPr lang="ru-RU" sz="1200" dirty="0" smtClean="0">
                <a:latin typeface="e-Ukraine Light" pitchFamily="50" charset="-52"/>
              </a:rPr>
              <a:t>);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200" dirty="0">
                <a:latin typeface="e-Ukraine Light" pitchFamily="50" charset="-52"/>
              </a:rPr>
              <a:t>- </a:t>
            </a:r>
            <a:r>
              <a:rPr lang="ru-RU" sz="1200" dirty="0" err="1">
                <a:latin typeface="e-Ukraine Light" pitchFamily="50" charset="-52"/>
              </a:rPr>
              <a:t>лікарські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засоби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вироби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медичного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крім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ветеринарних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препаратів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виробів</a:t>
            </a:r>
            <a:r>
              <a:rPr lang="ru-RU" sz="1200" dirty="0">
                <a:latin typeface="e-Ukraine Light" pitchFamily="50" charset="-52"/>
              </a:rPr>
              <a:t> ветеринарного </a:t>
            </a:r>
            <a:r>
              <a:rPr lang="ru-RU" sz="1200" dirty="0" err="1">
                <a:latin typeface="e-Ukraine Light" pitchFamily="50" charset="-52"/>
              </a:rPr>
              <a:t>призначення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200" dirty="0">
                <a:latin typeface="e-Ukraine Light" pitchFamily="50" charset="-52"/>
              </a:rPr>
              <a:t>- </a:t>
            </a:r>
            <a:r>
              <a:rPr lang="ru-RU" sz="1200" dirty="0" err="1">
                <a:latin typeface="e-Ukraine Light" pitchFamily="50" charset="-52"/>
              </a:rPr>
              <a:t>ювелірні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побутові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вироби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дорогоцінних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металів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дорогоцінного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каміння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дорогоцінного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каміння</a:t>
            </a:r>
            <a:r>
              <a:rPr lang="ru-RU" sz="1200" dirty="0">
                <a:latin typeface="e-Ukraine Light" pitchFamily="50" charset="-52"/>
              </a:rPr>
              <a:t> органогенного </a:t>
            </a:r>
            <a:r>
              <a:rPr lang="ru-RU" sz="1200" dirty="0" err="1">
                <a:latin typeface="e-Ukraine Light" pitchFamily="50" charset="-52"/>
              </a:rPr>
              <a:t>утворення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напівдорогоцінного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каміння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Водночас</a:t>
            </a:r>
            <a:r>
              <a:rPr lang="ru-RU" sz="1200" dirty="0">
                <a:latin typeface="e-Ukraine Light" pitchFamily="50" charset="-52"/>
              </a:rPr>
              <a:t>, норма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зазначення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назви</a:t>
            </a:r>
            <a:r>
              <a:rPr lang="ru-RU" sz="1200" dirty="0">
                <a:latin typeface="e-Ukraine Light" pitchFamily="50" charset="-52"/>
              </a:rPr>
              <a:t> товару (</a:t>
            </a:r>
            <a:r>
              <a:rPr lang="ru-RU" sz="1200" dirty="0" err="1">
                <a:latin typeface="e-Ukraine Light" pitchFamily="50" charset="-52"/>
              </a:rPr>
              <a:t>послуги</a:t>
            </a:r>
            <a:r>
              <a:rPr lang="ru-RU" sz="1200" dirty="0">
                <a:latin typeface="e-Ukraine Light" pitchFamily="50" charset="-52"/>
              </a:rPr>
              <a:t>) у </a:t>
            </a:r>
            <a:r>
              <a:rPr lang="ru-RU" sz="1200" dirty="0" err="1">
                <a:latin typeface="e-Ukraine Light" pitchFamily="50" charset="-52"/>
              </a:rPr>
              <a:t>фіскальних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касових</a:t>
            </a:r>
            <a:r>
              <a:rPr lang="ru-RU" sz="1200" dirty="0">
                <a:latin typeface="e-Ukraine Light" pitchFamily="50" charset="-52"/>
              </a:rPr>
              <a:t> чеках у </a:t>
            </a:r>
            <a:r>
              <a:rPr lang="ru-RU" sz="1200" dirty="0" err="1">
                <a:latin typeface="e-Ukraine Light" pitchFamily="50" charset="-52"/>
              </a:rPr>
              <a:t>спрощеному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вигляді</a:t>
            </a:r>
            <a:r>
              <a:rPr lang="ru-RU" sz="1200" dirty="0">
                <a:latin typeface="e-Ukraine Light" pitchFamily="50" charset="-52"/>
              </a:rPr>
              <a:t> не </a:t>
            </a:r>
            <a:r>
              <a:rPr lang="ru-RU" sz="1200" dirty="0" err="1">
                <a:latin typeface="e-Ukraine Light" pitchFamily="50" charset="-52"/>
              </a:rPr>
              <a:t>поширюється</a:t>
            </a:r>
            <a:r>
              <a:rPr lang="ru-RU" sz="1200" dirty="0">
                <a:latin typeface="e-Ukraine Light" pitchFamily="50" charset="-52"/>
              </a:rPr>
              <a:t> на таких </a:t>
            </a:r>
            <a:r>
              <a:rPr lang="ru-RU" sz="1200" dirty="0" err="1">
                <a:latin typeface="e-Ukraine Light" pitchFamily="50" charset="-52"/>
              </a:rPr>
              <a:t>суб’єктів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господарювання</a:t>
            </a:r>
            <a:r>
              <a:rPr lang="ru-RU" sz="1200" dirty="0" smtClean="0">
                <a:latin typeface="e-Ukraine Light" pitchFamily="50" charset="-52"/>
              </a:rPr>
              <a:t>: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200" dirty="0">
                <a:latin typeface="e-Ukraine Light" pitchFamily="50" charset="-52"/>
              </a:rPr>
              <a:t>- </a:t>
            </a:r>
            <a:r>
              <a:rPr lang="ru-RU" sz="1200" dirty="0" err="1">
                <a:latin typeface="e-Ukraine Light" pitchFamily="50" charset="-52"/>
              </a:rPr>
              <a:t>фізичних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осіб-підприємців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перебувають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спрощеній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системі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платники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ІІІ </a:t>
            </a:r>
            <a:r>
              <a:rPr lang="ru-RU" sz="1200" dirty="0" err="1">
                <a:latin typeface="e-Ukraine Light" pitchFamily="50" charset="-52"/>
              </a:rPr>
              <a:t>групи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ставкою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3%, </a:t>
            </a:r>
            <a:r>
              <a:rPr lang="ru-RU" sz="1200" dirty="0" err="1">
                <a:latin typeface="e-Ukraine Light" pitchFamily="50" charset="-52"/>
              </a:rPr>
              <a:t>платники</a:t>
            </a:r>
            <a:r>
              <a:rPr lang="ru-RU" sz="1200" dirty="0">
                <a:latin typeface="e-Ukraine Light" pitchFamily="50" charset="-52"/>
              </a:rPr>
              <a:t> ПДВ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200" dirty="0">
                <a:latin typeface="e-Ukraine Light" pitchFamily="50" charset="-52"/>
              </a:rPr>
              <a:t>- </a:t>
            </a:r>
            <a:r>
              <a:rPr lang="ru-RU" sz="1200" dirty="0" err="1">
                <a:latin typeface="e-Ukraine Light" pitchFamily="50" charset="-52"/>
              </a:rPr>
              <a:t>всіх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фізичних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осіб-підприємців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загальній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системі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незалежно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сплати</a:t>
            </a:r>
            <a:r>
              <a:rPr lang="ru-RU" sz="1200" dirty="0">
                <a:latin typeface="e-Ukraine Light" pitchFamily="50" charset="-52"/>
              </a:rPr>
              <a:t> ПДВ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200" dirty="0">
                <a:latin typeface="e-Ukraine Light" pitchFamily="50" charset="-52"/>
              </a:rPr>
              <a:t>- </a:t>
            </a:r>
            <a:r>
              <a:rPr lang="ru-RU" sz="1200" dirty="0" err="1">
                <a:latin typeface="e-Ukraine Light" pitchFamily="50" charset="-52"/>
              </a:rPr>
              <a:t>всіх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юридичних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осіб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незалежно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системи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. 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68348" y="209549"/>
            <a:ext cx="449899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 err="1">
                <a:latin typeface="e-Ukraine Light" pitchFamily="50" charset="-52"/>
              </a:rPr>
              <a:t>створений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паперовій</a:t>
            </a:r>
            <a:r>
              <a:rPr lang="ru-RU" sz="1200" dirty="0">
                <a:latin typeface="e-Ukraine Light" pitchFamily="50" charset="-52"/>
              </a:rPr>
              <a:t>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електронній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формі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електронний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розрахунковий</a:t>
            </a:r>
            <a:r>
              <a:rPr lang="ru-RU" sz="1200" dirty="0">
                <a:latin typeface="e-Ukraine Light" pitchFamily="50" charset="-52"/>
              </a:rPr>
              <a:t> документ) у </a:t>
            </a:r>
            <a:r>
              <a:rPr lang="ru-RU" sz="1200" dirty="0" err="1">
                <a:latin typeface="e-Ukraine Light" pitchFamily="50" charset="-52"/>
              </a:rPr>
              <a:t>випадках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передбачених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цим</a:t>
            </a:r>
            <a:r>
              <a:rPr lang="ru-RU" sz="1200" dirty="0">
                <a:latin typeface="e-Ukraine Light" pitchFamily="50" charset="-52"/>
              </a:rPr>
              <a:t> Законом, </a:t>
            </a:r>
            <a:r>
              <a:rPr lang="ru-RU" sz="1200" dirty="0" err="1">
                <a:latin typeface="e-Ukraine Light" pitchFamily="50" charset="-52"/>
              </a:rPr>
              <a:t>зареєстрованим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встановленому</a:t>
            </a:r>
            <a:r>
              <a:rPr lang="ru-RU" sz="1200" dirty="0">
                <a:latin typeface="e-Ukraine Light" pitchFamily="50" charset="-52"/>
              </a:rPr>
              <a:t> порядку </a:t>
            </a:r>
            <a:r>
              <a:rPr lang="ru-RU" sz="1200" dirty="0" err="1">
                <a:latin typeface="e-Ukraine Light" pitchFamily="50" charset="-52"/>
              </a:rPr>
              <a:t>реєстратором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програмним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реєстратором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чи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заповнений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вручну</a:t>
            </a:r>
            <a:r>
              <a:rPr lang="ru-RU" sz="1200" dirty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Порядок </a:t>
            </a:r>
            <a:r>
              <a:rPr lang="ru-RU" sz="1200" dirty="0" err="1">
                <a:latin typeface="e-Ukraine Light" pitchFamily="50" charset="-52"/>
              </a:rPr>
              <a:t>проведення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розрахунків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сфері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торгівлі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громадського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харчування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встановлено</a:t>
            </a:r>
            <a:r>
              <a:rPr lang="ru-RU" sz="1200" dirty="0">
                <a:latin typeface="e-Ukraine Light" pitchFamily="50" charset="-52"/>
              </a:rPr>
              <a:t> ст. 3 Закону № 265</a:t>
            </a:r>
            <a:r>
              <a:rPr lang="ru-RU" sz="1200" dirty="0" smtClean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e-Ukraine Light" pitchFamily="50" charset="-52"/>
              </a:rPr>
              <a:t>	У  </a:t>
            </a:r>
            <a:r>
              <a:rPr lang="ru-RU" sz="1200" dirty="0" err="1">
                <a:latin typeface="e-Ukraine Light" pitchFamily="50" charset="-52"/>
              </a:rPr>
              <a:t>зв’язку</a:t>
            </a:r>
            <a:r>
              <a:rPr lang="ru-RU" sz="1200" dirty="0">
                <a:latin typeface="e-Ukraine Light" pitchFamily="50" charset="-52"/>
              </a:rPr>
              <a:t>  з   </a:t>
            </a:r>
            <a:r>
              <a:rPr lang="ru-RU" sz="1200" dirty="0" err="1">
                <a:latin typeface="e-Ukraine Light" pitchFamily="50" charset="-52"/>
              </a:rPr>
              <a:t>прийняттям</a:t>
            </a:r>
            <a:r>
              <a:rPr lang="ru-RU" sz="1200" dirty="0">
                <a:latin typeface="e-Ukraine Light" pitchFamily="50" charset="-52"/>
              </a:rPr>
              <a:t>  Закону 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 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  30  </a:t>
            </a:r>
            <a:r>
              <a:rPr lang="ru-RU" sz="1200" dirty="0" err="1">
                <a:latin typeface="e-Ukraine Light" pitchFamily="50" charset="-52"/>
              </a:rPr>
              <a:t>червня</a:t>
            </a:r>
            <a:r>
              <a:rPr lang="ru-RU" sz="1200" dirty="0">
                <a:latin typeface="e-Ukraine Light" pitchFamily="50" charset="-52"/>
              </a:rPr>
              <a:t>   2023  року № 3219-ІХ «Про </a:t>
            </a:r>
            <a:r>
              <a:rPr lang="ru-RU" sz="1200" dirty="0" err="1">
                <a:latin typeface="e-Ukraine Light" pitchFamily="50" charset="-52"/>
              </a:rPr>
              <a:t>внесення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змін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кодексу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інших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законів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особливостей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період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воєнного</a:t>
            </a:r>
            <a:r>
              <a:rPr lang="ru-RU" sz="1200" dirty="0">
                <a:latin typeface="e-Ukraine Light" pitchFamily="50" charset="-52"/>
              </a:rPr>
              <a:t> стану» п. 2 ст. 3 Закону № 265 </a:t>
            </a:r>
            <a:r>
              <a:rPr lang="ru-RU" sz="1200" dirty="0" err="1">
                <a:latin typeface="e-Ukraine Light" pitchFamily="50" charset="-52"/>
              </a:rPr>
              <a:t>доповнено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положенням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фізичних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осіб-підприємців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перебувають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спрощеній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системі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оподаткування</a:t>
            </a:r>
            <a:r>
              <a:rPr lang="ru-RU" sz="1200" dirty="0">
                <a:latin typeface="e-Ukraine Light" pitchFamily="50" charset="-52"/>
              </a:rPr>
              <a:t> дозволено </a:t>
            </a:r>
            <a:r>
              <a:rPr lang="ru-RU" sz="1200" dirty="0" err="1">
                <a:latin typeface="e-Ukraine Light" pitchFamily="50" charset="-52"/>
              </a:rPr>
              <a:t>зазначати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назву</a:t>
            </a:r>
            <a:r>
              <a:rPr lang="ru-RU" sz="1200" dirty="0">
                <a:latin typeface="e-Ukraine Light" pitchFamily="50" charset="-52"/>
              </a:rPr>
              <a:t> товару (</a:t>
            </a:r>
            <a:r>
              <a:rPr lang="ru-RU" sz="1200" dirty="0" err="1">
                <a:latin typeface="e-Ukraine Light" pitchFamily="50" charset="-52"/>
              </a:rPr>
              <a:t>послуги</a:t>
            </a:r>
            <a:r>
              <a:rPr lang="ru-RU" sz="1200" dirty="0">
                <a:latin typeface="e-Ukraine Light" pitchFamily="50" charset="-52"/>
              </a:rPr>
              <a:t>) у </a:t>
            </a:r>
            <a:r>
              <a:rPr lang="ru-RU" sz="1200" dirty="0" err="1">
                <a:latin typeface="e-Ukraine Light" pitchFamily="50" charset="-52"/>
              </a:rPr>
              <a:t>фіскальних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касових</a:t>
            </a:r>
            <a:r>
              <a:rPr lang="ru-RU" sz="1200" dirty="0">
                <a:latin typeface="e-Ukraine Light" pitchFamily="50" charset="-52"/>
              </a:rPr>
              <a:t> чеках у </a:t>
            </a:r>
            <a:r>
              <a:rPr lang="ru-RU" sz="1200" dirty="0" err="1">
                <a:latin typeface="e-Ukraine Light" pitchFamily="50" charset="-52"/>
              </a:rPr>
              <a:t>спрощеному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вигляді</a:t>
            </a:r>
            <a:r>
              <a:rPr lang="ru-RU" sz="1200" dirty="0">
                <a:latin typeface="e-Ukraine Light" pitchFamily="50" charset="-52"/>
              </a:rPr>
              <a:t>, а </a:t>
            </a:r>
            <a:r>
              <a:rPr lang="ru-RU" sz="1200" dirty="0" err="1">
                <a:latin typeface="e-Ukraine Light" pitchFamily="50" charset="-52"/>
              </a:rPr>
              <a:t>саме</a:t>
            </a:r>
            <a:r>
              <a:rPr lang="ru-RU" sz="1200" dirty="0">
                <a:latin typeface="e-Ukraine Light" pitchFamily="50" charset="-52"/>
              </a:rPr>
              <a:t>: 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1344</TotalTime>
  <Words>235</Words>
  <Application>Microsoft Office PowerPoint</Application>
  <PresentationFormat>Лист A4 (210x297 мм)</PresentationFormat>
  <Paragraphs>44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133</cp:revision>
  <cp:lastPrinted>2022-12-13T10:52:00Z</cp:lastPrinted>
  <dcterms:created xsi:type="dcterms:W3CDTF">2021-05-27T05:23:05Z</dcterms:created>
  <dcterms:modified xsi:type="dcterms:W3CDTF">2023-09-21T06:24:27Z</dcterms:modified>
</cp:coreProperties>
</file>