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714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6" y="142339"/>
            <a:ext cx="4877753" cy="673417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0" y="142339"/>
            <a:ext cx="4881163" cy="6723423"/>
            <a:chOff x="82316" y="0"/>
            <a:chExt cx="4881163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169545" y="0"/>
              <a:ext cx="4793934" cy="6850381"/>
              <a:chOff x="169545" y="0"/>
              <a:chExt cx="4793934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169545" y="0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17" y="436388"/>
              <a:ext cx="842883" cy="878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2143126"/>
              <a:ext cx="833358" cy="90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92" y="4107580"/>
              <a:ext cx="880983" cy="893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470454"/>
              <a:ext cx="2114550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канал ДПС «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240025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2357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1162" y="1376772"/>
            <a:ext cx="3829050" cy="13234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err="1">
                <a:latin typeface="e-Ukraine Light" pitchFamily="50" charset="-52"/>
                <a:cs typeface="Arial" pitchFamily="34" charset="0"/>
              </a:rPr>
              <a:t>Щодо</a:t>
            </a:r>
            <a:r>
              <a:rPr lang="ru-RU" sz="20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2000" b="1" dirty="0" err="1">
                <a:latin typeface="e-Ukraine Light" pitchFamily="50" charset="-52"/>
                <a:cs typeface="Arial" pitchFamily="34" charset="0"/>
              </a:rPr>
              <a:t>процедури</a:t>
            </a:r>
            <a:r>
              <a:rPr lang="ru-RU" sz="2000" b="1" dirty="0">
                <a:latin typeface="e-Ukraine Light" pitchFamily="50" charset="-52"/>
                <a:cs typeface="Arial" pitchFamily="34" charset="0"/>
              </a:rPr>
              <a:t> продажу майна, </a:t>
            </a:r>
            <a:r>
              <a:rPr lang="ru-RU" sz="2000" b="1" dirty="0" err="1">
                <a:latin typeface="e-Ukraine Light" pitchFamily="50" charset="-52"/>
                <a:cs typeface="Arial" pitchFamily="34" charset="0"/>
              </a:rPr>
              <a:t>що</a:t>
            </a:r>
            <a:r>
              <a:rPr lang="ru-RU" sz="20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2000" b="1" dirty="0" err="1">
                <a:latin typeface="e-Ukraine Light" pitchFamily="50" charset="-52"/>
                <a:cs typeface="Arial" pitchFamily="34" charset="0"/>
              </a:rPr>
              <a:t>перебуває</a:t>
            </a:r>
            <a:r>
              <a:rPr lang="ru-RU" sz="2000" b="1" dirty="0">
                <a:latin typeface="e-Ukraine Light" pitchFamily="50" charset="-52"/>
                <a:cs typeface="Arial" pitchFamily="34" charset="0"/>
              </a:rPr>
              <a:t> у </a:t>
            </a:r>
            <a:r>
              <a:rPr lang="ru-RU" sz="2000" b="1" dirty="0" err="1">
                <a:latin typeface="e-Ukraine Light" pitchFamily="50" charset="-52"/>
                <a:cs typeface="Arial" pitchFamily="34" charset="0"/>
              </a:rPr>
              <a:t>податковій</a:t>
            </a:r>
            <a:r>
              <a:rPr lang="ru-RU" sz="20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2000" b="1" dirty="0" err="1">
                <a:latin typeface="e-Ukraine Light" pitchFamily="50" charset="-52"/>
                <a:cs typeface="Arial" pitchFamily="34" charset="0"/>
              </a:rPr>
              <a:t>заставі</a:t>
            </a:r>
            <a:r>
              <a:rPr lang="ru-RU" sz="2000" b="1" dirty="0">
                <a:latin typeface="e-Ukraine Light" pitchFamily="50" charset="-52"/>
                <a:cs typeface="Arial" pitchFamily="34" charset="0"/>
              </a:rPr>
              <a:t> 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Вересень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49" y="250783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24901" y="90176"/>
            <a:ext cx="4890591" cy="67246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229225" y="165734"/>
            <a:ext cx="4605996" cy="67246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5193176" y="3538909"/>
            <a:ext cx="1562100" cy="16573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6486525" y="5048250"/>
            <a:ext cx="1685925" cy="15621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193176" y="5019675"/>
            <a:ext cx="1657350" cy="165735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476999" y="3552825"/>
            <a:ext cx="1724026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29225" y="342899"/>
            <a:ext cx="45338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інфографіки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та коментарі керівництва, фахівців служби! Буде корисно та цікаво!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Спілкуйтеся з Податковою службою дистанційно за допомогою сервісу  «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InfoTAX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</p:txBody>
      </p:sp>
      <p:pic>
        <p:nvPicPr>
          <p:cNvPr id="16" name="Рисунок 10" descr="https://chart.googleapis.com/chart?cht=qr&amp;chl=https%3A%2F%2Ft.me%2FinfoTAXbot&amp;chld=L|0&amp;chs=150">
            <a:extLst>
              <a:ext uri="{FF2B5EF4-FFF2-40B4-BE49-F238E27FC236}">
                <a16:creationId xmlns:a16="http://schemas.microsoft.com/office/drawing/2014/main" xmlns="" id="{C10BBAFE-2D79-49E5-868B-A0FDCC9F8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411" y="1742694"/>
            <a:ext cx="130492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4900" y="121384"/>
            <a:ext cx="4890591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00" dirty="0">
                <a:latin typeface="e-Ukraine Light" pitchFamily="50" charset="-52"/>
              </a:rPr>
              <a:t>	</a:t>
            </a:r>
            <a:r>
              <a:rPr lang="ru-RU" sz="1000" dirty="0">
                <a:solidFill>
                  <a:srgbClr val="00B050"/>
                </a:solidFill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 Головне </a:t>
            </a:r>
            <a:r>
              <a:rPr lang="ru-RU" sz="1000" dirty="0" err="1">
                <a:latin typeface="e-Ukraine Light" pitchFamily="50" charset="-52"/>
              </a:rPr>
              <a:t>управління</a:t>
            </a:r>
            <a:r>
              <a:rPr lang="ru-RU" sz="1000" dirty="0">
                <a:latin typeface="e-Ukraine Light" pitchFamily="50" charset="-52"/>
              </a:rPr>
              <a:t> ДПС у м. </a:t>
            </a:r>
            <a:r>
              <a:rPr lang="ru-RU" sz="1000" dirty="0" err="1">
                <a:latin typeface="e-Ukraine Light" pitchFamily="50" charset="-52"/>
              </a:rPr>
              <a:t>Києві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повідомляє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згідно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зі</a:t>
            </a:r>
            <a:r>
              <a:rPr lang="ru-RU" sz="1000" dirty="0">
                <a:latin typeface="e-Ukraine Light" pitchFamily="50" charset="-52"/>
              </a:rPr>
              <a:t> ст. 95 </a:t>
            </a:r>
            <a:r>
              <a:rPr lang="ru-RU" sz="1000" dirty="0" err="1">
                <a:latin typeface="e-Ukraine Light" pitchFamily="50" charset="-52"/>
              </a:rPr>
              <a:t>Податкового</a:t>
            </a:r>
            <a:r>
              <a:rPr lang="ru-RU" sz="1000" dirty="0">
                <a:latin typeface="e-Ukraine Light" pitchFamily="50" charset="-52"/>
              </a:rPr>
              <a:t> кодексу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контролюючий</a:t>
            </a:r>
            <a:r>
              <a:rPr lang="ru-RU" sz="1000" dirty="0">
                <a:latin typeface="e-Ukraine Light" pitchFamily="50" charset="-52"/>
              </a:rPr>
              <a:t> орган </a:t>
            </a:r>
            <a:r>
              <a:rPr lang="ru-RU" sz="1000" dirty="0" err="1">
                <a:latin typeface="e-Ukraine Light" pitchFamily="50" charset="-52"/>
              </a:rPr>
              <a:t>здійснює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>
                <a:latin typeface="e-Ukraine Light" pitchFamily="50" charset="-52"/>
              </a:rPr>
              <a:t> і на </a:t>
            </a:r>
            <a:r>
              <a:rPr lang="ru-RU" sz="1000" dirty="0" err="1">
                <a:latin typeface="e-Ukraine Light" pitchFamily="50" charset="-52"/>
              </a:rPr>
              <a:t>користь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держави</a:t>
            </a:r>
            <a:r>
              <a:rPr lang="ru-RU" sz="1000" dirty="0">
                <a:latin typeface="e-Ukraine Light" pitchFamily="50" charset="-52"/>
              </a:rPr>
              <a:t> заходи </a:t>
            </a:r>
            <a:r>
              <a:rPr lang="ru-RU" sz="1000" dirty="0" err="1">
                <a:latin typeface="e-Ukraine Light" pitchFamily="50" charset="-52"/>
              </a:rPr>
              <a:t>щодо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погашення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податкового</a:t>
            </a:r>
            <a:r>
              <a:rPr lang="ru-RU" sz="1000" dirty="0">
                <a:latin typeface="e-Ukraine Light" pitchFamily="50" charset="-52"/>
              </a:rPr>
              <a:t> боргу такого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>
                <a:latin typeface="e-Ukraine Light" pitchFamily="50" charset="-52"/>
              </a:rPr>
              <a:t> шляхом </a:t>
            </a:r>
            <a:r>
              <a:rPr lang="ru-RU" sz="1000" dirty="0" err="1">
                <a:latin typeface="e-Ukraine Light" pitchFamily="50" charset="-52"/>
              </a:rPr>
              <a:t>стягнення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коштів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перебувають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його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власності</a:t>
            </a:r>
            <a:r>
              <a:rPr lang="ru-RU" sz="1000" dirty="0">
                <a:latin typeface="e-Ukraine Light" pitchFamily="50" charset="-52"/>
              </a:rPr>
              <a:t>, а в </a:t>
            </a:r>
            <a:r>
              <a:rPr lang="ru-RU" sz="1000" dirty="0" err="1">
                <a:latin typeface="e-Ukraine Light" pitchFamily="50" charset="-52"/>
              </a:rPr>
              <a:t>разі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їх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недостатності</a:t>
            </a:r>
            <a:r>
              <a:rPr lang="ru-RU" sz="1000" dirty="0">
                <a:latin typeface="e-Ukraine Light" pitchFamily="50" charset="-52"/>
              </a:rPr>
              <a:t> – шляхом продажу майна такого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>
                <a:latin typeface="e-Ukraine Light" pitchFamily="50" charset="-52"/>
              </a:rPr>
              <a:t>, яке </a:t>
            </a:r>
            <a:r>
              <a:rPr lang="ru-RU" sz="1000" dirty="0" err="1">
                <a:latin typeface="e-Ukraine Light" pitchFamily="50" charset="-52"/>
              </a:rPr>
              <a:t>перебуває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податковій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заставі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Стягнення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коштів</a:t>
            </a:r>
            <a:r>
              <a:rPr lang="ru-RU" sz="1000" dirty="0">
                <a:latin typeface="e-Ukraine Light" pitchFamily="50" charset="-52"/>
              </a:rPr>
              <a:t> та продаж майна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провадяться</a:t>
            </a:r>
            <a:r>
              <a:rPr lang="ru-RU" sz="1000" dirty="0">
                <a:latin typeface="e-Ukraine Light" pitchFamily="50" charset="-52"/>
              </a:rPr>
              <a:t> не </a:t>
            </a:r>
            <a:r>
              <a:rPr lang="ru-RU" sz="1000" dirty="0" err="1">
                <a:latin typeface="e-Ukraine Light" pitchFamily="50" charset="-52"/>
              </a:rPr>
              <a:t>раніше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ніж</a:t>
            </a:r>
            <a:r>
              <a:rPr lang="ru-RU" sz="1000" dirty="0">
                <a:latin typeface="e-Ukraine Light" pitchFamily="50" charset="-52"/>
              </a:rPr>
              <a:t> через 30 </a:t>
            </a:r>
            <a:r>
              <a:rPr lang="ru-RU" sz="1000" dirty="0" err="1">
                <a:latin typeface="e-Ukraine Light" pitchFamily="50" charset="-52"/>
              </a:rPr>
              <a:t>календарних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днів</a:t>
            </a:r>
            <a:r>
              <a:rPr lang="ru-RU" sz="1000" dirty="0">
                <a:latin typeface="e-Ukraine Light" pitchFamily="50" charset="-52"/>
              </a:rPr>
              <a:t> з дня </a:t>
            </a:r>
            <a:r>
              <a:rPr lang="ru-RU" sz="1000" dirty="0" err="1">
                <a:latin typeface="e-Ukraine Light" pitchFamily="50" charset="-52"/>
              </a:rPr>
              <a:t>надіслання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вручення</a:t>
            </a:r>
            <a:r>
              <a:rPr lang="ru-RU" sz="1000" dirty="0">
                <a:latin typeface="e-Ukraine Light" pitchFamily="50" charset="-52"/>
              </a:rPr>
              <a:t>) такому </a:t>
            </a:r>
            <a:r>
              <a:rPr lang="ru-RU" sz="1000" dirty="0" err="1">
                <a:latin typeface="e-Ukraine Light" pitchFamily="50" charset="-52"/>
              </a:rPr>
              <a:t>платнику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вимоги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00" dirty="0" err="1">
                <a:latin typeface="e-Ukraine Light" pitchFamily="50" charset="-52"/>
              </a:rPr>
              <a:t>Контролюючий</a:t>
            </a:r>
            <a:r>
              <a:rPr lang="ru-RU" sz="1000" dirty="0">
                <a:latin typeface="e-Ukraine Light" pitchFamily="50" charset="-52"/>
              </a:rPr>
              <a:t> орган </a:t>
            </a:r>
            <a:r>
              <a:rPr lang="ru-RU" sz="1000" dirty="0" err="1">
                <a:latin typeface="e-Ukraine Light" pitchFamily="50" charset="-52"/>
              </a:rPr>
              <a:t>звертається</a:t>
            </a:r>
            <a:r>
              <a:rPr lang="ru-RU" sz="1000" dirty="0">
                <a:latin typeface="e-Ukraine Light" pitchFamily="50" charset="-52"/>
              </a:rPr>
              <a:t> до суду </a:t>
            </a:r>
            <a:r>
              <a:rPr lang="ru-RU" sz="1000" dirty="0" err="1">
                <a:latin typeface="e-Ukraine Light" pitchFamily="50" charset="-52"/>
              </a:rPr>
              <a:t>щодо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надання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дозволу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погашення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усієї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суми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податкового</a:t>
            </a:r>
            <a:r>
              <a:rPr lang="ru-RU" sz="1000" dirty="0">
                <a:latin typeface="e-Ukraine Light" pitchFamily="50" charset="-52"/>
              </a:rPr>
              <a:t> боргу за </a:t>
            </a:r>
            <a:r>
              <a:rPr lang="ru-RU" sz="1000" dirty="0" err="1">
                <a:latin typeface="e-Ukraine Light" pitchFamily="50" charset="-52"/>
              </a:rPr>
              <a:t>рахунок</a:t>
            </a:r>
            <a:r>
              <a:rPr lang="ru-RU" sz="1000" dirty="0">
                <a:latin typeface="e-Ukraine Light" pitchFamily="50" charset="-52"/>
              </a:rPr>
              <a:t> майна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перебуває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податковій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заставі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Рішення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суду </a:t>
            </a:r>
            <a:r>
              <a:rPr lang="ru-RU" sz="1000" dirty="0" err="1">
                <a:latin typeface="e-Ukraine Light" pitchFamily="50" charset="-52"/>
              </a:rPr>
              <a:t>щодо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надання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вказаного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дозволу</a:t>
            </a:r>
            <a:r>
              <a:rPr lang="ru-RU" sz="1000" dirty="0">
                <a:latin typeface="e-Ukraine Light" pitchFamily="50" charset="-52"/>
              </a:rPr>
              <a:t> є </a:t>
            </a:r>
            <a:r>
              <a:rPr lang="ru-RU" sz="1000" dirty="0" err="1">
                <a:latin typeface="e-Ukraine Light" pitchFamily="50" charset="-52"/>
              </a:rPr>
              <a:t>підставою</a:t>
            </a:r>
            <a:r>
              <a:rPr lang="ru-RU" sz="1000" dirty="0">
                <a:latin typeface="e-Ukraine Light" pitchFamily="50" charset="-52"/>
              </a:rPr>
              <a:t> для </a:t>
            </a:r>
            <a:r>
              <a:rPr lang="ru-RU" sz="1000" dirty="0" err="1">
                <a:latin typeface="e-Ukraine Light" pitchFamily="50" charset="-52"/>
              </a:rPr>
              <a:t>прийняття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контролюючим</a:t>
            </a:r>
            <a:r>
              <a:rPr lang="ru-RU" sz="1000" dirty="0">
                <a:latin typeface="e-Ukraine Light" pitchFamily="50" charset="-52"/>
              </a:rPr>
              <a:t> органом </a:t>
            </a:r>
            <a:r>
              <a:rPr lang="ru-RU" sz="1000" dirty="0" err="1">
                <a:latin typeface="e-Ukraine Light" pitchFamily="50" charset="-52"/>
              </a:rPr>
              <a:t>рішення</a:t>
            </a:r>
            <a:r>
              <a:rPr lang="ru-RU" sz="1000" dirty="0">
                <a:latin typeface="e-Ukraine Light" pitchFamily="50" charset="-52"/>
              </a:rPr>
              <a:t> про </a:t>
            </a:r>
            <a:r>
              <a:rPr lang="ru-RU" sz="1000" dirty="0" err="1">
                <a:latin typeface="e-Ukraine Light" pitchFamily="50" charset="-52"/>
              </a:rPr>
              <a:t>погашення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усієї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суми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податкового</a:t>
            </a:r>
            <a:r>
              <a:rPr lang="ru-RU" sz="1000" dirty="0">
                <a:latin typeface="e-Ukraine Light" pitchFamily="50" charset="-52"/>
              </a:rPr>
              <a:t> боргу. </a:t>
            </a:r>
            <a:r>
              <a:rPr lang="ru-RU" sz="1000" dirty="0" err="1">
                <a:latin typeface="e-Ukraine Light" pitchFamily="50" charset="-52"/>
              </a:rPr>
              <a:t>Рішення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контролюючого</a:t>
            </a:r>
            <a:r>
              <a:rPr lang="ru-RU" sz="1000" dirty="0">
                <a:latin typeface="e-Ukraine Light" pitchFamily="50" charset="-52"/>
              </a:rPr>
              <a:t> органу </a:t>
            </a:r>
            <a:r>
              <a:rPr lang="ru-RU" sz="1000" dirty="0" err="1">
                <a:latin typeface="e-Ukraine Light" pitchFamily="50" charset="-52"/>
              </a:rPr>
              <a:t>підписується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керівником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його</a:t>
            </a:r>
            <a:r>
              <a:rPr lang="ru-RU" sz="1000" dirty="0">
                <a:latin typeface="e-Ukraine Light" pitchFamily="50" charset="-52"/>
              </a:rPr>
              <a:t> заступником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уповноваженою</a:t>
            </a:r>
            <a:r>
              <a:rPr lang="ru-RU" sz="1000" dirty="0">
                <a:latin typeface="e-Ukraine Light" pitchFamily="50" charset="-52"/>
              </a:rPr>
              <a:t> особою) </a:t>
            </a:r>
            <a:r>
              <a:rPr lang="ru-RU" sz="1000" dirty="0" err="1">
                <a:latin typeface="e-Ukraine Light" pitchFamily="50" charset="-52"/>
              </a:rPr>
              <a:t>контролюючого</a:t>
            </a:r>
            <a:r>
              <a:rPr lang="ru-RU" sz="1000" dirty="0">
                <a:latin typeface="e-Ukraine Light" pitchFamily="50" charset="-52"/>
              </a:rPr>
              <a:t> органу та </a:t>
            </a:r>
            <a:r>
              <a:rPr lang="ru-RU" sz="1000" dirty="0" err="1">
                <a:latin typeface="e-Ukraine Light" pitchFamily="50" charset="-52"/>
              </a:rPr>
              <a:t>скріплюється</a:t>
            </a:r>
            <a:r>
              <a:rPr lang="ru-RU" sz="1000" dirty="0">
                <a:latin typeface="e-Ukraine Light" pitchFamily="50" charset="-52"/>
              </a:rPr>
              <a:t> гербовою </a:t>
            </a:r>
            <a:r>
              <a:rPr lang="ru-RU" sz="1000" dirty="0" err="1">
                <a:latin typeface="e-Ukraine Light" pitchFamily="50" charset="-52"/>
              </a:rPr>
              <a:t>печаткою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контролюючого</a:t>
            </a:r>
            <a:r>
              <a:rPr lang="ru-RU" sz="1000" dirty="0">
                <a:latin typeface="e-Ukraine Light" pitchFamily="50" charset="-52"/>
              </a:rPr>
              <a:t> органу. </a:t>
            </a:r>
            <a:r>
              <a:rPr lang="ru-RU" sz="1000" dirty="0" err="1">
                <a:latin typeface="e-Ukraine Light" pitchFamily="50" charset="-52"/>
              </a:rPr>
              <a:t>Перелік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відомостей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зазначаються</a:t>
            </a:r>
            <a:r>
              <a:rPr lang="ru-RU" sz="1000" dirty="0">
                <a:latin typeface="e-Ukraine Light" pitchFamily="50" charset="-52"/>
              </a:rPr>
              <a:t> у такому </a:t>
            </a:r>
            <a:r>
              <a:rPr lang="ru-RU" sz="1000" dirty="0" err="1">
                <a:latin typeface="e-Ukraine Light" pitchFamily="50" charset="-52"/>
              </a:rPr>
              <a:t>рішенні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встановлюється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центральним</a:t>
            </a:r>
            <a:r>
              <a:rPr lang="ru-RU" sz="1000" dirty="0">
                <a:latin typeface="e-Ukraine Light" pitchFamily="50" charset="-52"/>
              </a:rPr>
              <a:t> органом </a:t>
            </a:r>
            <a:r>
              <a:rPr lang="ru-RU" sz="1000" dirty="0" err="1">
                <a:latin typeface="e-Ukraine Light" pitchFamily="50" charset="-52"/>
              </a:rPr>
              <a:t>виконавчої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влади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забезпечує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формування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реалізує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державну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фінансову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політику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Продаж </a:t>
            </a:r>
            <a:r>
              <a:rPr lang="ru-RU" sz="1000" dirty="0">
                <a:latin typeface="e-Ukraine Light" pitchFamily="50" charset="-52"/>
              </a:rPr>
              <a:t>майна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здійснюється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публічних</a:t>
            </a:r>
            <a:r>
              <a:rPr lang="ru-RU" sz="1000" dirty="0">
                <a:latin typeface="e-Ukraine Light" pitchFamily="50" charset="-52"/>
              </a:rPr>
              <a:t> торгах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через </a:t>
            </a:r>
            <a:r>
              <a:rPr lang="ru-RU" sz="1000" dirty="0" err="1">
                <a:latin typeface="e-Ukraine Light" pitchFamily="50" charset="-52"/>
              </a:rPr>
              <a:t>торгівельні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організації</a:t>
            </a:r>
            <a:r>
              <a:rPr lang="ru-RU" sz="1000" dirty="0" smtClean="0">
                <a:latin typeface="e-Ukraine Light" pitchFamily="50" charset="-5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1000" dirty="0">
                <a:latin typeface="e-Ukraine Light" pitchFamily="50" charset="-52"/>
              </a:rPr>
              <a:t>  </a:t>
            </a:r>
            <a:r>
              <a:rPr lang="ru-RU" sz="1000" dirty="0" smtClean="0">
                <a:latin typeface="e-Ukraine Light" pitchFamily="50" charset="-52"/>
              </a:rPr>
              <a:t>	Продаж </a:t>
            </a:r>
            <a:r>
              <a:rPr lang="ru-RU" sz="1000" dirty="0">
                <a:latin typeface="e-Ukraine Light" pitchFamily="50" charset="-52"/>
              </a:rPr>
              <a:t>майна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публічних</a:t>
            </a:r>
            <a:r>
              <a:rPr lang="ru-RU" sz="1000" dirty="0">
                <a:latin typeface="e-Ukraine Light" pitchFamily="50" charset="-52"/>
              </a:rPr>
              <a:t> торгах </a:t>
            </a:r>
            <a:r>
              <a:rPr lang="ru-RU" sz="1000" dirty="0" err="1">
                <a:latin typeface="e-Ukraine Light" pitchFamily="50" charset="-52"/>
              </a:rPr>
              <a:t>здійснюється</a:t>
            </a:r>
            <a:r>
              <a:rPr lang="ru-RU" sz="1000" dirty="0">
                <a:latin typeface="e-Ukraine Light" pitchFamily="50" charset="-52"/>
              </a:rPr>
              <a:t> у такому порядку: </a:t>
            </a: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/>
            </a:r>
            <a:br>
              <a:rPr lang="ru-RU" sz="1000" dirty="0" smtClean="0">
                <a:latin typeface="e-Ukraine Light" pitchFamily="50" charset="-52"/>
              </a:rPr>
            </a:br>
            <a:endParaRPr lang="ru-RU" sz="10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96557" y="138485"/>
            <a:ext cx="4788839" cy="6704352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28878" y="103281"/>
            <a:ext cx="4787316" cy="6704352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6365EE5-61B6-4672-AA2C-19B58DE21C70}"/>
              </a:ext>
            </a:extLst>
          </p:cNvPr>
          <p:cNvSpPr/>
          <p:nvPr/>
        </p:nvSpPr>
        <p:spPr>
          <a:xfrm>
            <a:off x="5127010" y="103281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028877" y="-35219"/>
            <a:ext cx="4787316" cy="706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00" dirty="0">
                <a:latin typeface="e-Ukraine Light" pitchFamily="50" charset="-52"/>
              </a:rPr>
              <a:t>конторою), яка </a:t>
            </a:r>
            <a:r>
              <a:rPr lang="ru-RU" sz="1000" dirty="0" err="1">
                <a:latin typeface="e-Ukraine Light" pitchFamily="50" charset="-52"/>
              </a:rPr>
              <a:t>вчиняє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дії</a:t>
            </a:r>
            <a:r>
              <a:rPr lang="ru-RU" sz="1000" dirty="0">
                <a:latin typeface="e-Ukraine Light" pitchFamily="50" charset="-52"/>
              </a:rPr>
              <a:t> з продажу такого майна за </a:t>
            </a:r>
            <a:r>
              <a:rPr lang="ru-RU" sz="1000" dirty="0" err="1">
                <a:latin typeface="e-Ukraine Light" pitchFamily="50" charset="-52"/>
              </a:rPr>
              <a:t>дорученням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контролюючого</a:t>
            </a:r>
            <a:r>
              <a:rPr lang="ru-RU" sz="1000" dirty="0">
                <a:latin typeface="e-Ukraine Light" pitchFamily="50" charset="-52"/>
              </a:rPr>
              <a:t> органу на </a:t>
            </a:r>
            <a:r>
              <a:rPr lang="ru-RU" sz="1000" dirty="0" err="1">
                <a:latin typeface="e-Ukraine Light" pitchFamily="50" charset="-52"/>
              </a:rPr>
              <a:t>умовах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найкращої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цінової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пропозиції</a:t>
            </a:r>
            <a:r>
              <a:rPr lang="ru-RU" sz="1000" dirty="0">
                <a:latin typeface="e-Ukraine Light" pitchFamily="50" charset="-52"/>
              </a:rPr>
              <a:t>. </a:t>
            </a:r>
            <a:r>
              <a:rPr lang="ru-RU" sz="1000" dirty="0" err="1">
                <a:latin typeface="e-Ukraine Light" pitchFamily="50" charset="-52"/>
              </a:rPr>
              <a:t>Покупець</a:t>
            </a:r>
            <a:r>
              <a:rPr lang="ru-RU" sz="1000" dirty="0">
                <a:latin typeface="e-Ukraine Light" pitchFamily="50" charset="-52"/>
              </a:rPr>
              <a:t> майна, яке </a:t>
            </a:r>
            <a:r>
              <a:rPr lang="ru-RU" sz="1000" dirty="0" err="1">
                <a:latin typeface="e-Ukraine Light" pitchFamily="50" charset="-52"/>
              </a:rPr>
              <a:t>перебуває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податковій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заставі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набуває</a:t>
            </a:r>
            <a:r>
              <a:rPr lang="ru-RU" sz="1000" dirty="0">
                <a:latin typeface="e-Ukraine Light" pitchFamily="50" charset="-52"/>
              </a:rPr>
              <a:t> права </a:t>
            </a:r>
            <a:r>
              <a:rPr lang="ru-RU" sz="1000" dirty="0" err="1">
                <a:latin typeface="e-Ukraine Light" pitchFamily="50" charset="-52"/>
              </a:rPr>
              <a:t>власності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таке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майно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відповідно</a:t>
            </a:r>
            <a:r>
              <a:rPr lang="ru-RU" sz="1000" dirty="0">
                <a:latin typeface="e-Ukraine Light" pitchFamily="50" charset="-52"/>
              </a:rPr>
              <a:t> до умов, </a:t>
            </a:r>
            <a:r>
              <a:rPr lang="ru-RU" sz="1000" dirty="0" err="1">
                <a:latin typeface="e-Ukraine Light" pitchFamily="50" charset="-52"/>
              </a:rPr>
              <a:t>визначених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договорі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купівлі</a:t>
            </a:r>
            <a:r>
              <a:rPr lang="ru-RU" sz="1000" dirty="0">
                <a:latin typeface="e-Ukraine Light" pitchFamily="50" charset="-52"/>
              </a:rPr>
              <a:t>-продажу,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укладається</a:t>
            </a:r>
            <a:r>
              <a:rPr lang="ru-RU" sz="1000" dirty="0">
                <a:latin typeface="e-Ukraine Light" pitchFamily="50" charset="-52"/>
              </a:rPr>
              <a:t> за результатами </a:t>
            </a:r>
            <a:r>
              <a:rPr lang="ru-RU" sz="1000" dirty="0" err="1">
                <a:latin typeface="e-Ukraine Light" pitchFamily="50" charset="-52"/>
              </a:rPr>
              <a:t>проведених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торгів</a:t>
            </a:r>
            <a:r>
              <a:rPr lang="ru-RU" sz="1000" dirty="0">
                <a:latin typeface="e-Ukraine Light" pitchFamily="50" charset="-52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Договір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купівлі</a:t>
            </a:r>
            <a:r>
              <a:rPr lang="ru-RU" sz="1000" dirty="0">
                <a:latin typeface="e-Ukraine Light" pitchFamily="50" charset="-52"/>
              </a:rPr>
              <a:t>-продажу майна,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укладається</a:t>
            </a:r>
            <a:r>
              <a:rPr lang="ru-RU" sz="1000" dirty="0">
                <a:latin typeface="e-Ukraine Light" pitchFamily="50" charset="-52"/>
              </a:rPr>
              <a:t> за результатами </a:t>
            </a:r>
            <a:r>
              <a:rPr lang="ru-RU" sz="1000" dirty="0" err="1">
                <a:latin typeface="e-Ukraine Light" pitchFamily="50" charset="-52"/>
              </a:rPr>
              <a:t>проведених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торгів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обов'язково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має</a:t>
            </a:r>
            <a:r>
              <a:rPr lang="ru-RU" sz="1000" dirty="0">
                <a:latin typeface="e-Ukraine Light" pitchFamily="50" charset="-52"/>
              </a:rPr>
              <a:t> бути </a:t>
            </a:r>
            <a:r>
              <a:rPr lang="ru-RU" sz="1000" dirty="0" err="1">
                <a:latin typeface="e-Ukraine Light" pitchFamily="50" charset="-52"/>
              </a:rPr>
              <a:t>підписаний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платником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>
                <a:latin typeface="e-Ukraine Light" pitchFamily="50" charset="-52"/>
              </a:rPr>
              <a:t> - </a:t>
            </a:r>
            <a:r>
              <a:rPr lang="ru-RU" sz="1000" dirty="0" err="1">
                <a:latin typeface="e-Ukraine Light" pitchFamily="50" charset="-52"/>
              </a:rPr>
              <a:t>боржником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майно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якого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було</a:t>
            </a:r>
            <a:r>
              <a:rPr lang="ru-RU" sz="1000" dirty="0">
                <a:latin typeface="e-Ukraine Light" pitchFamily="50" charset="-52"/>
              </a:rPr>
              <a:t> продано на торгах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У </a:t>
            </a:r>
            <a:r>
              <a:rPr lang="ru-RU" sz="1000" dirty="0" err="1">
                <a:latin typeface="e-Ukraine Light" pitchFamily="50" charset="-52"/>
              </a:rPr>
              <a:t>разі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відмови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боржника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підписання</a:t>
            </a:r>
            <a:r>
              <a:rPr lang="ru-RU" sz="1000" dirty="0">
                <a:latin typeface="e-Ukraine Light" pitchFamily="50" charset="-52"/>
              </a:rPr>
              <a:t> договору </a:t>
            </a:r>
            <a:r>
              <a:rPr lang="ru-RU" sz="1000" dirty="0" err="1">
                <a:latin typeface="e-Ukraine Light" pitchFamily="50" charset="-52"/>
              </a:rPr>
              <a:t>купівлі</a:t>
            </a:r>
            <a:r>
              <a:rPr lang="ru-RU" sz="1000" dirty="0">
                <a:latin typeface="e-Ukraine Light" pitchFamily="50" charset="-52"/>
              </a:rPr>
              <a:t>-продажу </a:t>
            </a:r>
            <a:r>
              <a:rPr lang="ru-RU" sz="1000" dirty="0" err="1">
                <a:latin typeface="e-Ukraine Light" pitchFamily="50" charset="-52"/>
              </a:rPr>
              <a:t>такий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договір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підписується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керівником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його</a:t>
            </a:r>
            <a:r>
              <a:rPr lang="ru-RU" sz="1000" dirty="0">
                <a:latin typeface="e-Ukraine Light" pitchFamily="50" charset="-52"/>
              </a:rPr>
              <a:t> заступником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уповноваженою</a:t>
            </a:r>
            <a:r>
              <a:rPr lang="ru-RU" sz="1000" dirty="0">
                <a:latin typeface="e-Ukraine Light" pitchFamily="50" charset="-52"/>
              </a:rPr>
              <a:t> особою) </a:t>
            </a:r>
            <a:r>
              <a:rPr lang="ru-RU" sz="1000" dirty="0" err="1">
                <a:latin typeface="e-Ukraine Light" pitchFamily="50" charset="-52"/>
              </a:rPr>
              <a:t>контролюючого</a:t>
            </a:r>
            <a:r>
              <a:rPr lang="ru-RU" sz="1000" dirty="0">
                <a:latin typeface="e-Ukraine Light" pitchFamily="50" charset="-52"/>
              </a:rPr>
              <a:t> органу, за </a:t>
            </a:r>
            <a:r>
              <a:rPr lang="ru-RU" sz="1000" dirty="0" err="1">
                <a:latin typeface="e-Ukraine Light" pitchFamily="50" charset="-52"/>
              </a:rPr>
              <a:t>дорученням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якого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здійснювався</a:t>
            </a:r>
            <a:r>
              <a:rPr lang="ru-RU" sz="1000" dirty="0">
                <a:latin typeface="e-Ukraine Light" pitchFamily="50" charset="-52"/>
              </a:rPr>
              <a:t> продаж майна, у </a:t>
            </a:r>
            <a:r>
              <a:rPr lang="ru-RU" sz="1000" dirty="0" err="1">
                <a:latin typeface="e-Ukraine Light" pitchFamily="50" charset="-52"/>
              </a:rPr>
              <a:t>присутності</a:t>
            </a:r>
            <a:r>
              <a:rPr lang="ru-RU" sz="1000" dirty="0">
                <a:latin typeface="e-Ukraine Light" pitchFamily="50" charset="-52"/>
              </a:rPr>
              <a:t> не </a:t>
            </a:r>
            <a:r>
              <a:rPr lang="ru-RU" sz="1000" dirty="0" err="1">
                <a:latin typeface="e-Ukraine Light" pitchFamily="50" charset="-52"/>
              </a:rPr>
              <a:t>менш</a:t>
            </a:r>
            <a:r>
              <a:rPr lang="ru-RU" sz="1000" dirty="0">
                <a:latin typeface="e-Ukraine Light" pitchFamily="50" charset="-52"/>
              </a:rPr>
              <a:t> як </a:t>
            </a:r>
            <a:r>
              <a:rPr lang="ru-RU" sz="1000" dirty="0" err="1">
                <a:latin typeface="e-Ukraine Light" pitchFamily="50" charset="-52"/>
              </a:rPr>
              <a:t>двох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понятих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Порядок </a:t>
            </a:r>
            <a:r>
              <a:rPr lang="ru-RU" sz="1000" dirty="0" err="1">
                <a:latin typeface="e-Ukraine Light" pitchFamily="50" charset="-52"/>
              </a:rPr>
              <a:t>збільшення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зменшення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початкової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ціни</a:t>
            </a:r>
            <a:r>
              <a:rPr lang="ru-RU" sz="1000" dirty="0">
                <a:latin typeface="e-Ukraine Light" pitchFamily="50" charset="-52"/>
              </a:rPr>
              <a:t> продажу майна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визначається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Кабінетом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Міністрів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(Порядок </a:t>
            </a:r>
            <a:r>
              <a:rPr lang="ru-RU" sz="1000" dirty="0" err="1">
                <a:latin typeface="e-Ukraine Light" pitchFamily="50" charset="-52"/>
              </a:rPr>
              <a:t>компенсації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витрат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пов'язаних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організацією</a:t>
            </a:r>
            <a:r>
              <a:rPr lang="ru-RU" sz="1000" dirty="0">
                <a:latin typeface="e-Ukraine Light" pitchFamily="50" charset="-52"/>
              </a:rPr>
              <a:t> і </a:t>
            </a:r>
            <a:r>
              <a:rPr lang="ru-RU" sz="1000" dirty="0" err="1">
                <a:latin typeface="e-Ukraine Light" pitchFamily="50" charset="-52"/>
              </a:rPr>
              <a:t>проведенням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торгів</a:t>
            </a:r>
            <a:r>
              <a:rPr lang="ru-RU" sz="1000" dirty="0">
                <a:latin typeface="e-Ukraine Light" pitchFamily="50" charset="-52"/>
              </a:rPr>
              <a:t> з продажу майна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перебуває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податковій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заставі</a:t>
            </a:r>
            <a:r>
              <a:rPr lang="ru-RU" sz="1000" dirty="0">
                <a:latin typeface="e-Ukraine Light" pitchFamily="50" charset="-52"/>
              </a:rPr>
              <a:t>, та оплати </a:t>
            </a:r>
            <a:r>
              <a:rPr lang="ru-RU" sz="1000" dirty="0" err="1">
                <a:latin typeface="e-Ukraine Light" pitchFamily="50" charset="-52"/>
              </a:rPr>
              <a:t>банківських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послуг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перерахування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коштів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відповідного</a:t>
            </a:r>
            <a:r>
              <a:rPr lang="ru-RU" sz="1000" dirty="0">
                <a:latin typeface="e-Ukraine Light" pitchFamily="50" charset="-52"/>
              </a:rPr>
              <a:t> бюджету, </a:t>
            </a:r>
            <a:r>
              <a:rPr lang="ru-RU" sz="1000" dirty="0" err="1">
                <a:latin typeface="e-Ukraine Light" pitchFamily="50" charset="-52"/>
              </a:rPr>
              <a:t>затвердженого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постановою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Кабінету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Міністрів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29 </a:t>
            </a:r>
            <a:r>
              <a:rPr lang="ru-RU" sz="1000" dirty="0" err="1">
                <a:latin typeface="e-Ukraine Light" pitchFamily="50" charset="-52"/>
              </a:rPr>
              <a:t>грудня</a:t>
            </a:r>
            <a:r>
              <a:rPr lang="ru-RU" sz="1000" dirty="0">
                <a:latin typeface="e-Ukraine Light" pitchFamily="50" charset="-52"/>
              </a:rPr>
              <a:t>                 2010 року № 1244 «</a:t>
            </a:r>
            <a:r>
              <a:rPr lang="ru-RU" sz="1000" dirty="0" err="1">
                <a:latin typeface="e-Ukraine Light" pitchFamily="50" charset="-52"/>
              </a:rPr>
              <a:t>Деякі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питання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реалізації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статті</a:t>
            </a:r>
            <a:r>
              <a:rPr lang="ru-RU" sz="1000" dirty="0">
                <a:latin typeface="e-Ukraine Light" pitchFamily="50" charset="-52"/>
              </a:rPr>
              <a:t> 95 </a:t>
            </a:r>
            <a:r>
              <a:rPr lang="ru-RU" sz="1000" dirty="0" err="1">
                <a:latin typeface="e-Ukraine Light" pitchFamily="50" charset="-52"/>
              </a:rPr>
              <a:t>Податкового</a:t>
            </a:r>
            <a:r>
              <a:rPr lang="ru-RU" sz="1000" dirty="0">
                <a:latin typeface="e-Ukraine Light" pitchFamily="50" charset="-52"/>
              </a:rPr>
              <a:t> кодексу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» </a:t>
            </a:r>
            <a:r>
              <a:rPr lang="ru-RU" sz="1000" dirty="0" err="1">
                <a:latin typeface="e-Ukraine Light" pitchFamily="50" charset="-52"/>
              </a:rPr>
              <a:t>із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змінами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доповненнями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далі</a:t>
            </a:r>
            <a:r>
              <a:rPr lang="ru-RU" sz="1000" dirty="0">
                <a:latin typeface="e-Ukraine Light" pitchFamily="50" charset="-52"/>
              </a:rPr>
              <a:t> – Порядок № 1244</a:t>
            </a:r>
            <a:r>
              <a:rPr lang="ru-RU" sz="1000" dirty="0" smtClean="0">
                <a:latin typeface="e-Ukraine Light" pitchFamily="50" charset="-52"/>
              </a:rPr>
              <a:t>)).</a:t>
            </a:r>
          </a:p>
          <a:p>
            <a:pPr algn="just">
              <a:lnSpc>
                <a:spcPct val="150000"/>
              </a:lnSpc>
            </a:pPr>
            <a:r>
              <a:rPr lang="ru-RU" sz="1000" dirty="0">
                <a:latin typeface="e-Ukraine Light" pitchFamily="50" charset="-52"/>
              </a:rPr>
              <a:t>	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Інформація</a:t>
            </a:r>
            <a:r>
              <a:rPr lang="ru-RU" sz="1000" dirty="0">
                <a:latin typeface="e-Ukraine Light" pitchFamily="50" charset="-52"/>
              </a:rPr>
              <a:t> про склад майна </a:t>
            </a:r>
            <a:r>
              <a:rPr lang="ru-RU" sz="1000" dirty="0" err="1">
                <a:latin typeface="e-Ukraine Light" pitchFamily="50" charset="-52"/>
              </a:rPr>
              <a:t>платників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призначеного</a:t>
            </a:r>
            <a:r>
              <a:rPr lang="ru-RU" sz="1000" dirty="0">
                <a:latin typeface="e-Ukraine Light" pitchFamily="50" charset="-52"/>
              </a:rPr>
              <a:t> для продажу, </a:t>
            </a:r>
            <a:r>
              <a:rPr lang="ru-RU" sz="1000" dirty="0" err="1">
                <a:latin typeface="e-Ukraine Light" pitchFamily="50" charset="-52"/>
              </a:rPr>
              <a:t>оприлюднюється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відповідною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біржею</a:t>
            </a:r>
            <a:r>
              <a:rPr lang="ru-RU" sz="1000" dirty="0">
                <a:latin typeface="e-Ukraine Light" pitchFamily="50" charset="-52"/>
              </a:rPr>
              <a:t>. </a:t>
            </a:r>
            <a:r>
              <a:rPr lang="ru-RU" sz="1000" dirty="0" err="1">
                <a:latin typeface="e-Ukraine Light" pitchFamily="50" charset="-52"/>
              </a:rPr>
              <a:t>Компенсація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витрат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пов'язаних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організацією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smtClean="0">
                <a:latin typeface="e-Ukraine Light" pitchFamily="50" charset="-52"/>
              </a:rPr>
              <a:t>і</a:t>
            </a:r>
            <a:r>
              <a:rPr lang="en-US" sz="1200" dirty="0">
                <a:latin typeface="e-Ukraine Light" pitchFamily="50" charset="-52"/>
              </a:rPr>
              <a:t/>
            </a:r>
            <a:br>
              <a:rPr lang="en-US" sz="1200" dirty="0">
                <a:latin typeface="e-Ukraine Light" pitchFamily="50" charset="-52"/>
              </a:rPr>
            </a:b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79513" y="103281"/>
            <a:ext cx="4964909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algn="just">
              <a:lnSpc>
                <a:spcPct val="150000"/>
              </a:lnSpc>
              <a:buClr>
                <a:schemeClr val="accent1"/>
              </a:buClr>
            </a:pP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необхідна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попередня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згода</a:t>
            </a:r>
            <a:r>
              <a:rPr lang="ru-RU" sz="1000" dirty="0">
                <a:latin typeface="e-Ukraine Light" pitchFamily="50" charset="-52"/>
              </a:rPr>
              <a:t> органу </a:t>
            </a:r>
            <a:r>
              <a:rPr lang="ru-RU" sz="1000" dirty="0" err="1">
                <a:latin typeface="e-Ukraine Light" pitchFamily="50" charset="-52"/>
              </a:rPr>
              <a:t>приватизації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іншого</a:t>
            </a:r>
            <a:r>
              <a:rPr lang="ru-RU" sz="1000" dirty="0">
                <a:latin typeface="e-Ukraine Light" pitchFamily="50" charset="-52"/>
              </a:rPr>
              <a:t> державного органу, </a:t>
            </a:r>
            <a:r>
              <a:rPr lang="ru-RU" sz="1000" dirty="0" err="1">
                <a:latin typeface="e-Ukraine Light" pitchFamily="50" charset="-52"/>
              </a:rPr>
              <a:t>уповноваженого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здійснювати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управління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корпоративними</a:t>
            </a:r>
            <a:r>
              <a:rPr lang="ru-RU" sz="1000" dirty="0">
                <a:latin typeface="e-Ukraine Light" pitchFamily="50" charset="-52"/>
              </a:rPr>
              <a:t> правами, продаж майна такого </a:t>
            </a:r>
            <a:r>
              <a:rPr lang="ru-RU" sz="1000" dirty="0" err="1">
                <a:latin typeface="e-Ukraine Light" pitchFamily="50" charset="-52"/>
              </a:rPr>
              <a:t>підприємства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організовується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державним</a:t>
            </a:r>
            <a:r>
              <a:rPr lang="ru-RU" sz="1000" dirty="0">
                <a:latin typeface="e-Ukraine Light" pitchFamily="50" charset="-52"/>
              </a:rPr>
              <a:t> органом </a:t>
            </a:r>
            <a:r>
              <a:rPr lang="ru-RU" sz="1000" dirty="0" err="1">
                <a:latin typeface="e-Ukraine Light" pitchFamily="50" charset="-52"/>
              </a:rPr>
              <a:t>приватизації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поданням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відповідного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контролюючого</a:t>
            </a:r>
            <a:r>
              <a:rPr lang="ru-RU" sz="1000" dirty="0">
                <a:latin typeface="e-Ukraine Light" pitchFamily="50" charset="-52"/>
              </a:rPr>
              <a:t> органу </a:t>
            </a:r>
            <a:r>
              <a:rPr lang="ru-RU" sz="1000" dirty="0" err="1">
                <a:latin typeface="e-Ukraine Light" pitchFamily="50" charset="-52"/>
              </a:rPr>
              <a:t>із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дотриманням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законодавства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питань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приватизації</a:t>
            </a:r>
            <a:r>
              <a:rPr lang="ru-RU" sz="1000" dirty="0">
                <a:latin typeface="e-Ukraine Light" pitchFamily="50" charset="-52"/>
              </a:rPr>
              <a:t>. При </a:t>
            </a:r>
            <a:r>
              <a:rPr lang="ru-RU" sz="1000" dirty="0" err="1">
                <a:latin typeface="e-Ukraine Light" pitchFamily="50" charset="-52"/>
              </a:rPr>
              <a:t>цьому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інші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способи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приватизації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крім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грошової</a:t>
            </a:r>
            <a:r>
              <a:rPr lang="ru-RU" sz="1000" dirty="0">
                <a:latin typeface="e-Ukraine Light" pitchFamily="50" charset="-52"/>
              </a:rPr>
              <a:t>, не </a:t>
            </a:r>
            <a:r>
              <a:rPr lang="ru-RU" sz="1000" dirty="0" err="1">
                <a:latin typeface="e-Ukraine Light" pitchFamily="50" charset="-52"/>
              </a:rPr>
              <a:t>дозволяються</a:t>
            </a:r>
            <a:r>
              <a:rPr lang="ru-RU" sz="1000" dirty="0">
                <a:latin typeface="e-Ukraine Light" pitchFamily="50" charset="-52"/>
              </a:rPr>
              <a:t>. </a:t>
            </a:r>
          </a:p>
          <a:p>
            <a:pPr marL="182563" algn="just">
              <a:lnSpc>
                <a:spcPct val="150000"/>
              </a:lnSpc>
              <a:buClr>
                <a:schemeClr val="accent1"/>
              </a:buClr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Державний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орган </a:t>
            </a:r>
            <a:r>
              <a:rPr lang="ru-RU" sz="1000" dirty="0" err="1">
                <a:latin typeface="e-Ukraine Light" pitchFamily="50" charset="-52"/>
              </a:rPr>
              <a:t>приватизації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зобов'язаний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організувати</a:t>
            </a:r>
            <a:r>
              <a:rPr lang="ru-RU" sz="1000" dirty="0">
                <a:latin typeface="e-Ukraine Light" pitchFamily="50" charset="-52"/>
              </a:rPr>
              <a:t> продаж </a:t>
            </a:r>
            <a:r>
              <a:rPr lang="ru-RU" sz="1000" dirty="0" err="1">
                <a:latin typeface="e-Ukraine Light" pitchFamily="50" charset="-52"/>
              </a:rPr>
              <a:t>цілісного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майнового</a:t>
            </a:r>
            <a:r>
              <a:rPr lang="ru-RU" sz="1000" dirty="0">
                <a:latin typeface="e-Ukraine Light" pitchFamily="50" charset="-52"/>
              </a:rPr>
              <a:t> комплексу </a:t>
            </a:r>
            <a:r>
              <a:rPr lang="ru-RU" sz="1000" dirty="0" err="1">
                <a:latin typeface="e-Ukraine Light" pitchFamily="50" charset="-52"/>
              </a:rPr>
              <a:t>протягом</a:t>
            </a:r>
            <a:r>
              <a:rPr lang="ru-RU" sz="1000" dirty="0">
                <a:latin typeface="e-Ukraine Light" pitchFamily="50" charset="-52"/>
              </a:rPr>
              <a:t> 60 </a:t>
            </a:r>
            <a:r>
              <a:rPr lang="ru-RU" sz="1000" dirty="0" err="1">
                <a:latin typeface="e-Ukraine Light" pitchFamily="50" charset="-52"/>
              </a:rPr>
              <a:t>календарних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днів</a:t>
            </a:r>
            <a:r>
              <a:rPr lang="ru-RU" sz="1000" dirty="0">
                <a:latin typeface="e-Ukraine Light" pitchFamily="50" charset="-52"/>
              </a:rPr>
              <a:t> з дня </a:t>
            </a:r>
            <a:r>
              <a:rPr lang="ru-RU" sz="1000" dirty="0" err="1">
                <a:latin typeface="e-Ukraine Light" pitchFamily="50" charset="-52"/>
              </a:rPr>
              <a:t>надходження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контролюючого</a:t>
            </a:r>
            <a:r>
              <a:rPr lang="ru-RU" sz="1000" dirty="0">
                <a:latin typeface="e-Ukraine Light" pitchFamily="50" charset="-52"/>
              </a:rPr>
              <a:t> органу. </a:t>
            </a:r>
          </a:p>
          <a:p>
            <a:pPr marL="182563" algn="just">
              <a:lnSpc>
                <a:spcPct val="150000"/>
              </a:lnSpc>
              <a:buClr>
                <a:schemeClr val="accent1"/>
              </a:buClr>
            </a:pPr>
            <a:r>
              <a:rPr lang="ru-RU" sz="1000" dirty="0" smtClean="0">
                <a:latin typeface="e-Ukraine Light" pitchFamily="50" charset="-52"/>
              </a:rPr>
              <a:t>	З </a:t>
            </a:r>
            <a:r>
              <a:rPr lang="ru-RU" sz="1000" dirty="0">
                <a:latin typeface="e-Ukraine Light" pitchFamily="50" charset="-52"/>
              </a:rPr>
              <a:t>метою </a:t>
            </a:r>
            <a:r>
              <a:rPr lang="ru-RU" sz="1000" dirty="0" err="1">
                <a:latin typeface="e-Ukraine Light" pitchFamily="50" charset="-52"/>
              </a:rPr>
              <a:t>реалізації</a:t>
            </a:r>
            <a:r>
              <a:rPr lang="ru-RU" sz="1000" dirty="0">
                <a:latin typeface="e-Ukraine Light" pitchFamily="50" charset="-52"/>
              </a:rPr>
              <a:t> майна, яке </a:t>
            </a:r>
            <a:r>
              <a:rPr lang="ru-RU" sz="1000" dirty="0" err="1">
                <a:latin typeface="e-Ukraine Light" pitchFamily="50" charset="-52"/>
              </a:rPr>
              <a:t>перебуває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податковій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заставі</a:t>
            </a:r>
            <a:r>
              <a:rPr lang="ru-RU" sz="1000" dirty="0">
                <a:latin typeface="e-Ukraine Light" pitchFamily="50" charset="-52"/>
              </a:rPr>
              <a:t>, проводиться </a:t>
            </a:r>
            <a:r>
              <a:rPr lang="ru-RU" sz="1000" dirty="0" err="1">
                <a:latin typeface="e-Ukraine Light" pitchFamily="50" charset="-52"/>
              </a:rPr>
              <a:t>експертна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оцінка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вартості</a:t>
            </a:r>
            <a:r>
              <a:rPr lang="ru-RU" sz="1000" dirty="0">
                <a:latin typeface="e-Ukraine Light" pitchFamily="50" charset="-52"/>
              </a:rPr>
              <a:t> такого майна для </a:t>
            </a:r>
            <a:r>
              <a:rPr lang="ru-RU" sz="1000" dirty="0" err="1">
                <a:latin typeface="e-Ukraine Light" pitchFamily="50" charset="-52"/>
              </a:rPr>
              <a:t>визначення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початкової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ціни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його</a:t>
            </a:r>
            <a:r>
              <a:rPr lang="ru-RU" sz="1000" dirty="0">
                <a:latin typeface="e-Ukraine Light" pitchFamily="50" charset="-52"/>
              </a:rPr>
              <a:t> продажу. </a:t>
            </a:r>
            <a:r>
              <a:rPr lang="ru-RU" sz="1000" dirty="0" err="1">
                <a:latin typeface="e-Ukraine Light" pitchFamily="50" charset="-52"/>
              </a:rPr>
              <a:t>Така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оцінка</a:t>
            </a:r>
            <a:r>
              <a:rPr lang="ru-RU" sz="1000" dirty="0">
                <a:latin typeface="e-Ukraine Light" pitchFamily="50" charset="-52"/>
              </a:rPr>
              <a:t> проводиться у порядку, </a:t>
            </a:r>
            <a:r>
              <a:rPr lang="ru-RU" sz="1000" dirty="0" err="1">
                <a:latin typeface="e-Ukraine Light" pitchFamily="50" charset="-52"/>
              </a:rPr>
              <a:t>визначеному</a:t>
            </a:r>
            <a:r>
              <a:rPr lang="ru-RU" sz="1000" dirty="0">
                <a:latin typeface="e-Ukraine Light" pitchFamily="50" charset="-52"/>
              </a:rPr>
              <a:t> Законом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«Про </a:t>
            </a:r>
            <a:r>
              <a:rPr lang="ru-RU" sz="1000" dirty="0" err="1">
                <a:latin typeface="e-Ukraine Light" pitchFamily="50" charset="-52"/>
              </a:rPr>
              <a:t>оцінку</a:t>
            </a:r>
            <a:r>
              <a:rPr lang="ru-RU" sz="1000" dirty="0">
                <a:latin typeface="e-Ukraine Light" pitchFamily="50" charset="-52"/>
              </a:rPr>
              <a:t> майна, </a:t>
            </a:r>
            <a:r>
              <a:rPr lang="ru-RU" sz="1000" dirty="0" err="1">
                <a:latin typeface="e-Ukraine Light" pitchFamily="50" charset="-52"/>
              </a:rPr>
              <a:t>майнових</a:t>
            </a:r>
            <a:r>
              <a:rPr lang="ru-RU" sz="1000" dirty="0">
                <a:latin typeface="e-Ukraine Light" pitchFamily="50" charset="-52"/>
              </a:rPr>
              <a:t> прав та </a:t>
            </a:r>
            <a:r>
              <a:rPr lang="ru-RU" sz="1000" dirty="0" err="1">
                <a:latin typeface="e-Ukraine Light" pitchFamily="50" charset="-52"/>
              </a:rPr>
              <a:t>професійну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оціночну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діяльність</a:t>
            </a:r>
            <a:r>
              <a:rPr lang="ru-RU" sz="1000" dirty="0">
                <a:latin typeface="e-Ukraine Light" pitchFamily="50" charset="-52"/>
              </a:rPr>
              <a:t> в </a:t>
            </a:r>
            <a:r>
              <a:rPr lang="ru-RU" sz="1000" dirty="0" err="1">
                <a:latin typeface="e-Ukraine Light" pitchFamily="50" charset="-52"/>
              </a:rPr>
              <a:t>Україні</a:t>
            </a:r>
            <a:r>
              <a:rPr lang="ru-RU" sz="1000" dirty="0">
                <a:latin typeface="e-Ukraine Light" pitchFamily="50" charset="-52"/>
              </a:rPr>
              <a:t>». </a:t>
            </a:r>
          </a:p>
          <a:p>
            <a:pPr marL="182563" algn="just">
              <a:lnSpc>
                <a:spcPct val="150000"/>
              </a:lnSpc>
              <a:buClr>
                <a:schemeClr val="accent1"/>
              </a:buClr>
            </a:pPr>
            <a:r>
              <a:rPr lang="ru-RU" sz="1000" dirty="0" smtClean="0">
                <a:latin typeface="e-Ukraine Light" pitchFamily="50" charset="-52"/>
              </a:rPr>
              <a:t>	Не </a:t>
            </a:r>
            <a:r>
              <a:rPr lang="ru-RU" sz="1000" dirty="0">
                <a:latin typeface="e-Ukraine Light" pitchFamily="50" charset="-52"/>
              </a:rPr>
              <a:t>проводиться </a:t>
            </a:r>
            <a:r>
              <a:rPr lang="ru-RU" sz="1000" dirty="0" err="1">
                <a:latin typeface="e-Ukraine Light" pitchFamily="50" charset="-52"/>
              </a:rPr>
              <a:t>оцінка</a:t>
            </a:r>
            <a:r>
              <a:rPr lang="ru-RU" sz="1000" dirty="0">
                <a:latin typeface="e-Ukraine Light" pitchFamily="50" charset="-52"/>
              </a:rPr>
              <a:t> майна, яке </a:t>
            </a:r>
            <a:r>
              <a:rPr lang="ru-RU" sz="1000" dirty="0" err="1">
                <a:latin typeface="e-Ukraine Light" pitchFamily="50" charset="-52"/>
              </a:rPr>
              <a:t>може</a:t>
            </a:r>
            <a:r>
              <a:rPr lang="ru-RU" sz="1000" dirty="0">
                <a:latin typeface="e-Ukraine Light" pitchFamily="50" charset="-52"/>
              </a:rPr>
              <a:t> бути </a:t>
            </a:r>
            <a:r>
              <a:rPr lang="ru-RU" sz="1000" dirty="0" err="1">
                <a:latin typeface="e-Ukraine Light" pitchFamily="50" charset="-52"/>
              </a:rPr>
              <a:t>згруповано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стандартизовано </a:t>
            </a:r>
            <a:r>
              <a:rPr lang="ru-RU" sz="1000" dirty="0" err="1">
                <a:latin typeface="e-Ukraine Light" pitchFamily="50" charset="-52"/>
              </a:rPr>
              <a:t>чи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курсову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поточну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біржову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вартість</a:t>
            </a:r>
            <a:r>
              <a:rPr lang="ru-RU" sz="1000" dirty="0">
                <a:latin typeface="e-Ukraine Light" pitchFamily="50" charset="-52"/>
              </a:rPr>
              <a:t>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перебуває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лістингу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товарних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бірж</a:t>
            </a:r>
            <a:r>
              <a:rPr lang="ru-RU" sz="1000" dirty="0">
                <a:latin typeface="e-Ukraine Light" pitchFamily="50" charset="-52"/>
              </a:rPr>
              <a:t>. </a:t>
            </a:r>
          </a:p>
          <a:p>
            <a:pPr marL="182563" algn="just">
              <a:lnSpc>
                <a:spcPct val="150000"/>
              </a:lnSpc>
              <a:buClr>
                <a:schemeClr val="accent1"/>
              </a:buClr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Платник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має</a:t>
            </a:r>
            <a:r>
              <a:rPr lang="ru-RU" sz="1000" dirty="0">
                <a:latin typeface="e-Ukraine Light" pitchFamily="50" charset="-52"/>
              </a:rPr>
              <a:t> право </a:t>
            </a:r>
            <a:r>
              <a:rPr lang="ru-RU" sz="1000" dirty="0" err="1">
                <a:latin typeface="e-Ukraine Light" pitchFamily="50" charset="-52"/>
              </a:rPr>
              <a:t>самостійно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здійснити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оцінку</a:t>
            </a:r>
            <a:r>
              <a:rPr lang="ru-RU" sz="1000" dirty="0">
                <a:latin typeface="e-Ukraine Light" pitchFamily="50" charset="-52"/>
              </a:rPr>
              <a:t> шляхом </a:t>
            </a:r>
            <a:r>
              <a:rPr lang="ru-RU" sz="1000" dirty="0" err="1">
                <a:latin typeface="e-Ukraine Light" pitchFamily="50" charset="-52"/>
              </a:rPr>
              <a:t>укладення</a:t>
            </a:r>
            <a:r>
              <a:rPr lang="ru-RU" sz="1000" dirty="0">
                <a:latin typeface="e-Ukraine Light" pitchFamily="50" charset="-52"/>
              </a:rPr>
              <a:t> договору з </a:t>
            </a:r>
            <a:r>
              <a:rPr lang="ru-RU" sz="1000" dirty="0" err="1">
                <a:latin typeface="e-Ukraine Light" pitchFamily="50" charset="-52"/>
              </a:rPr>
              <a:t>оцінювачем</a:t>
            </a:r>
            <a:r>
              <a:rPr lang="ru-RU" sz="1000" dirty="0">
                <a:latin typeface="e-Ukraine Light" pitchFamily="50" charset="-52"/>
              </a:rPr>
              <a:t>. </a:t>
            </a:r>
            <a:r>
              <a:rPr lang="ru-RU" sz="1000" dirty="0" err="1">
                <a:latin typeface="e-Ukraine Light" pitchFamily="50" charset="-52"/>
              </a:rPr>
              <a:t>Якщо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самостійно</a:t>
            </a:r>
            <a:r>
              <a:rPr lang="ru-RU" sz="1000" dirty="0">
                <a:latin typeface="e-Ukraine Light" pitchFamily="50" charset="-52"/>
              </a:rPr>
              <a:t> не </a:t>
            </a:r>
            <a:r>
              <a:rPr lang="ru-RU" sz="1000" dirty="0" err="1">
                <a:latin typeface="e-Ukraine Light" pitchFamily="50" charset="-52"/>
              </a:rPr>
              <a:t>здійснює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оцінку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протягом</a:t>
            </a:r>
            <a:r>
              <a:rPr lang="ru-RU" sz="1000" dirty="0">
                <a:latin typeface="e-Ukraine Light" pitchFamily="50" charset="-52"/>
              </a:rPr>
              <a:t> одного </a:t>
            </a:r>
            <a:r>
              <a:rPr lang="ru-RU" sz="1000" dirty="0" err="1">
                <a:latin typeface="e-Ukraine Light" pitchFamily="50" charset="-52"/>
              </a:rPr>
              <a:t>місяця</a:t>
            </a:r>
            <a:r>
              <a:rPr lang="ru-RU" sz="1000" dirty="0">
                <a:latin typeface="e-Ukraine Light" pitchFamily="50" charset="-52"/>
              </a:rPr>
              <a:t> з дня </a:t>
            </a:r>
            <a:r>
              <a:rPr lang="ru-RU" sz="1000" dirty="0" err="1">
                <a:latin typeface="e-Ukraine Light" pitchFamily="50" charset="-52"/>
              </a:rPr>
              <a:t>прийняття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рішення</a:t>
            </a:r>
            <a:r>
              <a:rPr lang="ru-RU" sz="1000" dirty="0">
                <a:latin typeface="e-Ukraine Light" pitchFamily="50" charset="-52"/>
              </a:rPr>
              <a:t> про </a:t>
            </a:r>
            <a:r>
              <a:rPr lang="ru-RU" sz="1000" dirty="0" err="1">
                <a:latin typeface="e-Ukraine Light" pitchFamily="50" charset="-52"/>
              </a:rPr>
              <a:t>реалізацію</a:t>
            </a:r>
            <a:r>
              <a:rPr lang="ru-RU" sz="1000" dirty="0">
                <a:latin typeface="e-Ukraine Light" pitchFamily="50" charset="-52"/>
              </a:rPr>
              <a:t> майна, </a:t>
            </a:r>
            <a:r>
              <a:rPr lang="ru-RU" sz="1000" dirty="0" err="1">
                <a:latin typeface="e-Ukraine Light" pitchFamily="50" charset="-52"/>
              </a:rPr>
              <a:t>контролюючий</a:t>
            </a:r>
            <a:r>
              <a:rPr lang="ru-RU" sz="1000" dirty="0">
                <a:latin typeface="e-Ukraine Light" pitchFamily="50" charset="-52"/>
              </a:rPr>
              <a:t> орган </a:t>
            </a:r>
            <a:r>
              <a:rPr lang="ru-RU" sz="1000" dirty="0" err="1">
                <a:latin typeface="e-Ukraine Light" pitchFamily="50" charset="-52"/>
              </a:rPr>
              <a:t>самостійно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укладає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договір</a:t>
            </a:r>
            <a:r>
              <a:rPr lang="ru-RU" sz="1000" dirty="0">
                <a:latin typeface="e-Ukraine Light" pitchFamily="50" charset="-52"/>
              </a:rPr>
              <a:t> про </a:t>
            </a:r>
            <a:r>
              <a:rPr lang="ru-RU" sz="1000" dirty="0" err="1">
                <a:latin typeface="e-Ukraine Light" pitchFamily="50" charset="-52"/>
              </a:rPr>
              <a:t>проведення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оцінки</a:t>
            </a:r>
            <a:r>
              <a:rPr lang="ru-RU" sz="1000" dirty="0">
                <a:latin typeface="e-Ukraine Light" pitchFamily="50" charset="-52"/>
              </a:rPr>
              <a:t> майна. </a:t>
            </a:r>
            <a:endParaRPr lang="ru-RU" sz="1000" dirty="0" smtClean="0">
              <a:latin typeface="e-Ukraine Light" pitchFamily="50" charset="-52"/>
            </a:endParaRPr>
          </a:p>
          <a:p>
            <a:pPr marL="182563" algn="just">
              <a:lnSpc>
                <a:spcPct val="150000"/>
              </a:lnSpc>
              <a:buClr>
                <a:schemeClr val="accent1"/>
              </a:buClr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Під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час продажу майна на </a:t>
            </a:r>
            <a:r>
              <a:rPr lang="ru-RU" sz="1000" dirty="0" err="1">
                <a:latin typeface="e-Ukraine Light" pitchFamily="50" charset="-52"/>
              </a:rPr>
              <a:t>товарних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біржах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контролюючий</a:t>
            </a:r>
            <a:r>
              <a:rPr lang="ru-RU" sz="1000" dirty="0">
                <a:latin typeface="e-Ukraine Light" pitchFamily="50" charset="-52"/>
              </a:rPr>
              <a:t> орган </a:t>
            </a:r>
            <a:r>
              <a:rPr lang="ru-RU" sz="1000" dirty="0" err="1">
                <a:latin typeface="e-Ukraine Light" pitchFamily="50" charset="-52"/>
              </a:rPr>
              <a:t>укладає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відповідний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договір</a:t>
            </a:r>
            <a:r>
              <a:rPr lang="ru-RU" sz="1000" dirty="0">
                <a:latin typeface="e-Ukraine Light" pitchFamily="50" charset="-52"/>
              </a:rPr>
              <a:t> з брокером (</a:t>
            </a:r>
            <a:r>
              <a:rPr lang="ru-RU" sz="1000" dirty="0" err="1" smtClean="0">
                <a:latin typeface="e-Ukraine Light" pitchFamily="50" charset="-52"/>
              </a:rPr>
              <a:t>брокерською</a:t>
            </a:r>
            <a:r>
              <a:rPr lang="ru-RU" sz="1000" dirty="0" smtClean="0">
                <a:latin typeface="e-Ukraine Light" pitchFamily="50" charset="-52"/>
              </a:rPr>
              <a:t/>
            </a:r>
            <a:br>
              <a:rPr lang="ru-RU" sz="1000" dirty="0" smtClean="0">
                <a:latin typeface="e-Ukraine Light" pitchFamily="50" charset="-52"/>
              </a:rPr>
            </a:br>
            <a:endParaRPr lang="ru-RU" sz="10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43123" y="153912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76290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00024" y="0"/>
            <a:ext cx="4754177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проведенням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торгів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з продажу майна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платника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податків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, </a:t>
            </a:r>
            <a:r>
              <a:rPr lang="ru-RU" sz="1000" dirty="0" err="1" smtClean="0">
                <a:solidFill>
                  <a:prstClr val="black"/>
                </a:solidFill>
                <a:latin typeface="e-Ukraine Light" pitchFamily="50" charset="-52"/>
              </a:rPr>
              <a:t>що</a:t>
            </a:r>
            <a:r>
              <a:rPr lang="ru-RU" sz="1000" dirty="0" smtClean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 smtClean="0">
                <a:solidFill>
                  <a:prstClr val="black"/>
                </a:solidFill>
                <a:latin typeface="e-Ukraine Light" pitchFamily="50" charset="-52"/>
              </a:rPr>
              <a:t>перебуває</a:t>
            </a:r>
            <a:r>
              <a:rPr lang="ru-RU" sz="1000" dirty="0" smtClean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у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податковій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заставі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, та оплата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банківських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послуг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за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перерахування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коштів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до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відповідного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бюджету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здійснюються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, у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відповідності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до Порядку № 1244, за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рахунок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коштів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,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отриманих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від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реалізації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такого майна, та за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рахунок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стягнутих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коштів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. </a:t>
            </a:r>
            <a:endParaRPr lang="ru-RU" sz="1000" dirty="0" smtClean="0">
              <a:solidFill>
                <a:prstClr val="black"/>
              </a:solidFill>
              <a:latin typeface="e-Ukraine Light" pitchFamily="50" charset="-52"/>
            </a:endParaRPr>
          </a:p>
          <a:p>
            <a:pPr lvl="0" algn="just">
              <a:lnSpc>
                <a:spcPct val="150000"/>
              </a:lnSpc>
            </a:pP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smtClean="0">
                <a:solidFill>
                  <a:prstClr val="black"/>
                </a:solidFill>
                <a:latin typeface="e-Ukraine Light" pitchFamily="50" charset="-52"/>
              </a:rPr>
              <a:t>	</a:t>
            </a:r>
            <a:r>
              <a:rPr lang="ru-RU" sz="1000" dirty="0" err="1" smtClean="0">
                <a:solidFill>
                  <a:prstClr val="black"/>
                </a:solidFill>
                <a:latin typeface="e-Ukraine Light" pitchFamily="50" charset="-52"/>
              </a:rPr>
              <a:t>Інформація</a:t>
            </a:r>
            <a:r>
              <a:rPr lang="ru-RU" sz="1000" dirty="0" smtClean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про час та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умови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проведення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прилюдних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торгів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майном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платників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податків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оприлюднюється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відповідною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біржею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. </a:t>
            </a:r>
          </a:p>
          <a:p>
            <a:pPr lvl="0" algn="just">
              <a:lnSpc>
                <a:spcPct val="150000"/>
              </a:lnSpc>
            </a:pPr>
            <a:r>
              <a:rPr lang="ru-RU" sz="1000" dirty="0" smtClean="0">
                <a:solidFill>
                  <a:prstClr val="black"/>
                </a:solidFill>
                <a:latin typeface="e-Ukraine Light" pitchFamily="50" charset="-52"/>
              </a:rPr>
              <a:t>	</a:t>
            </a:r>
            <a:r>
              <a:rPr lang="ru-RU" sz="1000" dirty="0" err="1" smtClean="0">
                <a:solidFill>
                  <a:prstClr val="black"/>
                </a:solidFill>
                <a:latin typeface="e-Ukraine Light" pitchFamily="50" charset="-52"/>
              </a:rPr>
              <a:t>Платник</a:t>
            </a:r>
            <a:r>
              <a:rPr lang="ru-RU" sz="1000" dirty="0" smtClean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податків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або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будь-яка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інша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особа, яка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здійснює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управління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майном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платника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податків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або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контроль за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їх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використанням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,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зобов'язані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забезпечити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за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першою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вимогою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безперешкодний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доступ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податкового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керуючого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та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учасників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публічних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торгів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до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огляду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та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оцінки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майна,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що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пропонується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для продажу, а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також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безперешкодне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набуття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прав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власності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на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таке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майно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особою, яка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придбала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їх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на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публічних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торгах. </a:t>
            </a:r>
          </a:p>
          <a:p>
            <a:pPr lvl="0" algn="just">
              <a:lnSpc>
                <a:spcPct val="150000"/>
              </a:lnSpc>
            </a:pPr>
            <a:r>
              <a:rPr lang="ru-RU" sz="1000" dirty="0" smtClean="0">
                <a:solidFill>
                  <a:prstClr val="black"/>
                </a:solidFill>
                <a:latin typeface="e-Ukraine Light" pitchFamily="50" charset="-52"/>
              </a:rPr>
              <a:t>	</a:t>
            </a:r>
            <a:r>
              <a:rPr lang="ru-RU" sz="1000" dirty="0" err="1" smtClean="0">
                <a:solidFill>
                  <a:prstClr val="black"/>
                </a:solidFill>
                <a:latin typeface="e-Ukraine Light" pitchFamily="50" charset="-52"/>
              </a:rPr>
              <a:t>Якщо</a:t>
            </a:r>
            <a:r>
              <a:rPr lang="ru-RU" sz="1000" dirty="0" smtClean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платник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податків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у будь-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який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момент до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укладення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договору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купівлі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-продажу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його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майна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повністю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погашає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суму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податкового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боргу,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контролюючий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орган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скасовує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рішення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про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проведення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його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продажу та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вживає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заходів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щодо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зупинення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торгів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. </a:t>
            </a:r>
          </a:p>
          <a:p>
            <a:pPr lvl="0" algn="just">
              <a:lnSpc>
                <a:spcPct val="150000"/>
              </a:lnSpc>
            </a:pPr>
            <a:r>
              <a:rPr lang="ru-RU" sz="1000" dirty="0" smtClean="0">
                <a:solidFill>
                  <a:prstClr val="black"/>
                </a:solidFill>
                <a:latin typeface="e-Ukraine Light" pitchFamily="50" charset="-52"/>
              </a:rPr>
              <a:t>	У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разі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якщо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сума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коштів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,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отримана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в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результаті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продажу майна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платника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податків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, є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недостатньою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для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погашення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податкового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боргу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платника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податків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,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податковий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керуючий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здійснює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додатковий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опис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майна у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податкову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заставу в порядку, </a:t>
            </a:r>
            <a:r>
              <a:rPr lang="ru-RU" sz="1000" dirty="0" err="1">
                <a:solidFill>
                  <a:prstClr val="black"/>
                </a:solidFill>
                <a:latin typeface="e-Ukraine Light" pitchFamily="50" charset="-52"/>
              </a:rPr>
              <a:t>визначеному</a:t>
            </a:r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ст. 89 ПКУ. </a:t>
            </a:r>
            <a:endParaRPr lang="ru-RU" sz="1000" dirty="0">
              <a:solidFill>
                <a:prstClr val="black"/>
              </a:solidFill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76290" y="180362"/>
            <a:ext cx="469249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smtClean="0">
                <a:latin typeface="e-Ukraine Light" pitchFamily="50" charset="-52"/>
              </a:rPr>
              <a:t>	- </a:t>
            </a:r>
            <a:r>
              <a:rPr lang="ru-RU" sz="1000" dirty="0" err="1">
                <a:latin typeface="e-Ukraine Light" pitchFamily="50" charset="-52"/>
              </a:rPr>
              <a:t>майно</a:t>
            </a:r>
            <a:r>
              <a:rPr lang="ru-RU" sz="1000" dirty="0">
                <a:latin typeface="e-Ukraine Light" pitchFamily="50" charset="-52"/>
              </a:rPr>
              <a:t>, яке </a:t>
            </a:r>
            <a:r>
              <a:rPr lang="ru-RU" sz="1000" dirty="0" err="1">
                <a:latin typeface="e-Ukraine Light" pitchFamily="50" charset="-52"/>
              </a:rPr>
              <a:t>може</a:t>
            </a:r>
            <a:r>
              <a:rPr lang="ru-RU" sz="1000" dirty="0">
                <a:latin typeface="e-Ukraine Light" pitchFamily="50" charset="-52"/>
              </a:rPr>
              <a:t> бути </a:t>
            </a:r>
            <a:r>
              <a:rPr lang="ru-RU" sz="1000" dirty="0" err="1">
                <a:latin typeface="e-Ukraine Light" pitchFamily="50" charset="-52"/>
              </a:rPr>
              <a:t>згруповано</a:t>
            </a:r>
            <a:r>
              <a:rPr lang="ru-RU" sz="1000" dirty="0">
                <a:latin typeface="e-Ukraine Light" pitchFamily="50" charset="-52"/>
              </a:rPr>
              <a:t> та стандартизовано, </a:t>
            </a:r>
            <a:r>
              <a:rPr lang="ru-RU" sz="1000" dirty="0" err="1">
                <a:latin typeface="e-Ukraine Light" pitchFamily="50" charset="-52"/>
              </a:rPr>
              <a:t>підлягає</a:t>
            </a:r>
            <a:r>
              <a:rPr lang="ru-RU" sz="1000" dirty="0">
                <a:latin typeface="e-Ukraine Light" pitchFamily="50" charset="-52"/>
              </a:rPr>
              <a:t> продажу за </a:t>
            </a:r>
            <a:r>
              <a:rPr lang="ru-RU" sz="1000" dirty="0" err="1">
                <a:latin typeface="e-Ukraine Light" pitchFamily="50" charset="-52"/>
              </a:rPr>
              <a:t>кошти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виключно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біржових</a:t>
            </a:r>
            <a:r>
              <a:rPr lang="ru-RU" sz="1000" dirty="0">
                <a:latin typeface="e-Ukraine Light" pitchFamily="50" charset="-52"/>
              </a:rPr>
              <a:t> торгах,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проводяться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біржами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створені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відповідно</a:t>
            </a:r>
            <a:r>
              <a:rPr lang="ru-RU" sz="1000" dirty="0">
                <a:latin typeface="e-Ukraine Light" pitchFamily="50" charset="-52"/>
              </a:rPr>
              <a:t> до закону і </a:t>
            </a:r>
            <a:r>
              <a:rPr lang="ru-RU" sz="1000" dirty="0" err="1">
                <a:latin typeface="e-Ukraine Light" pitchFamily="50" charset="-52"/>
              </a:rPr>
              <a:t>визначені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контролюючим</a:t>
            </a:r>
            <a:r>
              <a:rPr lang="ru-RU" sz="1000" dirty="0">
                <a:latin typeface="e-Ukraine Light" pitchFamily="50" charset="-52"/>
              </a:rPr>
              <a:t> органом на </a:t>
            </a:r>
            <a:r>
              <a:rPr lang="ru-RU" sz="1000" dirty="0" err="1">
                <a:latin typeface="e-Ukraine Light" pitchFamily="50" charset="-52"/>
              </a:rPr>
              <a:t>конкурсних</a:t>
            </a:r>
            <a:r>
              <a:rPr lang="ru-RU" sz="1000" dirty="0">
                <a:latin typeface="e-Ukraine Light" pitchFamily="50" charset="-52"/>
              </a:rPr>
              <a:t> засадах; </a:t>
            </a:r>
          </a:p>
          <a:p>
            <a:pPr algn="just">
              <a:lnSpc>
                <a:spcPct val="150000"/>
              </a:lnSpc>
            </a:pPr>
            <a:r>
              <a:rPr lang="ru-RU" sz="1000" dirty="0">
                <a:latin typeface="e-Ukraine Light" pitchFamily="50" charset="-52"/>
              </a:rPr>
              <a:t>- </a:t>
            </a:r>
            <a:r>
              <a:rPr lang="ru-RU" sz="1000" dirty="0" err="1">
                <a:latin typeface="e-Ukraine Light" pitchFamily="50" charset="-52"/>
              </a:rPr>
              <a:t>цінні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папери</a:t>
            </a:r>
            <a:r>
              <a:rPr lang="ru-RU" sz="1000" dirty="0">
                <a:latin typeface="e-Ukraine Light" pitchFamily="50" charset="-52"/>
              </a:rPr>
              <a:t> - на </a:t>
            </a:r>
            <a:r>
              <a:rPr lang="ru-RU" sz="1000" dirty="0" err="1">
                <a:latin typeface="e-Ukraine Light" pitchFamily="50" charset="-52"/>
              </a:rPr>
              <a:t>фондових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біржах</a:t>
            </a:r>
            <a:r>
              <a:rPr lang="ru-RU" sz="1000" dirty="0">
                <a:latin typeface="e-Ukraine Light" pitchFamily="50" charset="-52"/>
              </a:rPr>
              <a:t> у порядку, </a:t>
            </a:r>
            <a:r>
              <a:rPr lang="ru-RU" sz="1000" dirty="0" err="1">
                <a:latin typeface="e-Ukraine Light" pitchFamily="50" charset="-52"/>
              </a:rPr>
              <a:t>встановленому</a:t>
            </a:r>
            <a:r>
              <a:rPr lang="ru-RU" sz="1000" dirty="0">
                <a:latin typeface="e-Ukraine Light" pitchFamily="50" charset="-52"/>
              </a:rPr>
              <a:t> Законом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«Про </a:t>
            </a:r>
            <a:r>
              <a:rPr lang="ru-RU" sz="1000" dirty="0" err="1">
                <a:latin typeface="e-Ukraine Light" pitchFamily="50" charset="-52"/>
              </a:rPr>
              <a:t>цінні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папери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фондовий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ринок</a:t>
            </a:r>
            <a:r>
              <a:rPr lang="ru-RU" sz="1000" dirty="0">
                <a:latin typeface="e-Ukraine Light" pitchFamily="50" charset="-52"/>
              </a:rPr>
              <a:t>»; </a:t>
            </a:r>
          </a:p>
          <a:p>
            <a:pPr algn="just">
              <a:lnSpc>
                <a:spcPct val="150000"/>
              </a:lnSpc>
            </a:pPr>
            <a:r>
              <a:rPr lang="ru-RU" sz="1000" dirty="0">
                <a:latin typeface="e-Ukraine Light" pitchFamily="50" charset="-52"/>
              </a:rPr>
              <a:t>- </a:t>
            </a:r>
            <a:r>
              <a:rPr lang="ru-RU" sz="1000" dirty="0" err="1">
                <a:latin typeface="e-Ukraine Light" pitchFamily="50" charset="-52"/>
              </a:rPr>
              <a:t>інше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майно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об'єкти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рухомого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чи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нерухомого</a:t>
            </a:r>
            <a:r>
              <a:rPr lang="ru-RU" sz="1000" dirty="0">
                <a:latin typeface="e-Ukraine Light" pitchFamily="50" charset="-52"/>
              </a:rPr>
              <a:t> майна, а </a:t>
            </a:r>
            <a:r>
              <a:rPr lang="ru-RU" sz="1000" dirty="0" err="1">
                <a:latin typeface="e-Ukraine Light" pitchFamily="50" charset="-52"/>
              </a:rPr>
              <a:t>також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цілісні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майнові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комплекси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підприємств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підлягають</a:t>
            </a:r>
            <a:r>
              <a:rPr lang="ru-RU" sz="1000" dirty="0">
                <a:latin typeface="e-Ukraine Light" pitchFamily="50" charset="-52"/>
              </a:rPr>
              <a:t> продажу за </a:t>
            </a:r>
            <a:r>
              <a:rPr lang="ru-RU" sz="1000" dirty="0" err="1">
                <a:latin typeface="e-Ukraine Light" pitchFamily="50" charset="-52"/>
              </a:rPr>
              <a:t>кошти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виключно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цільових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аукціонах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організовуються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поданням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відповідного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контролюючого</a:t>
            </a:r>
            <a:r>
              <a:rPr lang="ru-RU" sz="1000" dirty="0">
                <a:latin typeface="e-Ukraine Light" pitchFamily="50" charset="-52"/>
              </a:rPr>
              <a:t> органу на </a:t>
            </a:r>
            <a:r>
              <a:rPr lang="ru-RU" sz="1000" dirty="0" err="1">
                <a:latin typeface="e-Ukraine Light" pitchFamily="50" charset="-52"/>
              </a:rPr>
              <a:t>зазначених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біржах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Майно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швидко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псується</a:t>
            </a:r>
            <a:r>
              <a:rPr lang="ru-RU" sz="1000" dirty="0">
                <a:latin typeface="e-Ukraine Light" pitchFamily="50" charset="-52"/>
              </a:rPr>
              <a:t>, а </a:t>
            </a:r>
            <a:r>
              <a:rPr lang="ru-RU" sz="1000" dirty="0" err="1">
                <a:latin typeface="e-Ukraine Light" pitchFamily="50" charset="-52"/>
              </a:rPr>
              <a:t>також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інше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майно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обсяги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якого</a:t>
            </a:r>
            <a:r>
              <a:rPr lang="ru-RU" sz="1000" dirty="0">
                <a:latin typeface="e-Ukraine Light" pitchFamily="50" charset="-52"/>
              </a:rPr>
              <a:t> не є </a:t>
            </a:r>
            <a:r>
              <a:rPr lang="ru-RU" sz="1000" dirty="0" err="1">
                <a:latin typeface="e-Ukraine Light" pitchFamily="50" charset="-52"/>
              </a:rPr>
              <a:t>достатніми</a:t>
            </a:r>
            <a:r>
              <a:rPr lang="ru-RU" sz="1000" dirty="0">
                <a:latin typeface="e-Ukraine Light" pitchFamily="50" charset="-52"/>
              </a:rPr>
              <a:t> для </a:t>
            </a:r>
            <a:r>
              <a:rPr lang="ru-RU" sz="1000" dirty="0" err="1">
                <a:latin typeface="e-Ukraine Light" pitchFamily="50" charset="-52"/>
              </a:rPr>
              <a:t>організації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прилюдних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торгів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підлягають</a:t>
            </a:r>
            <a:r>
              <a:rPr lang="ru-RU" sz="1000" dirty="0">
                <a:latin typeface="e-Ukraine Light" pitchFamily="50" charset="-52"/>
              </a:rPr>
              <a:t> продажу за </a:t>
            </a:r>
            <a:r>
              <a:rPr lang="ru-RU" sz="1000" dirty="0" err="1">
                <a:latin typeface="e-Ukraine Light" pitchFamily="50" charset="-52"/>
              </a:rPr>
              <a:t>кошти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комісійних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умовах</a:t>
            </a:r>
            <a:r>
              <a:rPr lang="ru-RU" sz="1000" dirty="0">
                <a:latin typeface="e-Ukraine Light" pitchFamily="50" charset="-52"/>
              </a:rPr>
              <a:t> через </a:t>
            </a:r>
            <a:r>
              <a:rPr lang="ru-RU" sz="1000" dirty="0" err="1">
                <a:latin typeface="e-Ukraine Light" pitchFamily="50" charset="-52"/>
              </a:rPr>
              <a:t>організації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торгівлі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визначені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контролюючим</a:t>
            </a:r>
            <a:r>
              <a:rPr lang="ru-RU" sz="1000" dirty="0">
                <a:latin typeface="e-Ukraine Light" pitchFamily="50" charset="-52"/>
              </a:rPr>
              <a:t> органом на </a:t>
            </a:r>
            <a:r>
              <a:rPr lang="ru-RU" sz="1000" dirty="0" err="1">
                <a:latin typeface="e-Ukraine Light" pitchFamily="50" charset="-52"/>
              </a:rPr>
              <a:t>конкурсних</a:t>
            </a:r>
            <a:r>
              <a:rPr lang="ru-RU" sz="1000" dirty="0">
                <a:latin typeface="e-Ukraine Light" pitchFamily="50" charset="-52"/>
              </a:rPr>
              <a:t> засадах. </a:t>
            </a: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Майно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боржника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щодо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обігу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якого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встановлено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обмеження</a:t>
            </a:r>
            <a:r>
              <a:rPr lang="ru-RU" sz="1000" dirty="0">
                <a:latin typeface="e-Ukraine Light" pitchFamily="50" charset="-52"/>
              </a:rPr>
              <a:t> законом, </a:t>
            </a:r>
            <a:r>
              <a:rPr lang="ru-RU" sz="1000" dirty="0" err="1">
                <a:latin typeface="e-Ukraine Light" pitchFamily="50" charset="-52"/>
              </a:rPr>
              <a:t>продається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закритих</a:t>
            </a:r>
            <a:r>
              <a:rPr lang="ru-RU" sz="1000" dirty="0">
                <a:latin typeface="e-Ukraine Light" pitchFamily="50" charset="-52"/>
              </a:rPr>
              <a:t> торгах,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проводяться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умовах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змагальності</a:t>
            </a:r>
            <a:r>
              <a:rPr lang="ru-RU" sz="1000" dirty="0">
                <a:latin typeface="e-Ukraine Light" pitchFamily="50" charset="-52"/>
              </a:rPr>
              <a:t>. У таких </a:t>
            </a:r>
            <a:r>
              <a:rPr lang="ru-RU" sz="1000" dirty="0" err="1">
                <a:latin typeface="e-Ukraine Light" pitchFamily="50" charset="-52"/>
              </a:rPr>
              <a:t>закритих</a:t>
            </a:r>
            <a:r>
              <a:rPr lang="ru-RU" sz="1000" dirty="0">
                <a:latin typeface="e-Ukraine Light" pitchFamily="50" charset="-52"/>
              </a:rPr>
              <a:t> торгах </a:t>
            </a:r>
            <a:r>
              <a:rPr lang="ru-RU" sz="1000" dirty="0" err="1">
                <a:latin typeface="e-Ukraine Light" pitchFamily="50" charset="-52"/>
              </a:rPr>
              <a:t>беруть</a:t>
            </a:r>
            <a:r>
              <a:rPr lang="ru-RU" sz="1000" dirty="0">
                <a:latin typeface="e-Ukraine Light" pitchFamily="50" charset="-52"/>
              </a:rPr>
              <a:t> участь особи,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відповідно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законодавства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можуть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мати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зазначене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майно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власності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чи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підставі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іншого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речового</a:t>
            </a:r>
            <a:r>
              <a:rPr lang="ru-RU" sz="1000" dirty="0">
                <a:latin typeface="e-Ukraine Light" pitchFamily="50" charset="-52"/>
              </a:rPr>
              <a:t> права. </a:t>
            </a:r>
            <a:endParaRPr lang="ru-RU" sz="100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У </a:t>
            </a:r>
            <a:r>
              <a:rPr lang="ru-RU" sz="1000" dirty="0" err="1">
                <a:latin typeface="e-Ukraine Light" pitchFamily="50" charset="-52"/>
              </a:rPr>
              <a:t>разі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якщо</a:t>
            </a:r>
            <a:r>
              <a:rPr lang="ru-RU" sz="1000" dirty="0">
                <a:latin typeface="e-Ukraine Light" pitchFamily="50" charset="-52"/>
              </a:rPr>
              <a:t> продажу </a:t>
            </a:r>
            <a:r>
              <a:rPr lang="ru-RU" sz="1000" dirty="0" err="1">
                <a:latin typeface="e-Ukraine Light" pitchFamily="50" charset="-52"/>
              </a:rPr>
              <a:t>підлягає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цілісний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майновий</a:t>
            </a:r>
            <a:r>
              <a:rPr lang="ru-RU" sz="1000" dirty="0">
                <a:latin typeface="e-Ukraine Light" pitchFamily="50" charset="-52"/>
              </a:rPr>
              <a:t> комплекс </a:t>
            </a:r>
            <a:r>
              <a:rPr lang="ru-RU" sz="1000" dirty="0" err="1">
                <a:latin typeface="e-Ukraine Light" pitchFamily="50" charset="-52"/>
              </a:rPr>
              <a:t>підприємства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майно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якого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перебуває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державній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комунальній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власності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чи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якщо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згідно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із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законодавством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питань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приватизації</a:t>
            </a:r>
            <a:r>
              <a:rPr lang="ru-RU" sz="1000" dirty="0">
                <a:latin typeface="e-Ukraine Light" pitchFamily="50" charset="-52"/>
              </a:rPr>
              <a:t> для </a:t>
            </a:r>
            <a:r>
              <a:rPr lang="ru-RU" sz="1000" dirty="0" err="1">
                <a:latin typeface="e-Ukraine Light" pitchFamily="50" charset="-52"/>
              </a:rPr>
              <a:t>відчуження</a:t>
            </a:r>
            <a:r>
              <a:rPr lang="ru-RU" sz="1000" dirty="0">
                <a:latin typeface="e-Ukraine Light" pitchFamily="50" charset="-52"/>
              </a:rPr>
              <a:t> майна </a:t>
            </a:r>
            <a:r>
              <a:rPr lang="ru-RU" sz="1000" dirty="0" err="1">
                <a:latin typeface="e-Ukraine Light" pitchFamily="50" charset="-52"/>
              </a:rPr>
              <a:t>підприємства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smtClean="0">
                <a:latin typeface="e-Ukraine Light" pitchFamily="50" charset="-52"/>
              </a:rPr>
              <a:t/>
            </a:r>
            <a:br>
              <a:rPr lang="ru-RU" sz="1000" dirty="0" smtClean="0">
                <a:latin typeface="e-Ukraine Light" pitchFamily="50" charset="-52"/>
              </a:rPr>
            </a:br>
            <a:endParaRPr lang="ru-RU" sz="10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1364</TotalTime>
  <Words>265</Words>
  <Application>Microsoft Office PowerPoint</Application>
  <PresentationFormat>Лист A4 (210x297 мм)</PresentationFormat>
  <Paragraphs>48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135</cp:revision>
  <cp:lastPrinted>2022-12-13T10:52:00Z</cp:lastPrinted>
  <dcterms:created xsi:type="dcterms:W3CDTF">2021-05-27T05:23:05Z</dcterms:created>
  <dcterms:modified xsi:type="dcterms:W3CDTF">2023-09-27T13:01:09Z</dcterms:modified>
</cp:coreProperties>
</file>