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714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197745"/>
            <a:ext cx="3600000" cy="16004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400" b="1" dirty="0">
                <a:latin typeface="e-Ukraine Light" pitchFamily="50" charset="-52"/>
              </a:rPr>
              <a:t>За </a:t>
            </a:r>
            <a:r>
              <a:rPr lang="ru-RU" sz="1400" b="1" dirty="0" err="1">
                <a:latin typeface="e-Ukraine Light" pitchFamily="50" charset="-52"/>
              </a:rPr>
              <a:t>яких</a:t>
            </a:r>
            <a:r>
              <a:rPr lang="ru-RU" sz="1400" b="1" dirty="0">
                <a:latin typeface="e-Ukraine Light" pitchFamily="50" charset="-52"/>
              </a:rPr>
              <a:t> умов </a:t>
            </a:r>
            <a:r>
              <a:rPr lang="ru-RU" sz="1400" b="1" dirty="0" err="1">
                <a:latin typeface="e-Ukraine Light" pitchFamily="50" charset="-52"/>
              </a:rPr>
              <a:t>стягнення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податкового</a:t>
            </a:r>
            <a:r>
              <a:rPr lang="ru-RU" sz="1400" b="1" dirty="0">
                <a:latin typeface="e-Ukraine Light" pitchFamily="50" charset="-52"/>
              </a:rPr>
              <a:t> боргу </a:t>
            </a:r>
            <a:r>
              <a:rPr lang="ru-RU" sz="1400" b="1" dirty="0" err="1">
                <a:latin typeface="e-Ukraine Light" pitchFamily="50" charset="-52"/>
              </a:rPr>
              <a:t>може</a:t>
            </a:r>
            <a:r>
              <a:rPr lang="ru-RU" sz="1400" b="1" dirty="0">
                <a:latin typeface="e-Ukraine Light" pitchFamily="50" charset="-52"/>
              </a:rPr>
              <a:t> бути </a:t>
            </a:r>
            <a:r>
              <a:rPr lang="ru-RU" sz="1400" b="1" dirty="0" err="1">
                <a:latin typeface="e-Ukraine Light" pitchFamily="50" charset="-52"/>
              </a:rPr>
              <a:t>ініційовано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податковим</a:t>
            </a:r>
            <a:r>
              <a:rPr lang="ru-RU" sz="1400" b="1" dirty="0">
                <a:latin typeface="e-Ukraine Light" pitchFamily="50" charset="-52"/>
              </a:rPr>
              <a:t> органом без </a:t>
            </a:r>
            <a:r>
              <a:rPr lang="ru-RU" sz="1400" b="1" dirty="0" err="1">
                <a:latin typeface="e-Ukraine Light" pitchFamily="50" charset="-52"/>
              </a:rPr>
              <a:t>звернення</a:t>
            </a:r>
            <a:r>
              <a:rPr lang="ru-RU" sz="1400" b="1" dirty="0">
                <a:latin typeface="e-Ukraine Light" pitchFamily="50" charset="-52"/>
              </a:rPr>
              <a:t> до </a:t>
            </a:r>
            <a:r>
              <a:rPr lang="ru-RU" sz="1400" b="1" dirty="0" err="1">
                <a:latin typeface="e-Ukraine Light" pitchFamily="50" charset="-52"/>
              </a:rPr>
              <a:t>судових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органів</a:t>
            </a:r>
            <a:r>
              <a:rPr lang="ru-RU" sz="1400" b="1" dirty="0">
                <a:latin typeface="e-Ukraine Light" pitchFamily="50" charset="-52"/>
              </a:rPr>
              <a:t> на </a:t>
            </a:r>
            <a:r>
              <a:rPr lang="ru-RU" sz="1400" b="1" dirty="0" err="1">
                <a:latin typeface="e-Ukraine Light" pitchFamily="50" charset="-52"/>
              </a:rPr>
              <a:t>підставі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рішення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керівника</a:t>
            </a:r>
            <a:r>
              <a:rPr lang="ru-RU" sz="1400" b="1" dirty="0">
                <a:latin typeface="e-Ukraine Light" pitchFamily="50" charset="-52"/>
              </a:rPr>
              <a:t> </a:t>
            </a:r>
            <a:r>
              <a:rPr lang="ru-RU" sz="1400" b="1" dirty="0" err="1">
                <a:latin typeface="e-Ukraine Light" pitchFamily="50" charset="-52"/>
              </a:rPr>
              <a:t>контролюючого</a:t>
            </a:r>
            <a:r>
              <a:rPr lang="ru-RU" sz="1400" b="1" dirty="0">
                <a:latin typeface="e-Ukraine Light" pitchFamily="50" charset="-52"/>
              </a:rPr>
              <a:t> органу?</a:t>
            </a:r>
            <a:endParaRPr lang="ru-RU" sz="14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Вересен</a:t>
            </a: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ь </a:t>
            </a: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8599" y="195581"/>
            <a:ext cx="4430865" cy="669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uk-UA" sz="900" dirty="0">
                <a:latin typeface="e-Ukraine Light" pitchFamily="50" charset="-52"/>
              </a:rPr>
              <a:t>	</a:t>
            </a:r>
            <a:r>
              <a:rPr lang="ru-RU" sz="1200" dirty="0">
                <a:latin typeface="e-Ukraine Light" pitchFamily="50" charset="-52"/>
              </a:rPr>
              <a:t> Головне </a:t>
            </a:r>
            <a:r>
              <a:rPr lang="ru-RU" sz="1200" dirty="0" err="1">
                <a:latin typeface="e-Ukraine Light" pitchFamily="50" charset="-52"/>
              </a:rPr>
              <a:t>управління</a:t>
            </a:r>
            <a:r>
              <a:rPr lang="ru-RU" sz="1200" dirty="0">
                <a:latin typeface="e-Ukraine Light" pitchFamily="50" charset="-52"/>
              </a:rPr>
              <a:t> ДПС у м. </a:t>
            </a:r>
            <a:r>
              <a:rPr lang="ru-RU" sz="1200" dirty="0" err="1">
                <a:latin typeface="e-Ukraine Light" pitchFamily="50" charset="-52"/>
              </a:rPr>
              <a:t>Києві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повідомляє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стягнення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 боргу </a:t>
            </a:r>
            <a:r>
              <a:rPr lang="ru-RU" sz="1200" dirty="0" err="1">
                <a:latin typeface="e-Ukraine Light" pitchFamily="50" charset="-52"/>
              </a:rPr>
              <a:t>може</a:t>
            </a:r>
            <a:r>
              <a:rPr lang="ru-RU" sz="1200" dirty="0">
                <a:latin typeface="e-Ukraine Light" pitchFamily="50" charset="-52"/>
              </a:rPr>
              <a:t> бути </a:t>
            </a:r>
            <a:r>
              <a:rPr lang="ru-RU" sz="1200" dirty="0" err="1">
                <a:latin typeface="e-Ukraine Light" pitchFamily="50" charset="-52"/>
              </a:rPr>
              <a:t>ініційовано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податковим</a:t>
            </a:r>
            <a:r>
              <a:rPr lang="ru-RU" sz="1200" dirty="0">
                <a:latin typeface="e-Ukraine Light" pitchFamily="50" charset="-52"/>
              </a:rPr>
              <a:t> органом без </a:t>
            </a:r>
            <a:r>
              <a:rPr lang="ru-RU" sz="1200" dirty="0" err="1">
                <a:latin typeface="e-Ukraine Light" pitchFamily="50" charset="-52"/>
              </a:rPr>
              <a:t>звернення</a:t>
            </a:r>
            <a:r>
              <a:rPr lang="ru-RU" sz="1200" dirty="0">
                <a:latin typeface="e-Ukraine Light" pitchFamily="50" charset="-52"/>
              </a:rPr>
              <a:t> до </a:t>
            </a:r>
            <a:r>
              <a:rPr lang="ru-RU" sz="1200" dirty="0" err="1">
                <a:latin typeface="e-Ukraine Light" pitchFamily="50" charset="-52"/>
              </a:rPr>
              <a:t>судових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органів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підставі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рішення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керівника</a:t>
            </a:r>
            <a:r>
              <a:rPr lang="ru-RU" sz="1200" dirty="0">
                <a:latin typeface="e-Ukraine Light" pitchFamily="50" charset="-52"/>
              </a:rPr>
              <a:t> (</a:t>
            </a:r>
            <a:r>
              <a:rPr lang="ru-RU" sz="1200" dirty="0" err="1">
                <a:latin typeface="e-Ukraine Light" pitchFamily="50" charset="-52"/>
              </a:rPr>
              <a:t>його</a:t>
            </a:r>
            <a:r>
              <a:rPr lang="ru-RU" sz="1200" dirty="0">
                <a:latin typeface="e-Ukraine Light" pitchFamily="50" charset="-52"/>
              </a:rPr>
              <a:t> заступника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уповноваженої</a:t>
            </a:r>
            <a:r>
              <a:rPr lang="ru-RU" sz="1200" dirty="0">
                <a:latin typeface="e-Ukraine Light" pitchFamily="50" charset="-52"/>
              </a:rPr>
              <a:t> особи) </a:t>
            </a:r>
            <a:r>
              <a:rPr lang="ru-RU" sz="1200" dirty="0" err="1">
                <a:latin typeface="e-Ukraine Light" pitchFamily="50" charset="-52"/>
              </a:rPr>
              <a:t>контролюючого</a:t>
            </a:r>
            <a:r>
              <a:rPr lang="ru-RU" sz="1200" dirty="0">
                <a:latin typeface="e-Ukraine Light" pitchFamily="50" charset="-52"/>
              </a:rPr>
              <a:t> органу за </a:t>
            </a:r>
            <a:r>
              <a:rPr lang="ru-RU" sz="1200" dirty="0" err="1">
                <a:latin typeface="e-Ukraine Light" pitchFamily="50" charset="-52"/>
              </a:rPr>
              <a:t>наступних</a:t>
            </a:r>
            <a:r>
              <a:rPr lang="ru-RU" sz="1200" dirty="0">
                <a:latin typeface="e-Ukraine Light" pitchFamily="50" charset="-52"/>
              </a:rPr>
              <a:t> умов</a:t>
            </a:r>
            <a:r>
              <a:rPr lang="ru-RU" sz="1200" dirty="0" smtClean="0">
                <a:latin typeface="e-Ukraine Light" pitchFamily="50" charset="-52"/>
              </a:rPr>
              <a:t>:</a:t>
            </a:r>
            <a:endParaRPr lang="ru-RU" sz="12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dirty="0" err="1">
                <a:latin typeface="e-Ukraine Light" pitchFamily="50" charset="-52"/>
              </a:rPr>
              <a:t>податковий</a:t>
            </a:r>
            <a:r>
              <a:rPr lang="ru-RU" sz="1200" dirty="0">
                <a:latin typeface="e-Ukraine Light" pitchFamily="50" charset="-52"/>
              </a:rPr>
              <a:t> борг </a:t>
            </a:r>
            <a:r>
              <a:rPr lang="ru-RU" sz="1200" dirty="0" err="1">
                <a:latin typeface="e-Ukraine Light" pitchFamily="50" charset="-52"/>
              </a:rPr>
              <a:t>виник</a:t>
            </a:r>
            <a:r>
              <a:rPr lang="ru-RU" sz="1200" dirty="0">
                <a:latin typeface="e-Ukraine Light" pitchFamily="50" charset="-52"/>
              </a:rPr>
              <a:t> в </a:t>
            </a:r>
            <a:r>
              <a:rPr lang="ru-RU" sz="1200" dirty="0" err="1">
                <a:latin typeface="e-Ukraine Light" pitchFamily="50" charset="-52"/>
              </a:rPr>
              <a:t>результаті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несплати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самостійно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задекларованих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платником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сум</a:t>
            </a:r>
            <a:r>
              <a:rPr lang="ru-RU" sz="1200" dirty="0">
                <a:latin typeface="e-Ukraine Light" pitchFamily="50" charset="-52"/>
              </a:rPr>
              <a:t> (без </a:t>
            </a:r>
            <a:r>
              <a:rPr lang="ru-RU" sz="1200" dirty="0" err="1">
                <a:latin typeface="e-Ukraine Light" pitchFamily="50" charset="-52"/>
              </a:rPr>
              <a:t>обмежень</a:t>
            </a:r>
            <a:r>
              <a:rPr lang="ru-RU" sz="1200" dirty="0">
                <a:latin typeface="e-Ukraine Light" pitchFamily="50" charset="-52"/>
              </a:rPr>
              <a:t> по </a:t>
            </a:r>
            <a:r>
              <a:rPr lang="ru-RU" sz="1200" dirty="0" err="1">
                <a:latin typeface="e-Ukraine Light" pitchFamily="50" charset="-52"/>
              </a:rPr>
              <a:t>сумі</a:t>
            </a:r>
            <a:r>
              <a:rPr lang="ru-RU" sz="1200" dirty="0" smtClean="0">
                <a:latin typeface="e-Ukraine Light" pitchFamily="50" charset="-52"/>
              </a:rPr>
              <a:t>);</a:t>
            </a:r>
            <a:endParaRPr lang="ru-RU" sz="12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latin typeface="e-Ukraine Light" pitchFamily="50" charset="-52"/>
              </a:rPr>
              <a:t>борг не </a:t>
            </a:r>
            <a:r>
              <a:rPr lang="ru-RU" sz="1200" dirty="0" err="1">
                <a:latin typeface="e-Ukraine Light" pitchFamily="50" charset="-52"/>
              </a:rPr>
              <a:t>сплачується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протягом</a:t>
            </a:r>
            <a:r>
              <a:rPr lang="ru-RU" sz="1200" dirty="0">
                <a:latin typeface="e-Ukraine Light" pitchFamily="50" charset="-52"/>
              </a:rPr>
              <a:t> 90 </a:t>
            </a:r>
            <a:r>
              <a:rPr lang="ru-RU" sz="1200" dirty="0" err="1">
                <a:latin typeface="e-Ukraine Light" pitchFamily="50" charset="-52"/>
              </a:rPr>
              <a:t>календарних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днів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наступних</a:t>
            </a:r>
            <a:r>
              <a:rPr lang="ru-RU" sz="1200" dirty="0">
                <a:latin typeface="e-Ukraine Light" pitchFamily="50" charset="-52"/>
              </a:rPr>
              <a:t> за </a:t>
            </a:r>
            <a:r>
              <a:rPr lang="ru-RU" sz="1200" dirty="0" err="1">
                <a:latin typeface="e-Ukraine Light" pitchFamily="50" charset="-52"/>
              </a:rPr>
              <a:t>останнім</a:t>
            </a:r>
            <a:r>
              <a:rPr lang="ru-RU" sz="1200" dirty="0">
                <a:latin typeface="e-Ukraine Light" pitchFamily="50" charset="-52"/>
              </a:rPr>
              <a:t> днем граничного строку </a:t>
            </a:r>
            <a:r>
              <a:rPr lang="ru-RU" sz="1200" dirty="0" err="1">
                <a:latin typeface="e-Ukraine Light" pitchFamily="50" charset="-52"/>
              </a:rPr>
              <a:t>сплати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узгодженого</a:t>
            </a:r>
            <a:r>
              <a:rPr lang="ru-RU" sz="1200" dirty="0">
                <a:latin typeface="e-Ukraine Light" pitchFamily="50" charset="-52"/>
              </a:rPr>
              <a:t> грошового </a:t>
            </a:r>
            <a:r>
              <a:rPr lang="ru-RU" sz="1200" dirty="0" err="1">
                <a:latin typeface="e-Ukraine Light" pitchFamily="50" charset="-52"/>
              </a:rPr>
              <a:t>зобов’язання</a:t>
            </a:r>
            <a:r>
              <a:rPr lang="ru-RU" sz="1200" dirty="0" smtClean="0">
                <a:latin typeface="e-Ukraine Light" pitchFamily="50" charset="-52"/>
              </a:rPr>
              <a:t>;</a:t>
            </a:r>
            <a:endParaRPr lang="ru-RU" sz="1200" dirty="0">
              <a:latin typeface="e-Ukraine Light" pitchFamily="50" charset="-52"/>
            </a:endParaRPr>
          </a:p>
          <a:p>
            <a:pPr marL="171450" indent="-171450" algn="just">
              <a:lnSpc>
                <a:spcPct val="15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latin typeface="e-Ukraine Light" pitchFamily="50" charset="-52"/>
              </a:rPr>
              <a:t>у </a:t>
            </a:r>
            <a:r>
              <a:rPr lang="ru-RU" sz="1200" dirty="0" err="1">
                <a:latin typeface="e-Ukraine Light" pitchFamily="50" charset="-52"/>
              </a:rPr>
              <a:t>разі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відсутності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чи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наявності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меншій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сумі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непогашеного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зобов’язання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держави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щодо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повернення</a:t>
            </a:r>
            <a:r>
              <a:rPr lang="ru-RU" sz="1200" dirty="0">
                <a:latin typeface="e-Ukraine Light" pitchFamily="50" charset="-52"/>
              </a:rPr>
              <a:t> такому </a:t>
            </a:r>
            <a:r>
              <a:rPr lang="ru-RU" sz="1200" dirty="0" err="1">
                <a:latin typeface="e-Ukraine Light" pitchFamily="50" charset="-52"/>
              </a:rPr>
              <a:t>платнику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помилково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чи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надміру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сплачених</a:t>
            </a:r>
            <a:r>
              <a:rPr lang="ru-RU" sz="1200" dirty="0">
                <a:latin typeface="e-Ukraine Light" pitchFamily="50" charset="-52"/>
              </a:rPr>
              <a:t> ним </a:t>
            </a:r>
            <a:r>
              <a:rPr lang="ru-RU" sz="1200" dirty="0" err="1">
                <a:latin typeface="e-Ukraine Light" pitchFamily="50" charset="-52"/>
              </a:rPr>
              <a:t>грошових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зобов’язань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або</a:t>
            </a:r>
            <a:r>
              <a:rPr lang="ru-RU" sz="1200" dirty="0">
                <a:latin typeface="e-Ukraine Light" pitchFamily="50" charset="-52"/>
              </a:rPr>
              <a:t> бюджетного </a:t>
            </a:r>
            <a:r>
              <a:rPr lang="ru-RU" sz="1200" dirty="0" err="1">
                <a:latin typeface="e-Ukraine Light" pitchFamily="50" charset="-52"/>
              </a:rPr>
              <a:t>відшкодування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податку</a:t>
            </a:r>
            <a:r>
              <a:rPr lang="ru-RU" sz="1200" dirty="0">
                <a:latin typeface="e-Ukraine Light" pitchFamily="50" charset="-52"/>
              </a:rPr>
              <a:t> на </a:t>
            </a:r>
            <a:r>
              <a:rPr lang="ru-RU" sz="1200" dirty="0" err="1">
                <a:latin typeface="e-Ukraine Light" pitchFamily="50" charset="-52"/>
              </a:rPr>
              <a:t>додану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вартість</a:t>
            </a:r>
            <a:r>
              <a:rPr lang="ru-RU" sz="1200" dirty="0">
                <a:latin typeface="e-Ukraine Light" pitchFamily="50" charset="-52"/>
              </a:rPr>
              <a:t>. </a:t>
            </a:r>
            <a:r>
              <a:rPr lang="ru-RU" sz="1200" dirty="0" err="1">
                <a:latin typeface="e-Ukraine Light" pitchFamily="50" charset="-52"/>
              </a:rPr>
              <a:t>Тобто</a:t>
            </a:r>
            <a:r>
              <a:rPr lang="ru-RU" sz="1200" dirty="0">
                <a:latin typeface="e-Ukraine Light" pitchFamily="50" charset="-52"/>
              </a:rPr>
              <a:t>, у </a:t>
            </a:r>
            <a:r>
              <a:rPr lang="ru-RU" sz="1200" dirty="0" err="1">
                <a:latin typeface="e-Ukraine Light" pitchFamily="50" charset="-52"/>
              </a:rPr>
              <a:t>випадку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наявності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непогашеного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зобов’язання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 smtClean="0">
                <a:latin typeface="e-Ukraine Light" pitchFamily="50" charset="-52"/>
              </a:rPr>
              <a:t>держави</a:t>
            </a:r>
            <a:r>
              <a:rPr lang="ru-RU" sz="1200" dirty="0">
                <a:latin typeface="e-Ukraine Light" pitchFamily="50" charset="-52"/>
              </a:rPr>
              <a:t> перед </a:t>
            </a:r>
            <a:r>
              <a:rPr lang="ru-RU" sz="1200" dirty="0" err="1">
                <a:latin typeface="e-Ukraine Light" pitchFamily="50" charset="-52"/>
              </a:rPr>
              <a:t>платником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smtClean="0">
                <a:latin typeface="e-Ukraine Light" pitchFamily="50" charset="-52"/>
              </a:rPr>
              <a:t/>
            </a:r>
            <a:br>
              <a:rPr lang="ru-RU" sz="1200" dirty="0" smtClean="0">
                <a:latin typeface="e-Ukraine Light" pitchFamily="50" charset="-52"/>
              </a:rPr>
            </a:br>
            <a:endParaRPr lang="ru-RU" sz="12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200" dirty="0" err="1" smtClean="0">
                <a:latin typeface="e-Ukraine Light" pitchFamily="50" charset="-52"/>
              </a:rPr>
              <a:t>податків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>
                <a:latin typeface="e-Ukraine Light" pitchFamily="50" charset="-52"/>
              </a:rPr>
              <a:t>у </a:t>
            </a:r>
            <a:r>
              <a:rPr lang="ru-RU" sz="1200" dirty="0" err="1">
                <a:latin typeface="e-Ukraine Light" pitchFamily="50" charset="-52"/>
              </a:rPr>
              <a:t>сумі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є </a:t>
            </a:r>
            <a:r>
              <a:rPr lang="ru-RU" sz="1200" dirty="0" err="1">
                <a:latin typeface="e-Ukraine Light" pitchFamily="50" charset="-52"/>
              </a:rPr>
              <a:t>меншою</a:t>
            </a:r>
            <a:r>
              <a:rPr lang="ru-RU" sz="1200" dirty="0">
                <a:latin typeface="e-Ukraine Light" pitchFamily="50" charset="-52"/>
              </a:rPr>
              <a:t> за суму 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 боргу, </a:t>
            </a:r>
            <a:r>
              <a:rPr lang="ru-RU" sz="1200" dirty="0" err="1">
                <a:latin typeface="e-Ukraine Light" pitchFamily="50" charset="-52"/>
              </a:rPr>
              <a:t>рішення</a:t>
            </a:r>
            <a:r>
              <a:rPr lang="ru-RU" sz="1200" dirty="0">
                <a:latin typeface="e-Ukraine Light" pitchFamily="50" charset="-52"/>
              </a:rPr>
              <a:t> про </a:t>
            </a:r>
            <a:r>
              <a:rPr lang="ru-RU" sz="1200" dirty="0" err="1">
                <a:latin typeface="e-Ukraine Light" pitchFamily="50" charset="-52"/>
              </a:rPr>
              <a:t>стягнення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коштів</a:t>
            </a:r>
            <a:r>
              <a:rPr lang="ru-RU" sz="1200" dirty="0">
                <a:latin typeface="e-Ukraine Light" pitchFamily="50" charset="-52"/>
              </a:rPr>
              <a:t> в </a:t>
            </a:r>
            <a:r>
              <a:rPr lang="ru-RU" sz="1200" dirty="0" err="1">
                <a:latin typeface="e-Ukraine Light" pitchFamily="50" charset="-52"/>
              </a:rPr>
              <a:t>рахунок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погашення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 боргу </a:t>
            </a:r>
            <a:r>
              <a:rPr lang="ru-RU" sz="1200" dirty="0" err="1">
                <a:latin typeface="e-Ukraine Light" pitchFamily="50" charset="-52"/>
              </a:rPr>
              <a:t>приймається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контролюючим</a:t>
            </a:r>
            <a:r>
              <a:rPr lang="ru-RU" sz="1200" dirty="0">
                <a:latin typeface="e-Ukraine Light" pitchFamily="50" charset="-52"/>
              </a:rPr>
              <a:t> органом в межах </a:t>
            </a:r>
            <a:r>
              <a:rPr lang="ru-RU" sz="1200" dirty="0" err="1">
                <a:latin typeface="e-Ukraine Light" pitchFamily="50" charset="-52"/>
              </a:rPr>
              <a:t>різниці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між</a:t>
            </a:r>
            <a:r>
              <a:rPr lang="ru-RU" sz="1200" dirty="0">
                <a:latin typeface="e-Ukraine Light" pitchFamily="50" charset="-52"/>
              </a:rPr>
              <a:t> сумою 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 боргу та сумою </a:t>
            </a:r>
            <a:r>
              <a:rPr lang="ru-RU" sz="1200" dirty="0" err="1">
                <a:latin typeface="e-Ukraine Light" pitchFamily="50" charset="-52"/>
              </a:rPr>
              <a:t>зобов’язання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держави</a:t>
            </a:r>
            <a:r>
              <a:rPr lang="ru-RU" sz="1200" dirty="0">
                <a:latin typeface="e-Ukraine Light" pitchFamily="50" charset="-52"/>
              </a:rPr>
              <a:t> (п. 95.5 ст. 95 </a:t>
            </a:r>
            <a:r>
              <a:rPr lang="ru-RU" sz="1200" dirty="0" err="1">
                <a:latin typeface="e-Ukraine Light" pitchFamily="50" charset="-52"/>
              </a:rPr>
              <a:t>Податкового</a:t>
            </a:r>
            <a:r>
              <a:rPr lang="ru-RU" sz="1200" dirty="0">
                <a:latin typeface="e-Ukraine Light" pitchFamily="50" charset="-52"/>
              </a:rPr>
              <a:t> кодексу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 smtClean="0">
                <a:latin typeface="e-Ukraine Light" pitchFamily="50" charset="-52"/>
              </a:rPr>
              <a:t>).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Звертаємо</a:t>
            </a:r>
            <a:r>
              <a:rPr lang="ru-RU" sz="1200" dirty="0" smtClean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увагу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рішення</a:t>
            </a:r>
            <a:r>
              <a:rPr lang="ru-RU" sz="1200" dirty="0">
                <a:latin typeface="e-Ukraine Light" pitchFamily="50" charset="-52"/>
              </a:rPr>
              <a:t> про </a:t>
            </a:r>
            <a:r>
              <a:rPr lang="ru-RU" sz="1200" dirty="0" err="1">
                <a:latin typeface="e-Ukraine Light" pitchFamily="50" charset="-52"/>
              </a:rPr>
              <a:t>стягнення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коштів</a:t>
            </a:r>
            <a:r>
              <a:rPr lang="ru-RU" sz="1200" dirty="0">
                <a:latin typeface="e-Ukraine Light" pitchFamily="50" charset="-52"/>
              </a:rPr>
              <a:t> з </a:t>
            </a:r>
            <a:r>
              <a:rPr lang="ru-RU" sz="1200" dirty="0" err="1">
                <a:latin typeface="e-Ukraine Light" pitchFamily="50" charset="-52"/>
              </a:rPr>
              <a:t>рахунків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платника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податків</a:t>
            </a:r>
            <a:r>
              <a:rPr lang="ru-RU" sz="1200" dirty="0">
                <a:latin typeface="e-Ukraine Light" pitchFamily="50" charset="-52"/>
              </a:rPr>
              <a:t> у банках є </a:t>
            </a:r>
            <a:r>
              <a:rPr lang="ru-RU" sz="1200" dirty="0" err="1">
                <a:latin typeface="e-Ukraine Light" pitchFamily="50" charset="-52"/>
              </a:rPr>
              <a:t>вимогою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стягувана</a:t>
            </a:r>
            <a:r>
              <a:rPr lang="ru-RU" sz="1200" dirty="0">
                <a:latin typeface="e-Ukraine Light" pitchFamily="50" charset="-52"/>
              </a:rPr>
              <a:t> до </a:t>
            </a:r>
            <a:r>
              <a:rPr lang="ru-RU" sz="1200" dirty="0" err="1">
                <a:latin typeface="e-Ukraine Light" pitchFamily="50" charset="-52"/>
              </a:rPr>
              <a:t>боржника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що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підлягає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негайному</a:t>
            </a:r>
            <a:r>
              <a:rPr lang="ru-RU" sz="1200" dirty="0">
                <a:latin typeface="e-Ukraine Light" pitchFamily="50" charset="-52"/>
              </a:rPr>
              <a:t> та </a:t>
            </a:r>
            <a:r>
              <a:rPr lang="ru-RU" sz="1200" dirty="0" err="1">
                <a:latin typeface="e-Ukraine Light" pitchFamily="50" charset="-52"/>
              </a:rPr>
              <a:t>обов’язковому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виконанню</a:t>
            </a:r>
            <a:r>
              <a:rPr lang="ru-RU" sz="1200" dirty="0">
                <a:latin typeface="e-Ukraine Light" pitchFamily="50" charset="-52"/>
              </a:rPr>
              <a:t> шляхом </a:t>
            </a:r>
            <a:r>
              <a:rPr lang="ru-RU" sz="1200" dirty="0" err="1">
                <a:latin typeface="e-Ukraine Light" pitchFamily="50" charset="-52"/>
              </a:rPr>
              <a:t>ініціювання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переказу</a:t>
            </a:r>
            <a:r>
              <a:rPr lang="ru-RU" sz="1200" dirty="0">
                <a:latin typeface="e-Ukraine Light" pitchFamily="50" charset="-52"/>
              </a:rPr>
              <a:t> у </a:t>
            </a:r>
            <a:r>
              <a:rPr lang="ru-RU" sz="1200" dirty="0" err="1">
                <a:latin typeface="e-Ukraine Light" pitchFamily="50" charset="-52"/>
              </a:rPr>
              <a:t>платіжній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системі</a:t>
            </a:r>
            <a:r>
              <a:rPr lang="ru-RU" sz="1200" dirty="0">
                <a:latin typeface="e-Ukraine Light" pitchFamily="50" charset="-52"/>
              </a:rPr>
              <a:t> за правилами </a:t>
            </a:r>
            <a:r>
              <a:rPr lang="ru-RU" sz="1200" dirty="0" err="1">
                <a:latin typeface="e-Ukraine Light" pitchFamily="50" charset="-52"/>
              </a:rPr>
              <a:t>відповідної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платіжної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системи</a:t>
            </a:r>
            <a:r>
              <a:rPr lang="ru-RU" sz="1200" dirty="0" smtClean="0">
                <a:latin typeface="e-Ukraine Light" pitchFamily="50" charset="-52"/>
              </a:rPr>
              <a:t>.</a:t>
            </a:r>
            <a:endParaRPr lang="ru-RU" sz="12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1200" dirty="0" smtClean="0">
                <a:latin typeface="e-Ukraine Light" pitchFamily="50" charset="-52"/>
              </a:rPr>
              <a:t>	</a:t>
            </a:r>
            <a:r>
              <a:rPr lang="ru-RU" sz="1200" dirty="0" err="1" smtClean="0">
                <a:latin typeface="e-Ukraine Light" pitchFamily="50" charset="-52"/>
              </a:rPr>
              <a:t>Списання</a:t>
            </a:r>
            <a:r>
              <a:rPr lang="ru-RU" sz="1200" dirty="0" smtClean="0">
                <a:latin typeface="e-Ukraine Light" pitchFamily="50" charset="-52"/>
              </a:rPr>
              <a:t>  </a:t>
            </a:r>
            <a:r>
              <a:rPr lang="ru-RU" sz="1200" dirty="0">
                <a:latin typeface="e-Ukraine Light" pitchFamily="50" charset="-52"/>
              </a:rPr>
              <a:t>банком  </a:t>
            </a:r>
            <a:r>
              <a:rPr lang="ru-RU" sz="1200" dirty="0" err="1">
                <a:latin typeface="e-Ukraine Light" pitchFamily="50" charset="-52"/>
              </a:rPr>
              <a:t>коштів</a:t>
            </a:r>
            <a:r>
              <a:rPr lang="ru-RU" sz="1200" dirty="0">
                <a:latin typeface="e-Ukraine Light" pitchFamily="50" charset="-52"/>
              </a:rPr>
              <a:t>  з  </a:t>
            </a:r>
            <a:r>
              <a:rPr lang="ru-RU" sz="1200" dirty="0" err="1">
                <a:latin typeface="e-Ukraine Light" pitchFamily="50" charset="-52"/>
              </a:rPr>
              <a:t>рахунків</a:t>
            </a:r>
            <a:r>
              <a:rPr lang="ru-RU" sz="1200" dirty="0">
                <a:latin typeface="e-Ukraine Light" pitchFamily="50" charset="-52"/>
              </a:rPr>
              <a:t>  </a:t>
            </a:r>
            <a:r>
              <a:rPr lang="ru-RU" sz="1200" dirty="0" err="1">
                <a:latin typeface="e-Ukraine Light" pitchFamily="50" charset="-52"/>
              </a:rPr>
              <a:t>платників</a:t>
            </a:r>
            <a:r>
              <a:rPr lang="ru-RU" sz="1200" dirty="0">
                <a:latin typeface="e-Ukraine Light" pitchFamily="50" charset="-52"/>
              </a:rPr>
              <a:t>   </a:t>
            </a:r>
            <a:r>
              <a:rPr lang="ru-RU" sz="1200" dirty="0" err="1">
                <a:latin typeface="e-Ukraine Light" pitchFamily="50" charset="-52"/>
              </a:rPr>
              <a:t>податків</a:t>
            </a:r>
            <a:r>
              <a:rPr lang="ru-RU" sz="1200" dirty="0">
                <a:latin typeface="e-Ukraine Light" pitchFamily="50" charset="-52"/>
              </a:rPr>
              <a:t>/</a:t>
            </a:r>
            <a:r>
              <a:rPr lang="ru-RU" sz="1200" dirty="0" err="1">
                <a:latin typeface="e-Ukraine Light" pitchFamily="50" charset="-52"/>
              </a:rPr>
              <a:t>суб’єктів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господарювання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визначено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розділом</a:t>
            </a:r>
            <a:r>
              <a:rPr lang="ru-RU" sz="1200" dirty="0">
                <a:latin typeface="e-Ukraine Light" pitchFamily="50" charset="-52"/>
              </a:rPr>
              <a:t>  </a:t>
            </a:r>
            <a:r>
              <a:rPr lang="en-US" sz="1200" dirty="0">
                <a:latin typeface="e-Ukraine Light" pitchFamily="50" charset="-52"/>
              </a:rPr>
              <a:t>IV </a:t>
            </a:r>
            <a:r>
              <a:rPr lang="ru-RU" sz="1200" dirty="0" err="1">
                <a:latin typeface="e-Ukraine Light" pitchFamily="50" charset="-52"/>
              </a:rPr>
              <a:t>Інструкції</a:t>
            </a:r>
            <a:r>
              <a:rPr lang="ru-RU" sz="1200" dirty="0">
                <a:latin typeface="e-Ukraine Light" pitchFamily="50" charset="-52"/>
              </a:rPr>
              <a:t> про </a:t>
            </a:r>
            <a:r>
              <a:rPr lang="ru-RU" sz="1200" dirty="0" err="1">
                <a:latin typeface="e-Ukraine Light" pitchFamily="50" charset="-52"/>
              </a:rPr>
              <a:t>безготівкові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розрахунки</a:t>
            </a:r>
            <a:r>
              <a:rPr lang="ru-RU" sz="1200" dirty="0">
                <a:latin typeface="e-Ukraine Light" pitchFamily="50" charset="-52"/>
              </a:rPr>
              <a:t> в </a:t>
            </a:r>
            <a:r>
              <a:rPr lang="ru-RU" sz="1200" dirty="0" err="1">
                <a:latin typeface="e-Ukraine Light" pitchFamily="50" charset="-52"/>
              </a:rPr>
              <a:t>національній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валюті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користувачів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платіжних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послуг</a:t>
            </a:r>
            <a:r>
              <a:rPr lang="ru-RU" sz="1200" dirty="0">
                <a:latin typeface="e-Ukraine Light" pitchFamily="50" charset="-52"/>
              </a:rPr>
              <a:t>, </a:t>
            </a:r>
            <a:r>
              <a:rPr lang="ru-RU" sz="1200" dirty="0" err="1">
                <a:latin typeface="e-Ukraine Light" pitchFamily="50" charset="-52"/>
              </a:rPr>
              <a:t>затвердженої</a:t>
            </a:r>
            <a:r>
              <a:rPr lang="ru-RU" sz="1200" dirty="0">
                <a:latin typeface="e-Ukraine Light" pitchFamily="50" charset="-52"/>
              </a:rPr>
              <a:t>  </a:t>
            </a:r>
            <a:r>
              <a:rPr lang="ru-RU" sz="1200" dirty="0" err="1">
                <a:latin typeface="e-Ukraine Light" pitchFamily="50" charset="-52"/>
              </a:rPr>
              <a:t>постановою</a:t>
            </a:r>
            <a:r>
              <a:rPr lang="ru-RU" sz="1200" dirty="0">
                <a:latin typeface="e-Ukraine Light" pitchFamily="50" charset="-52"/>
              </a:rPr>
              <a:t> </a:t>
            </a:r>
            <a:r>
              <a:rPr lang="ru-RU" sz="1200" dirty="0" err="1">
                <a:latin typeface="e-Ukraine Light" pitchFamily="50" charset="-52"/>
              </a:rPr>
              <a:t>Правління</a:t>
            </a:r>
            <a:r>
              <a:rPr lang="ru-RU" sz="1200" dirty="0">
                <a:latin typeface="e-Ukraine Light" pitchFamily="50" charset="-52"/>
              </a:rPr>
              <a:t>  </a:t>
            </a:r>
            <a:r>
              <a:rPr lang="ru-RU" sz="1200" dirty="0" err="1">
                <a:latin typeface="e-Ukraine Light" pitchFamily="50" charset="-52"/>
              </a:rPr>
              <a:t>Національного</a:t>
            </a:r>
            <a:r>
              <a:rPr lang="ru-RU" sz="1200" dirty="0">
                <a:latin typeface="e-Ukraine Light" pitchFamily="50" charset="-52"/>
              </a:rPr>
              <a:t>  банку   </a:t>
            </a:r>
            <a:r>
              <a:rPr lang="ru-RU" sz="1200" dirty="0" err="1">
                <a:latin typeface="e-Ukraine Light" pitchFamily="50" charset="-52"/>
              </a:rPr>
              <a:t>України</a:t>
            </a:r>
            <a:r>
              <a:rPr lang="ru-RU" sz="1200" dirty="0">
                <a:latin typeface="e-Ukraine Light" pitchFamily="50" charset="-52"/>
              </a:rPr>
              <a:t>   </a:t>
            </a:r>
            <a:r>
              <a:rPr lang="ru-RU" sz="1200" dirty="0" err="1">
                <a:latin typeface="e-Ukraine Light" pitchFamily="50" charset="-52"/>
              </a:rPr>
              <a:t>від</a:t>
            </a:r>
            <a:r>
              <a:rPr lang="ru-RU" sz="1200" dirty="0">
                <a:latin typeface="e-Ukraine Light" pitchFamily="50" charset="-52"/>
              </a:rPr>
              <a:t>   29 </a:t>
            </a:r>
            <a:r>
              <a:rPr lang="ru-RU" sz="1200" dirty="0" err="1">
                <a:latin typeface="e-Ukraine Light" pitchFamily="50" charset="-52"/>
              </a:rPr>
              <a:t>липня</a:t>
            </a:r>
            <a:r>
              <a:rPr lang="ru-RU" sz="1200" dirty="0">
                <a:latin typeface="e-Ukraine Light" pitchFamily="50" charset="-52"/>
              </a:rPr>
              <a:t> 2022 року № 163. </a:t>
            </a:r>
            <a:endParaRPr lang="ru-RU" sz="12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1385</TotalTime>
  <Words>171</Words>
  <Application>Microsoft Office PowerPoint</Application>
  <PresentationFormat>Лист A4 (210x297 мм)</PresentationFormat>
  <Paragraphs>23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179</cp:revision>
  <dcterms:created xsi:type="dcterms:W3CDTF">2021-05-27T05:23:05Z</dcterms:created>
  <dcterms:modified xsi:type="dcterms:W3CDTF">2023-09-21T07:05:42Z</dcterms:modified>
</cp:coreProperties>
</file>