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p:scale>
          <a:sx n="120" d="100"/>
          <a:sy n="120" d="100"/>
        </p:scale>
        <p:origin x="-714"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22.09.2023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22.09.2023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22.09.2023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22.09.2023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22.09.2023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22.09.2023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22.09.2023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22.09.2023</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p14="http://schemas.microsoft.com/office/powerpoint/2010/main"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B2AE1F56-FA4C-456D-AD17-F597535BE9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48250" y="136442"/>
            <a:ext cx="4763453" cy="6743700"/>
          </a:xfrm>
          <a:prstGeom prst="rect">
            <a:avLst/>
          </a:prstGeom>
        </p:spPr>
      </p:pic>
      <p:sp>
        <p:nvSpPr>
          <p:cNvPr id="11" name="Rectangle 6">
            <a:extLst>
              <a:ext uri="{FF2B5EF4-FFF2-40B4-BE49-F238E27FC236}">
                <a16:creationId xmlns:a16="http://schemas.microsoft.com/office/drawing/2014/main" xmlns=""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pSp>
        <p:nvGrpSpPr>
          <p:cNvPr id="18" name="Группа 17">
            <a:extLst>
              <a:ext uri="{FF2B5EF4-FFF2-40B4-BE49-F238E27FC236}">
                <a16:creationId xmlns:a16="http://schemas.microsoft.com/office/drawing/2014/main" xmlns="" id="{5B1F3CBD-8D08-499F-BE54-1DF3C9FE8E21}"/>
              </a:ext>
            </a:extLst>
          </p:cNvPr>
          <p:cNvGrpSpPr/>
          <p:nvPr/>
        </p:nvGrpSpPr>
        <p:grpSpPr>
          <a:xfrm>
            <a:off x="106282" y="114300"/>
            <a:ext cx="4820999" cy="6743700"/>
            <a:chOff x="64808" y="106681"/>
            <a:chExt cx="4811442" cy="6743700"/>
          </a:xfrm>
        </p:grpSpPr>
        <p:grpSp>
          <p:nvGrpSpPr>
            <p:cNvPr id="9" name="Группа 8">
              <a:extLst>
                <a:ext uri="{FF2B5EF4-FFF2-40B4-BE49-F238E27FC236}">
                  <a16:creationId xmlns:a16="http://schemas.microsoft.com/office/drawing/2014/main" xmlns="" id="{4A6F6DA5-6ACE-429E-B52A-AC44102F0184}"/>
                </a:ext>
              </a:extLst>
            </p:cNvPr>
            <p:cNvGrpSpPr/>
            <p:nvPr/>
          </p:nvGrpSpPr>
          <p:grpSpPr>
            <a:xfrm>
              <a:off x="64808" y="106681"/>
              <a:ext cx="4793934" cy="6743700"/>
              <a:chOff x="64808" y="106681"/>
              <a:chExt cx="4793934" cy="6743700"/>
            </a:xfrm>
          </p:grpSpPr>
          <p:sp>
            <p:nvSpPr>
              <p:cNvPr id="7" name="Прямоугольник 6">
                <a:extLst>
                  <a:ext uri="{FF2B5EF4-FFF2-40B4-BE49-F238E27FC236}">
                    <a16:creationId xmlns:a16="http://schemas.microsoft.com/office/drawing/2014/main" xmlns="" id="{09A0A77F-376C-47B9-BB79-353299E74E74}"/>
                  </a:ext>
                </a:extLst>
              </p:cNvPr>
              <p:cNvSpPr/>
              <p:nvPr/>
            </p:nvSpPr>
            <p:spPr>
              <a:xfrm>
                <a:off x="64808" y="106681"/>
                <a:ext cx="4793934" cy="6591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Овал 7">
                <a:extLst>
                  <a:ext uri="{FF2B5EF4-FFF2-40B4-BE49-F238E27FC236}">
                    <a16:creationId xmlns:a16="http://schemas.microsoft.com/office/drawing/2014/main" xmlns=""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pic>
          <p:nvPicPr>
            <p:cNvPr id="4100" name="Рисунок 10" descr="https://chart.googleapis.com/chart?cht=qr&amp;chl=https%3A%2F%2Ft.me%2FinfoTAXbot&amp;chld=L|0&amp;chs=150">
              <a:extLst>
                <a:ext uri="{FF2B5EF4-FFF2-40B4-BE49-F238E27FC236}">
                  <a16:creationId xmlns:a16="http://schemas.microsoft.com/office/drawing/2014/main" xmlns="" id="{C10BBAFE-2D79-49E5-868B-A0FDCC9F8BD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89161" y="1990344"/>
              <a:ext cx="1304925" cy="1304925"/>
            </a:xfrm>
            <a:prstGeom prst="rect">
              <a:avLst/>
            </a:prstGeom>
            <a:noFill/>
            <a:extLst>
              <a:ext uri="{909E8E84-426E-40DD-AFC4-6F175D3DCCD1}">
                <a14:hiddenFill xmlns:a14="http://schemas.microsoft.com/office/drawing/2010/main">
                  <a:solidFill>
                    <a:srgbClr val="FFFFFF"/>
                  </a:solidFill>
                </a14:hiddenFill>
              </a:ext>
            </a:extLst>
          </p:spPr>
        </p:pic>
        <p:pic>
          <p:nvPicPr>
            <p:cNvPr id="4099" name="Рисунок 1" descr="https://chart.googleapis.com/chart?cht=qr&amp;chl=https%3A%2F%2Ft.me%2Ftax_gov_ua&amp;chld=L|0&amp;chs=150">
              <a:extLst>
                <a:ext uri="{FF2B5EF4-FFF2-40B4-BE49-F238E27FC236}">
                  <a16:creationId xmlns:a16="http://schemas.microsoft.com/office/drawing/2014/main" xmlns="" id="{AB68234D-4D6E-4D60-B461-52334D70C22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1092" y="3465338"/>
              <a:ext cx="771525" cy="771525"/>
            </a:xfrm>
            <a:prstGeom prst="rect">
              <a:avLst/>
            </a:prstGeom>
            <a:noFill/>
            <a:extLst>
              <a:ext uri="{909E8E84-426E-40DD-AFC4-6F175D3DCCD1}">
                <a14:hiddenFill xmlns:a14="http://schemas.microsoft.com/office/drawing/2010/main">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a16="http://schemas.microsoft.com/office/drawing/2014/main" xmlns="" id="{B988640C-7F4D-43BB-8D2B-B0AB4B4AD40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1092" y="4329384"/>
              <a:ext cx="771525" cy="771525"/>
            </a:xfrm>
            <a:prstGeom prst="rect">
              <a:avLst/>
            </a:prstGeom>
            <a:noFill/>
            <a:extLst>
              <a:ext uri="{909E8E84-426E-40DD-AFC4-6F175D3DCCD1}">
                <a14:hiddenFill xmlns:a14="http://schemas.microsoft.com/office/drawing/2010/main">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a16="http://schemas.microsoft.com/office/drawing/2014/main" xmlns="" id="{48F62E71-1AA9-48BD-99B8-0430C4FAB90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1092" y="5193430"/>
              <a:ext cx="771525" cy="77152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5">
              <a:extLst>
                <a:ext uri="{FF2B5EF4-FFF2-40B4-BE49-F238E27FC236}">
                  <a16:creationId xmlns:a16="http://schemas.microsoft.com/office/drawing/2014/main" xmlns="" id="{5E53E4E3-62F3-4903-B665-45BF57FD779F}"/>
                </a:ext>
              </a:extLst>
            </p:cNvPr>
            <p:cNvSpPr>
              <a:spLocks noChangeArrowheads="1"/>
            </p:cNvSpPr>
            <p:nvPr/>
          </p:nvSpPr>
          <p:spPr bwMode="auto">
            <a:xfrm>
              <a:off x="82316" y="203687"/>
              <a:ext cx="4793934"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зможе</a:t>
              </a:r>
              <a:r>
                <a:rPr lang="uk-UA" altLang="ru-RU" sz="12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те</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переглянути новини, актуальні роз'яснення податкових новацій, а також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інфографіки,</a:t>
              </a:r>
              <a:r>
                <a:rPr kumimoji="0" lang="uk-UA" altLang="ru-RU" sz="1200" b="0" i="0" u="none" strike="noStrike" cap="none" normalizeH="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коментарі керівництва,</a:t>
              </a:r>
              <a:r>
                <a:rPr kumimoji="0" lang="uk-UA" altLang="ru-RU" sz="1200" b="0" i="0" u="none" strike="noStrike" cap="none" normalizeH="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фахівців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служби! Буде корисно та цікаво!</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Спілкуйтеся з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податковою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службою дистанційно за допомогою сервісу  «InfoTAX»:</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a16="http://schemas.microsoft.com/office/drawing/2014/main" xmlns="" id="{7BCFA5DF-C4AC-4DCE-AA03-DBDC47E12D5E}"/>
                </a:ext>
              </a:extLst>
            </p:cNvPr>
            <p:cNvSpPr>
              <a:spLocks noChangeArrowheads="1"/>
            </p:cNvSpPr>
            <p:nvPr/>
          </p:nvSpPr>
          <p:spPr bwMode="auto">
            <a:xfrm>
              <a:off x="1440440" y="3500673"/>
              <a:ext cx="2077686"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 ДПС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a16="http://schemas.microsoft.com/office/drawing/2014/main" xmlns="" id="{911FB1A9-ED1C-4532-A3E7-013A57BBC16A}"/>
                </a:ext>
              </a:extLst>
            </p:cNvPr>
            <p:cNvSpPr>
              <a:spLocks noChangeArrowheads="1"/>
            </p:cNvSpPr>
            <p:nvPr/>
          </p:nvSpPr>
          <p:spPr bwMode="auto">
            <a:xfrm>
              <a:off x="1440440" y="4465058"/>
              <a:ext cx="271059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a16="http://schemas.microsoft.com/office/drawing/2014/main" xmlns="" id="{D4E2B7F5-5D62-456B-A005-E3F8F8A4BC07}"/>
                </a:ext>
              </a:extLst>
            </p:cNvPr>
            <p:cNvSpPr>
              <a:spLocks noChangeArrowheads="1"/>
            </p:cNvSpPr>
            <p:nvPr/>
          </p:nvSpPr>
          <p:spPr bwMode="auto">
            <a:xfrm>
              <a:off x="1440440" y="5273743"/>
              <a:ext cx="271059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ДПС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a16="http://schemas.microsoft.com/office/drawing/2014/main" xmlns=""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a:latin typeface="e-Ukraine" panose="00000500000000000000" pitchFamily="50" charset="-52"/>
                  <a:ea typeface="Times New Roman" panose="02020603050405020304" pitchFamily="18" charset="0"/>
                  <a:cs typeface="Calibri" panose="020F0502020204030204" pitchFamily="34" charset="0"/>
                </a:rPr>
                <a:t>  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a16="http://schemas.microsoft.com/office/drawing/2014/main" xmlns=""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667123" y="1305466"/>
            <a:ext cx="3600000" cy="138499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400" b="1" dirty="0" err="1">
                <a:latin typeface="e-Ukraine Light" pitchFamily="50" charset="-52"/>
              </a:rPr>
              <a:t>Чи</a:t>
            </a:r>
            <a:r>
              <a:rPr lang="ru-RU" sz="1400" b="1" dirty="0">
                <a:latin typeface="e-Ukraine Light" pitchFamily="50" charset="-52"/>
              </a:rPr>
              <a:t> </a:t>
            </a:r>
            <a:r>
              <a:rPr lang="ru-RU" sz="1400" b="1" dirty="0" err="1">
                <a:latin typeface="e-Ukraine Light" pitchFamily="50" charset="-52"/>
              </a:rPr>
              <a:t>може</a:t>
            </a:r>
            <a:r>
              <a:rPr lang="ru-RU" sz="1400" b="1" dirty="0">
                <a:latin typeface="e-Ukraine Light" pitchFamily="50" charset="-52"/>
              </a:rPr>
              <a:t> </a:t>
            </a:r>
            <a:r>
              <a:rPr lang="ru-RU" sz="1400" b="1" dirty="0" err="1">
                <a:latin typeface="e-Ukraine Light" pitchFamily="50" charset="-52"/>
              </a:rPr>
              <a:t>фізична</a:t>
            </a:r>
            <a:r>
              <a:rPr lang="ru-RU" sz="1400" b="1" dirty="0">
                <a:latin typeface="e-Ukraine Light" pitchFamily="50" charset="-52"/>
              </a:rPr>
              <a:t> особа – </a:t>
            </a:r>
            <a:r>
              <a:rPr lang="ru-RU" sz="1400" b="1" dirty="0" err="1">
                <a:latin typeface="e-Ukraine Light" pitchFamily="50" charset="-52"/>
              </a:rPr>
              <a:t>підприємець</a:t>
            </a:r>
            <a:r>
              <a:rPr lang="ru-RU" sz="1400" b="1" dirty="0">
                <a:latin typeface="e-Ukraine Light" pitchFamily="50" charset="-52"/>
              </a:rPr>
              <a:t> на </a:t>
            </a:r>
            <a:r>
              <a:rPr lang="ru-RU" sz="1400" b="1" dirty="0" err="1">
                <a:latin typeface="e-Ukraine Light" pitchFamily="50" charset="-52"/>
              </a:rPr>
              <a:t>загальній</a:t>
            </a:r>
            <a:r>
              <a:rPr lang="ru-RU" sz="1400" b="1" dirty="0">
                <a:latin typeface="e-Ukraine Light" pitchFamily="50" charset="-52"/>
              </a:rPr>
              <a:t> </a:t>
            </a:r>
            <a:r>
              <a:rPr lang="ru-RU" sz="1400" b="1" dirty="0" err="1">
                <a:latin typeface="e-Ukraine Light" pitchFamily="50" charset="-52"/>
              </a:rPr>
              <a:t>системі</a:t>
            </a:r>
            <a:r>
              <a:rPr lang="ru-RU" sz="1400" b="1" dirty="0">
                <a:latin typeface="e-Ukraine Light" pitchFamily="50" charset="-52"/>
              </a:rPr>
              <a:t> </a:t>
            </a:r>
            <a:r>
              <a:rPr lang="ru-RU" sz="1400" b="1" dirty="0" err="1">
                <a:latin typeface="e-Ukraine Light" pitchFamily="50" charset="-52"/>
              </a:rPr>
              <a:t>оподаткування</a:t>
            </a:r>
            <a:r>
              <a:rPr lang="ru-RU" sz="1400" b="1" dirty="0">
                <a:latin typeface="e-Ukraine Light" pitchFamily="50" charset="-52"/>
              </a:rPr>
              <a:t> </a:t>
            </a:r>
            <a:r>
              <a:rPr lang="ru-RU" sz="1400" b="1" dirty="0" err="1">
                <a:latin typeface="e-Ukraine Light" pitchFamily="50" charset="-52"/>
              </a:rPr>
              <a:t>отримати</a:t>
            </a:r>
            <a:r>
              <a:rPr lang="ru-RU" sz="1400" b="1" dirty="0">
                <a:latin typeface="e-Ukraine Light" pitchFamily="50" charset="-52"/>
              </a:rPr>
              <a:t> </a:t>
            </a:r>
            <a:r>
              <a:rPr lang="ru-RU" sz="1400" b="1" dirty="0" err="1">
                <a:latin typeface="e-Ukraine Light" pitchFamily="50" charset="-52"/>
              </a:rPr>
              <a:t>довідку</a:t>
            </a:r>
            <a:r>
              <a:rPr lang="ru-RU" sz="1400" b="1" dirty="0">
                <a:latin typeface="e-Ukraine Light" pitchFamily="50" charset="-52"/>
              </a:rPr>
              <a:t> про доходи за будь-</a:t>
            </a:r>
            <a:r>
              <a:rPr lang="ru-RU" sz="1400" b="1" dirty="0" err="1">
                <a:latin typeface="e-Ukraine Light" pitchFamily="50" charset="-52"/>
              </a:rPr>
              <a:t>який</a:t>
            </a:r>
            <a:r>
              <a:rPr lang="ru-RU" sz="1400" b="1" dirty="0">
                <a:latin typeface="e-Ukraine Light" pitchFamily="50" charset="-52"/>
              </a:rPr>
              <a:t> </a:t>
            </a:r>
            <a:r>
              <a:rPr lang="ru-RU" sz="1400" b="1" dirty="0" err="1">
                <a:latin typeface="e-Ukraine Light" pitchFamily="50" charset="-52"/>
              </a:rPr>
              <a:t>інший</a:t>
            </a:r>
            <a:r>
              <a:rPr lang="ru-RU" sz="1400" b="1" dirty="0">
                <a:latin typeface="e-Ukraine Light" pitchFamily="50" charset="-52"/>
              </a:rPr>
              <a:t>, </a:t>
            </a:r>
            <a:r>
              <a:rPr lang="ru-RU" sz="1400" b="1" dirty="0" err="1">
                <a:latin typeface="e-Ukraine Light" pitchFamily="50" charset="-52"/>
              </a:rPr>
              <a:t>ніж</a:t>
            </a:r>
            <a:r>
              <a:rPr lang="ru-RU" sz="1400" b="1" dirty="0">
                <a:latin typeface="e-Ukraine Light" pitchFamily="50" charset="-52"/>
              </a:rPr>
              <a:t> </a:t>
            </a:r>
            <a:r>
              <a:rPr lang="ru-RU" sz="1400" b="1" dirty="0" err="1">
                <a:latin typeface="e-Ukraine Light" pitchFamily="50" charset="-52"/>
              </a:rPr>
              <a:t>річний</a:t>
            </a:r>
            <a:r>
              <a:rPr lang="ru-RU" sz="1400" b="1" dirty="0">
                <a:latin typeface="e-Ukraine Light" pitchFamily="50" charset="-52"/>
              </a:rPr>
              <a:t> </a:t>
            </a:r>
            <a:r>
              <a:rPr lang="ru-RU" sz="1400" b="1" dirty="0" err="1">
                <a:latin typeface="e-Ukraine Light" pitchFamily="50" charset="-52"/>
              </a:rPr>
              <a:t>податковий</a:t>
            </a:r>
            <a:r>
              <a:rPr lang="ru-RU" sz="1400" b="1" dirty="0">
                <a:latin typeface="e-Ukraine Light" pitchFamily="50" charset="-52"/>
              </a:rPr>
              <a:t> </a:t>
            </a:r>
            <a:r>
              <a:rPr lang="ru-RU" sz="1400" b="1" dirty="0" err="1">
                <a:latin typeface="e-Ukraine Light" pitchFamily="50" charset="-52"/>
              </a:rPr>
              <a:t>період</a:t>
            </a:r>
            <a:r>
              <a:rPr lang="ru-RU" sz="1400" b="1" dirty="0">
                <a:latin typeface="e-Ukraine Light" pitchFamily="50" charset="-52"/>
              </a:rPr>
              <a:t>?</a:t>
            </a:r>
            <a:endParaRPr lang="ru-RU" sz="1400" b="1" dirty="0">
              <a:latin typeface="e-Ukraine Light" pitchFamily="50" charset="-52"/>
            </a:endParaRPr>
          </a:p>
        </p:txBody>
      </p:sp>
      <p:sp>
        <p:nvSpPr>
          <p:cNvPr id="20" name="Rectangle 1"/>
          <p:cNvSpPr>
            <a:spLocks noChangeArrowheads="1"/>
          </p:cNvSpPr>
          <p:nvPr/>
        </p:nvSpPr>
        <p:spPr bwMode="auto">
          <a:xfrm>
            <a:off x="5048250" y="6461285"/>
            <a:ext cx="1104899"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800" dirty="0" smtClean="0">
                <a:solidFill>
                  <a:srgbClr val="333333"/>
                </a:solidFill>
                <a:latin typeface="e-Ukraine Light" pitchFamily="50" charset="-52"/>
                <a:cs typeface="Times New Roman" pitchFamily="18" charset="0"/>
              </a:rPr>
              <a:t>Вересень 2023</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6029325" y="180977"/>
            <a:ext cx="3124200" cy="253916"/>
          </a:xfrm>
          <a:prstGeom prst="rect">
            <a:avLst/>
          </a:prstGeom>
        </p:spPr>
        <p:txBody>
          <a:bodyPr wrap="square">
            <a:spAutoFit/>
          </a:bodyPr>
          <a:lstStyle/>
          <a:p>
            <a:pPr lvl="0" algn="ctr" defTabSz="914400" fontAlgn="base">
              <a:spcBef>
                <a:spcPct val="0"/>
              </a:spcBef>
              <a:spcAft>
                <a:spcPct val="0"/>
              </a:spcAft>
            </a:pPr>
            <a:r>
              <a:rPr lang="uk-UA" sz="1000" dirty="0" smtClean="0">
                <a:latin typeface="e-Ukraine Light" pitchFamily="50" charset="-52"/>
                <a:cs typeface="Arial" pitchFamily="34" charset="0"/>
              </a:rPr>
              <a:t>Головне </a:t>
            </a:r>
            <a:r>
              <a:rPr lang="uk-UA" sz="1050" dirty="0" smtClean="0">
                <a:latin typeface="e-Ukraine Light" pitchFamily="50" charset="-52"/>
                <a:cs typeface="Arial" pitchFamily="34" charset="0"/>
              </a:rPr>
              <a:t>управління</a:t>
            </a:r>
            <a:r>
              <a:rPr lang="uk-UA" sz="1000" dirty="0" smtClean="0">
                <a:latin typeface="e-Ukraine Light" pitchFamily="50" charset="-52"/>
                <a:cs typeface="Arial" pitchFamily="34" charset="0"/>
              </a:rPr>
              <a:t> ДПС у м. Києві </a:t>
            </a:r>
          </a:p>
        </p:txBody>
      </p:sp>
    </p:spTree>
    <p:extLst>
      <p:ext uri="{BB962C8B-B14F-4D97-AF65-F5344CB8AC3E}">
        <p14:creationId xmlns:p14="http://schemas.microsoft.com/office/powerpoint/2010/main"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xmlns="" id="{77BE1E3B-BB62-4FEA-84E6-53708639754F}"/>
              </a:ext>
            </a:extLst>
          </p:cNvPr>
          <p:cNvGrpSpPr/>
          <p:nvPr/>
        </p:nvGrpSpPr>
        <p:grpSpPr>
          <a:xfrm>
            <a:off x="114300" y="117828"/>
            <a:ext cx="4703443" cy="6740172"/>
            <a:chOff x="83820" y="68581"/>
            <a:chExt cx="4694139" cy="6781800"/>
          </a:xfrm>
        </p:grpSpPr>
        <p:sp>
          <p:nvSpPr>
            <p:cNvPr id="4" name="Прямоугольник 3">
              <a:extLst>
                <a:ext uri="{FF2B5EF4-FFF2-40B4-BE49-F238E27FC236}">
                  <a16:creationId xmlns:a16="http://schemas.microsoft.com/office/drawing/2014/main" xmlns="" id="{63EC6337-995B-4F4C-BFBF-1A1915547AE5}"/>
                </a:ext>
              </a:extLst>
            </p:cNvPr>
            <p:cNvSpPr/>
            <p:nvPr/>
          </p:nvSpPr>
          <p:spPr>
            <a:xfrm>
              <a:off x="83820" y="68581"/>
              <a:ext cx="4694139"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Овал 5">
              <a:extLst>
                <a:ext uri="{FF2B5EF4-FFF2-40B4-BE49-F238E27FC236}">
                  <a16:creationId xmlns:a16="http://schemas.microsoft.com/office/drawing/2014/main" xmlns=""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smtClean="0">
                  <a:solidFill>
                    <a:srgbClr val="25A872"/>
                  </a:solidFill>
                  <a:latin typeface="e-Ukraine" panose="00000500000000000000" pitchFamily="50" charset="-52"/>
                </a:rPr>
                <a:t>1</a:t>
              </a:r>
              <a:endParaRPr lang="uk-UA" sz="1400">
                <a:solidFill>
                  <a:srgbClr val="25A872"/>
                </a:solidFill>
                <a:latin typeface="e-Ukraine" panose="00000500000000000000" pitchFamily="50" charset="-52"/>
              </a:endParaRPr>
            </a:p>
          </p:txBody>
        </p:sp>
      </p:grpSp>
      <p:grpSp>
        <p:nvGrpSpPr>
          <p:cNvPr id="7" name="Группа 6">
            <a:extLst>
              <a:ext uri="{FF2B5EF4-FFF2-40B4-BE49-F238E27FC236}">
                <a16:creationId xmlns:a16="http://schemas.microsoft.com/office/drawing/2014/main" xmlns="" id="{192DF1A1-DE05-4849-B565-0A68A4DD5458}"/>
              </a:ext>
            </a:extLst>
          </p:cNvPr>
          <p:cNvGrpSpPr/>
          <p:nvPr/>
        </p:nvGrpSpPr>
        <p:grpSpPr>
          <a:xfrm>
            <a:off x="4972050" y="117828"/>
            <a:ext cx="4806790" cy="6740172"/>
            <a:chOff x="83820" y="68581"/>
            <a:chExt cx="4793934" cy="6781800"/>
          </a:xfrm>
        </p:grpSpPr>
        <p:sp>
          <p:nvSpPr>
            <p:cNvPr id="8" name="Прямоугольник 7">
              <a:extLst>
                <a:ext uri="{FF2B5EF4-FFF2-40B4-BE49-F238E27FC236}">
                  <a16:creationId xmlns:a16="http://schemas.microsoft.com/office/drawing/2014/main" xmlns=""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uk-UA" dirty="0"/>
            </a:p>
          </p:txBody>
        </p:sp>
        <p:sp>
          <p:nvSpPr>
            <p:cNvPr id="9" name="Овал 8">
              <a:extLst>
                <a:ext uri="{FF2B5EF4-FFF2-40B4-BE49-F238E27FC236}">
                  <a16:creationId xmlns:a16="http://schemas.microsoft.com/office/drawing/2014/main" xmlns=""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2</a:t>
              </a:r>
              <a:endParaRPr lang="uk-UA" sz="11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a16="http://schemas.microsoft.com/office/drawing/2014/main" xmlns="" id="{AB020ADF-A26B-4DB1-A8F3-01CE965CB04E}"/>
              </a:ext>
            </a:extLst>
          </p:cNvPr>
          <p:cNvSpPr/>
          <p:nvPr/>
        </p:nvSpPr>
        <p:spPr>
          <a:xfrm>
            <a:off x="228599" y="180974"/>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spcAft>
                <a:spcPts val="0"/>
              </a:spcAft>
            </a:pPr>
            <a:endParaRPr lang="uk-UA" sz="120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xmlns="" id="{A93320C9-B67C-4431-A6A6-D9A5DA9531D3}"/>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spcAft>
                <a:spcPts val="0"/>
              </a:spcAft>
            </a:pPr>
            <a:endParaRPr lang="uk-UA" sz="120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171450" y="3068210"/>
            <a:ext cx="4648199"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1400" smtClean="0">
                <a:latin typeface="Times New Roman" pitchFamily="18" charset="0"/>
                <a:cs typeface="Times New Roman" pitchFamily="18" charset="0"/>
              </a:rPr>
              <a:t>  </a:t>
            </a:r>
            <a:endParaRPr lang="uk-UA" sz="1300" smtClean="0">
              <a:latin typeface="e-Ukraine Light"/>
              <a:cs typeface="Times New Roman" pitchFamily="18" charset="0"/>
            </a:endParaRPr>
          </a:p>
        </p:txBody>
      </p:sp>
      <p:sp>
        <p:nvSpPr>
          <p:cNvPr id="12" name="Прямоугольник 11"/>
          <p:cNvSpPr/>
          <p:nvPr/>
        </p:nvSpPr>
        <p:spPr>
          <a:xfrm>
            <a:off x="171451" y="182346"/>
            <a:ext cx="4648200" cy="6701835"/>
          </a:xfrm>
          <a:prstGeom prst="rect">
            <a:avLst/>
          </a:prstGeom>
        </p:spPr>
        <p:txBody>
          <a:bodyPr wrap="square">
            <a:spAutoFit/>
          </a:bodyPr>
          <a:lstStyle/>
          <a:p>
            <a:pPr algn="just">
              <a:lnSpc>
                <a:spcPct val="150000"/>
              </a:lnSpc>
              <a:spcAft>
                <a:spcPts val="600"/>
              </a:spcAft>
            </a:pPr>
            <a:r>
              <a:rPr lang="uk-UA" sz="900" dirty="0">
                <a:latin typeface="e-Ukraine Light" pitchFamily="50" charset="-52"/>
              </a:rPr>
              <a:t> </a:t>
            </a:r>
            <a:r>
              <a:rPr lang="en-US" sz="900" dirty="0" smtClean="0">
                <a:latin typeface="e-Ukraine Light" pitchFamily="50" charset="-52"/>
              </a:rPr>
              <a:t>	</a:t>
            </a:r>
            <a:r>
              <a:rPr lang="uk-UA" sz="900" dirty="0" smtClean="0">
                <a:latin typeface="e-Ukraine Light" pitchFamily="50" charset="-52"/>
              </a:rPr>
              <a:t>Підрозділом </a:t>
            </a:r>
            <a:r>
              <a:rPr lang="uk-UA" sz="900" dirty="0">
                <a:latin typeface="e-Ukraine Light" pitchFamily="50" charset="-52"/>
              </a:rPr>
              <a:t>2.3 </a:t>
            </a:r>
            <a:r>
              <a:rPr lang="uk-UA" sz="900" dirty="0" err="1">
                <a:latin typeface="e-Ukraine Light" pitchFamily="50" charset="-52"/>
              </a:rPr>
              <a:t>розд</a:t>
            </a:r>
            <a:r>
              <a:rPr lang="uk-UA" sz="900" dirty="0">
                <a:latin typeface="e-Ukraine Light" pitchFamily="50" charset="-52"/>
              </a:rPr>
              <a:t>. ІІ Примірного положення центру обслуговування платників, затвердженого наказом Державної податкової служби України від 30.09.2020 № 537 «Про затвердження документів, які регламентують діяльність ЦОП», визначено перелік адміністративних послуг, за отриманням яких платники можуть звернутись до центру обслуговування платників, зокрема, щодо надання адміністративної послуги «Видача довідки про доходи</a:t>
            </a:r>
            <a:r>
              <a:rPr lang="uk-UA" sz="900" dirty="0" smtClean="0">
                <a:latin typeface="e-Ukraine Light" pitchFamily="50" charset="-52"/>
              </a:rPr>
              <a:t>».</a:t>
            </a:r>
            <a:endParaRPr lang="uk-UA" sz="900" dirty="0">
              <a:latin typeface="e-Ukraine Light" pitchFamily="50" charset="-52"/>
            </a:endParaRPr>
          </a:p>
          <a:p>
            <a:pPr algn="just">
              <a:lnSpc>
                <a:spcPct val="150000"/>
              </a:lnSpc>
              <a:spcAft>
                <a:spcPts val="600"/>
              </a:spcAft>
            </a:pPr>
            <a:r>
              <a:rPr lang="en-US" sz="900" dirty="0" smtClean="0">
                <a:latin typeface="e-Ukraine Light" pitchFamily="50" charset="-52"/>
              </a:rPr>
              <a:t>	</a:t>
            </a:r>
            <a:r>
              <a:rPr lang="uk-UA" sz="900" dirty="0" smtClean="0">
                <a:latin typeface="e-Ukraine Light" pitchFamily="50" charset="-52"/>
              </a:rPr>
              <a:t>Типова </a:t>
            </a:r>
            <a:r>
              <a:rPr lang="uk-UA" sz="900" dirty="0">
                <a:latin typeface="e-Ukraine Light" pitchFamily="50" charset="-52"/>
              </a:rPr>
              <a:t>інформаційна картка адміністративної послуги «Видача довідки про доходи» затверджена наказом Державної податкової служби України від 22.04.2021 № 446, зі змінами та доповненнями, відповідно до якої строк надання такої адміністративної послуги – 10 календарних днів з дня отримання заяви. Довідка про доходи видається на підставі поданої податкової декларації про майновий стан і доходи (далі – Податкова декларація</a:t>
            </a:r>
            <a:r>
              <a:rPr lang="uk-UA" sz="900" dirty="0" smtClean="0">
                <a:latin typeface="e-Ukraine Light" pitchFamily="50" charset="-52"/>
              </a:rPr>
              <a:t>).</a:t>
            </a:r>
            <a:endParaRPr lang="uk-UA" sz="900" dirty="0">
              <a:latin typeface="e-Ukraine Light" pitchFamily="50" charset="-52"/>
            </a:endParaRPr>
          </a:p>
          <a:p>
            <a:pPr algn="just">
              <a:lnSpc>
                <a:spcPct val="150000"/>
              </a:lnSpc>
              <a:spcAft>
                <a:spcPts val="600"/>
              </a:spcAft>
            </a:pPr>
            <a:r>
              <a:rPr lang="en-US" sz="900" dirty="0" smtClean="0">
                <a:latin typeface="e-Ukraine Light" pitchFamily="50" charset="-52"/>
              </a:rPr>
              <a:t>	</a:t>
            </a:r>
            <a:r>
              <a:rPr lang="uk-UA" sz="900" dirty="0" smtClean="0">
                <a:latin typeface="e-Ukraine Light" pitchFamily="50" charset="-52"/>
              </a:rPr>
              <a:t>Форма </a:t>
            </a:r>
            <a:r>
              <a:rPr lang="uk-UA" sz="900" dirty="0">
                <a:latin typeface="e-Ukraine Light" pitchFamily="50" charset="-52"/>
              </a:rPr>
              <a:t>Податкової декларації затверджена наказом Міністерства фінансів України від 02.10.2015 № 859, зі змінами та доповненнями</a:t>
            </a:r>
            <a:r>
              <a:rPr lang="uk-UA" sz="900" dirty="0" smtClean="0">
                <a:latin typeface="e-Ukraine Light" pitchFamily="50" charset="-52"/>
              </a:rPr>
              <a:t>.</a:t>
            </a:r>
            <a:endParaRPr lang="uk-UA" sz="900" dirty="0">
              <a:latin typeface="e-Ukraine Light" pitchFamily="50" charset="-52"/>
            </a:endParaRPr>
          </a:p>
          <a:p>
            <a:pPr algn="just">
              <a:lnSpc>
                <a:spcPct val="150000"/>
              </a:lnSpc>
              <a:spcAft>
                <a:spcPts val="600"/>
              </a:spcAft>
            </a:pPr>
            <a:r>
              <a:rPr lang="en-US" sz="900" dirty="0" smtClean="0">
                <a:latin typeface="e-Ukraine Light" pitchFamily="50" charset="-52"/>
              </a:rPr>
              <a:t>	</a:t>
            </a:r>
            <a:r>
              <a:rPr lang="uk-UA" sz="900" dirty="0" smtClean="0">
                <a:latin typeface="e-Ukraine Light" pitchFamily="50" charset="-52"/>
              </a:rPr>
              <a:t>Оподаткування </a:t>
            </a:r>
            <a:r>
              <a:rPr lang="uk-UA" sz="900" dirty="0">
                <a:latin typeface="e-Ukraine Light" pitchFamily="50" charset="-52"/>
              </a:rPr>
              <a:t>доходів, отриманих фізичною особою – підприємцем від провадження господарської діяльності, крім осіб, що обрали спрощену систему оподаткування, здійснюється відповідно до норм ст. 177 Податкового кодексу України (далі – ПКУ</a:t>
            </a:r>
            <a:r>
              <a:rPr lang="uk-UA" sz="900" dirty="0" smtClean="0">
                <a:latin typeface="e-Ukraine Light" pitchFamily="50" charset="-52"/>
              </a:rPr>
              <a:t>).</a:t>
            </a:r>
            <a:endParaRPr lang="uk-UA" sz="900" dirty="0">
              <a:latin typeface="e-Ukraine Light" pitchFamily="50" charset="-52"/>
            </a:endParaRPr>
          </a:p>
          <a:p>
            <a:pPr algn="just">
              <a:lnSpc>
                <a:spcPct val="150000"/>
              </a:lnSpc>
              <a:spcAft>
                <a:spcPts val="600"/>
              </a:spcAft>
            </a:pPr>
            <a:r>
              <a:rPr lang="en-US" sz="900" dirty="0" smtClean="0">
                <a:latin typeface="e-Ukraine Light" pitchFamily="50" charset="-52"/>
              </a:rPr>
              <a:t>	</a:t>
            </a:r>
            <a:r>
              <a:rPr lang="uk-UA" sz="900" dirty="0" smtClean="0">
                <a:latin typeface="e-Ukraine Light" pitchFamily="50" charset="-52"/>
              </a:rPr>
              <a:t>Зокрема</a:t>
            </a:r>
            <a:r>
              <a:rPr lang="uk-UA" sz="900" dirty="0">
                <a:latin typeface="e-Ukraine Light" pitchFamily="50" charset="-52"/>
              </a:rPr>
              <a:t>, фізичні особи – підприємці подають до контролюючого органу Податкову декларацію за місцем своєї податкової адреси за результатами календарного року у строки, встановлені ПКУ для річного звітного податкового періоду, в якій також зазначаються авансові платежі з податку на доходи (п. 177.5 ст. 177 ПКУ). </a:t>
            </a:r>
            <a:r>
              <a:rPr lang="ru-RU" sz="1200" dirty="0" smtClean="0">
                <a:latin typeface="e-Ukraine Light" pitchFamily="50" charset="-52"/>
              </a:rPr>
              <a:t/>
            </a:r>
            <a:br>
              <a:rPr lang="ru-RU" sz="1200" dirty="0" smtClean="0">
                <a:latin typeface="e-Ukraine Light" pitchFamily="50" charset="-52"/>
              </a:rPr>
            </a:br>
            <a:endParaRPr lang="ru-RU" sz="1200" dirty="0">
              <a:latin typeface="e-Ukraine Light" pitchFamily="50" charset="-52"/>
            </a:endParaRPr>
          </a:p>
        </p:txBody>
      </p:sp>
      <p:sp>
        <p:nvSpPr>
          <p:cNvPr id="14" name="Прямоугольник 13"/>
          <p:cNvSpPr/>
          <p:nvPr/>
        </p:nvSpPr>
        <p:spPr>
          <a:xfrm>
            <a:off x="114300" y="1"/>
            <a:ext cx="4781549" cy="276999"/>
          </a:xfrm>
          <a:prstGeom prst="rect">
            <a:avLst/>
          </a:prstGeom>
        </p:spPr>
        <p:txBody>
          <a:bodyPr wrap="square">
            <a:spAutoFit/>
          </a:bodyPr>
          <a:lstStyle/>
          <a:p>
            <a:pPr indent="457200" algn="just"/>
            <a:endParaRPr lang="uk-UA" sz="1200" smtClean="0">
              <a:latin typeface="e-Ukraine" pitchFamily="2" charset="-52"/>
            </a:endParaRPr>
          </a:p>
        </p:txBody>
      </p:sp>
      <p:sp>
        <p:nvSpPr>
          <p:cNvPr id="16" name="Прямоугольник 15"/>
          <p:cNvSpPr/>
          <p:nvPr/>
        </p:nvSpPr>
        <p:spPr>
          <a:xfrm>
            <a:off x="4969102" y="209549"/>
            <a:ext cx="4686298" cy="400110"/>
          </a:xfrm>
          <a:prstGeom prst="rect">
            <a:avLst/>
          </a:prstGeom>
        </p:spPr>
        <p:txBody>
          <a:bodyPr wrap="square">
            <a:spAutoFit/>
          </a:bodyPr>
          <a:lstStyle/>
          <a:p>
            <a:pPr indent="457200" algn="just"/>
            <a:endParaRPr lang="uk-UA" sz="1000" dirty="0" smtClean="0">
              <a:latin typeface="e-Ukraine" pitchFamily="2" charset="-52"/>
            </a:endParaRPr>
          </a:p>
          <a:p>
            <a:pPr indent="457200" algn="just"/>
            <a:endParaRPr lang="uk-UA" sz="1000" dirty="0" smtClean="0">
              <a:latin typeface="e-Ukraine" pitchFamily="2" charset="-52"/>
            </a:endParaRPr>
          </a:p>
        </p:txBody>
      </p:sp>
      <p:sp>
        <p:nvSpPr>
          <p:cNvPr id="15" name="Прямоугольник 14"/>
          <p:cNvSpPr/>
          <p:nvPr/>
        </p:nvSpPr>
        <p:spPr>
          <a:xfrm>
            <a:off x="209549" y="0"/>
            <a:ext cx="4572000" cy="307777"/>
          </a:xfrm>
          <a:prstGeom prst="rect">
            <a:avLst/>
          </a:prstGeom>
        </p:spPr>
        <p:txBody>
          <a:bodyPr wrap="square">
            <a:spAutoFit/>
          </a:bodyPr>
          <a:lstStyle/>
          <a:p>
            <a:pPr algn="just"/>
            <a:r>
              <a:rPr lang="uk-UA" sz="1400" dirty="0" smtClean="0">
                <a:latin typeface="e-Ukraine Light" pitchFamily="50" charset="-52"/>
              </a:rPr>
              <a:t>	</a:t>
            </a:r>
            <a:endParaRPr lang="uk-UA" dirty="0"/>
          </a:p>
        </p:txBody>
      </p:sp>
      <p:sp>
        <p:nvSpPr>
          <p:cNvPr id="17" name="Прямоугольник 16"/>
          <p:cNvSpPr/>
          <p:nvPr/>
        </p:nvSpPr>
        <p:spPr>
          <a:xfrm>
            <a:off x="5032294" y="144641"/>
            <a:ext cx="4685767" cy="5593839"/>
          </a:xfrm>
          <a:prstGeom prst="rect">
            <a:avLst/>
          </a:prstGeom>
        </p:spPr>
        <p:txBody>
          <a:bodyPr wrap="square">
            <a:spAutoFit/>
          </a:bodyPr>
          <a:lstStyle/>
          <a:p>
            <a:pPr algn="just">
              <a:lnSpc>
                <a:spcPct val="150000"/>
              </a:lnSpc>
              <a:spcAft>
                <a:spcPts val="600"/>
              </a:spcAft>
            </a:pPr>
            <a:r>
              <a:rPr lang="ru-RU" sz="900" dirty="0">
                <a:latin typeface="e-Ukraine Light" pitchFamily="50" charset="-52"/>
              </a:rPr>
              <a:t> </a:t>
            </a:r>
            <a:r>
              <a:rPr lang="en-US" sz="900" dirty="0" smtClean="0">
                <a:latin typeface="e-Ukraine Light" pitchFamily="50" charset="-52"/>
              </a:rPr>
              <a:t>	</a:t>
            </a:r>
            <a:r>
              <a:rPr lang="ru-RU" sz="900" dirty="0" err="1" smtClean="0">
                <a:latin typeface="e-Ukraine Light" pitchFamily="50" charset="-52"/>
              </a:rPr>
              <a:t>Фізичні</a:t>
            </a:r>
            <a:r>
              <a:rPr lang="ru-RU" sz="900" dirty="0" smtClean="0">
                <a:latin typeface="e-Ukraine Light" pitchFamily="50" charset="-52"/>
              </a:rPr>
              <a:t> </a:t>
            </a:r>
            <a:r>
              <a:rPr lang="ru-RU" sz="900" dirty="0">
                <a:latin typeface="e-Ukraine Light" pitchFamily="50" charset="-52"/>
              </a:rPr>
              <a:t>особи – </a:t>
            </a:r>
            <a:r>
              <a:rPr lang="ru-RU" sz="900" dirty="0" err="1">
                <a:latin typeface="e-Ukraine Light" pitchFamily="50" charset="-52"/>
              </a:rPr>
              <a:t>підприємці</a:t>
            </a:r>
            <a:r>
              <a:rPr lang="ru-RU" sz="900" dirty="0">
                <a:latin typeface="e-Ukraine Light" pitchFamily="50" charset="-52"/>
              </a:rPr>
              <a:t>, </a:t>
            </a:r>
            <a:r>
              <a:rPr lang="ru-RU" sz="900" dirty="0" err="1">
                <a:latin typeface="e-Ukraine Light" pitchFamily="50" charset="-52"/>
              </a:rPr>
              <a:t>які</a:t>
            </a:r>
            <a:r>
              <a:rPr lang="ru-RU" sz="900" dirty="0">
                <a:latin typeface="e-Ukraine Light" pitchFamily="50" charset="-52"/>
              </a:rPr>
              <a:t> </a:t>
            </a:r>
            <a:r>
              <a:rPr lang="ru-RU" sz="900" dirty="0" err="1">
                <a:latin typeface="e-Ukraine Light" pitchFamily="50" charset="-52"/>
              </a:rPr>
              <a:t>зареєстровані</a:t>
            </a:r>
            <a:r>
              <a:rPr lang="ru-RU" sz="900" dirty="0">
                <a:latin typeface="e-Ukraine Light" pitchFamily="50" charset="-52"/>
              </a:rPr>
              <a:t> </a:t>
            </a:r>
            <a:r>
              <a:rPr lang="ru-RU" sz="900" dirty="0" err="1">
                <a:latin typeface="e-Ukraine Light" pitchFamily="50" charset="-52"/>
              </a:rPr>
              <a:t>протягом</a:t>
            </a:r>
            <a:r>
              <a:rPr lang="ru-RU" sz="900" dirty="0">
                <a:latin typeface="e-Ukraine Light" pitchFamily="50" charset="-52"/>
              </a:rPr>
              <a:t> року в </a:t>
            </a:r>
            <a:r>
              <a:rPr lang="ru-RU" sz="900" dirty="0" err="1">
                <a:latin typeface="e-Ukraine Light" pitchFamily="50" charset="-52"/>
              </a:rPr>
              <a:t>установленому</a:t>
            </a:r>
            <a:r>
              <a:rPr lang="ru-RU" sz="900" dirty="0">
                <a:latin typeface="e-Ukraine Light" pitchFamily="50" charset="-52"/>
              </a:rPr>
              <a:t> законом порядку, </a:t>
            </a:r>
            <a:r>
              <a:rPr lang="ru-RU" sz="900" dirty="0" err="1">
                <a:latin typeface="e-Ukraine Light" pitchFamily="50" charset="-52"/>
              </a:rPr>
              <a:t>або</a:t>
            </a:r>
            <a:r>
              <a:rPr lang="ru-RU" sz="900" dirty="0">
                <a:latin typeface="e-Ukraine Light" pitchFamily="50" charset="-52"/>
              </a:rPr>
              <a:t> </a:t>
            </a:r>
            <a:r>
              <a:rPr lang="ru-RU" sz="900" dirty="0" err="1">
                <a:latin typeface="e-Ukraine Light" pitchFamily="50" charset="-52"/>
              </a:rPr>
              <a:t>переходять</a:t>
            </a:r>
            <a:r>
              <a:rPr lang="ru-RU" sz="900" dirty="0">
                <a:latin typeface="e-Ukraine Light" pitchFamily="50" charset="-52"/>
              </a:rPr>
              <a:t> на </a:t>
            </a:r>
            <a:r>
              <a:rPr lang="ru-RU" sz="900" dirty="0" err="1">
                <a:latin typeface="e-Ukraine Light" pitchFamily="50" charset="-52"/>
              </a:rPr>
              <a:t>спрощену</a:t>
            </a:r>
            <a:r>
              <a:rPr lang="ru-RU" sz="900" dirty="0">
                <a:latin typeface="e-Ukraine Light" pitchFamily="50" charset="-52"/>
              </a:rPr>
              <a:t> систему </a:t>
            </a:r>
            <a:r>
              <a:rPr lang="ru-RU" sz="900" dirty="0" err="1">
                <a:latin typeface="e-Ukraine Light" pitchFamily="50" charset="-52"/>
              </a:rPr>
              <a:t>оподаткування</a:t>
            </a:r>
            <a:r>
              <a:rPr lang="ru-RU" sz="900" dirty="0">
                <a:latin typeface="e-Ukraine Light" pitchFamily="50" charset="-52"/>
              </a:rPr>
              <a:t>, </a:t>
            </a:r>
            <a:r>
              <a:rPr lang="ru-RU" sz="900" dirty="0" err="1">
                <a:latin typeface="e-Ukraine Light" pitchFamily="50" charset="-52"/>
              </a:rPr>
              <a:t>обліку</a:t>
            </a:r>
            <a:r>
              <a:rPr lang="ru-RU" sz="900" dirty="0">
                <a:latin typeface="e-Ukraine Light" pitchFamily="50" charset="-52"/>
              </a:rPr>
              <a:t> та </a:t>
            </a:r>
            <a:r>
              <a:rPr lang="ru-RU" sz="900" dirty="0" err="1">
                <a:latin typeface="e-Ukraine Light" pitchFamily="50" charset="-52"/>
              </a:rPr>
              <a:t>звітності</a:t>
            </a:r>
            <a:r>
              <a:rPr lang="ru-RU" sz="900" dirty="0">
                <a:latin typeface="e-Ukraine Light" pitchFamily="50" charset="-52"/>
              </a:rPr>
              <a:t>, </a:t>
            </a:r>
            <a:r>
              <a:rPr lang="ru-RU" sz="900" dirty="0" err="1">
                <a:latin typeface="e-Ukraine Light" pitchFamily="50" charset="-52"/>
              </a:rPr>
              <a:t>або</a:t>
            </a:r>
            <a:r>
              <a:rPr lang="ru-RU" sz="900" dirty="0">
                <a:latin typeface="e-Ukraine Light" pitchFamily="50" charset="-52"/>
              </a:rPr>
              <a:t> </a:t>
            </a:r>
            <a:r>
              <a:rPr lang="ru-RU" sz="900" dirty="0" err="1">
                <a:latin typeface="e-Ukraine Light" pitchFamily="50" charset="-52"/>
              </a:rPr>
              <a:t>перейшли</a:t>
            </a:r>
            <a:r>
              <a:rPr lang="ru-RU" sz="900" dirty="0">
                <a:latin typeface="e-Ukraine Light" pitchFamily="50" charset="-52"/>
              </a:rPr>
              <a:t> </a:t>
            </a:r>
            <a:r>
              <a:rPr lang="ru-RU" sz="900" dirty="0" err="1">
                <a:latin typeface="e-Ukraine Light" pitchFamily="50" charset="-52"/>
              </a:rPr>
              <a:t>із</a:t>
            </a:r>
            <a:r>
              <a:rPr lang="ru-RU" sz="900" dirty="0">
                <a:latin typeface="e-Ukraine Light" pitchFamily="50" charset="-52"/>
              </a:rPr>
              <a:t> </a:t>
            </a:r>
            <a:r>
              <a:rPr lang="ru-RU" sz="900" dirty="0" err="1">
                <a:latin typeface="e-Ukraine Light" pitchFamily="50" charset="-52"/>
              </a:rPr>
              <a:t>спрощеної</a:t>
            </a:r>
            <a:r>
              <a:rPr lang="ru-RU" sz="900" dirty="0">
                <a:latin typeface="e-Ukraine Light" pitchFamily="50" charset="-52"/>
              </a:rPr>
              <a:t> </a:t>
            </a:r>
            <a:r>
              <a:rPr lang="ru-RU" sz="900" dirty="0" err="1">
                <a:latin typeface="e-Ukraine Light" pitchFamily="50" charset="-52"/>
              </a:rPr>
              <a:t>системи</a:t>
            </a:r>
            <a:r>
              <a:rPr lang="ru-RU" sz="900" dirty="0">
                <a:latin typeface="e-Ukraine Light" pitchFamily="50" charset="-52"/>
              </a:rPr>
              <a:t> </a:t>
            </a:r>
            <a:r>
              <a:rPr lang="ru-RU" sz="900" dirty="0" err="1">
                <a:latin typeface="e-Ukraine Light" pitchFamily="50" charset="-52"/>
              </a:rPr>
              <a:t>оподаткування</a:t>
            </a:r>
            <a:r>
              <a:rPr lang="ru-RU" sz="900" dirty="0">
                <a:latin typeface="e-Ukraine Light" pitchFamily="50" charset="-52"/>
              </a:rPr>
              <a:t>, </a:t>
            </a:r>
            <a:r>
              <a:rPr lang="ru-RU" sz="900" dirty="0" err="1">
                <a:latin typeface="e-Ukraine Light" pitchFamily="50" charset="-52"/>
              </a:rPr>
              <a:t>обліку</a:t>
            </a:r>
            <a:r>
              <a:rPr lang="ru-RU" sz="900" dirty="0">
                <a:latin typeface="e-Ukraine Light" pitchFamily="50" charset="-52"/>
              </a:rPr>
              <a:t> та </a:t>
            </a:r>
            <a:r>
              <a:rPr lang="ru-RU" sz="900" dirty="0" err="1">
                <a:latin typeface="e-Ukraine Light" pitchFamily="50" charset="-52"/>
              </a:rPr>
              <a:t>звітності</a:t>
            </a:r>
            <a:r>
              <a:rPr lang="ru-RU" sz="900" dirty="0">
                <a:latin typeface="e-Ukraine Light" pitchFamily="50" charset="-52"/>
              </a:rPr>
              <a:t>, </a:t>
            </a:r>
            <a:r>
              <a:rPr lang="ru-RU" sz="900" dirty="0" err="1">
                <a:latin typeface="e-Ukraine Light" pitchFamily="50" charset="-52"/>
              </a:rPr>
              <a:t>подають</a:t>
            </a:r>
            <a:r>
              <a:rPr lang="ru-RU" sz="900" dirty="0">
                <a:latin typeface="e-Ukraine Light" pitchFamily="50" charset="-52"/>
              </a:rPr>
              <a:t> </a:t>
            </a:r>
            <a:r>
              <a:rPr lang="ru-RU" sz="900" dirty="0" err="1">
                <a:latin typeface="e-Ukraine Light" pitchFamily="50" charset="-52"/>
              </a:rPr>
              <a:t>Податкову</a:t>
            </a:r>
            <a:r>
              <a:rPr lang="ru-RU" sz="900" dirty="0">
                <a:latin typeface="e-Ukraine Light" pitchFamily="50" charset="-52"/>
              </a:rPr>
              <a:t> </a:t>
            </a:r>
            <a:r>
              <a:rPr lang="ru-RU" sz="900" dirty="0" err="1">
                <a:latin typeface="e-Ukraine Light" pitchFamily="50" charset="-52"/>
              </a:rPr>
              <a:t>декларацію</a:t>
            </a:r>
            <a:r>
              <a:rPr lang="ru-RU" sz="900" dirty="0">
                <a:latin typeface="e-Ukraine Light" pitchFamily="50" charset="-52"/>
              </a:rPr>
              <a:t> за результатами </a:t>
            </a:r>
            <a:r>
              <a:rPr lang="ru-RU" sz="900" dirty="0" err="1">
                <a:latin typeface="e-Ukraine Light" pitchFamily="50" charset="-52"/>
              </a:rPr>
              <a:t>звітного</a:t>
            </a:r>
            <a:r>
              <a:rPr lang="ru-RU" sz="900" dirty="0">
                <a:latin typeface="e-Ukraine Light" pitchFamily="50" charset="-52"/>
              </a:rPr>
              <a:t> року, в </a:t>
            </a:r>
            <a:r>
              <a:rPr lang="ru-RU" sz="900" dirty="0" err="1">
                <a:latin typeface="e-Ukraine Light" pitchFamily="50" charset="-52"/>
              </a:rPr>
              <a:t>якому</a:t>
            </a:r>
            <a:r>
              <a:rPr lang="ru-RU" sz="900" dirty="0">
                <a:latin typeface="e-Ukraine Light" pitchFamily="50" charset="-52"/>
              </a:rPr>
              <a:t> </a:t>
            </a:r>
            <a:r>
              <a:rPr lang="ru-RU" sz="900" dirty="0" err="1">
                <a:latin typeface="e-Ukraine Light" pitchFamily="50" charset="-52"/>
              </a:rPr>
              <a:t>розпочата</a:t>
            </a:r>
            <a:r>
              <a:rPr lang="ru-RU" sz="900" dirty="0">
                <a:latin typeface="e-Ukraine Light" pitchFamily="50" charset="-52"/>
              </a:rPr>
              <a:t> </a:t>
            </a:r>
            <a:r>
              <a:rPr lang="ru-RU" sz="900" dirty="0" err="1">
                <a:latin typeface="e-Ukraine Light" pitchFamily="50" charset="-52"/>
              </a:rPr>
              <a:t>така</a:t>
            </a:r>
            <a:r>
              <a:rPr lang="ru-RU" sz="900" dirty="0">
                <a:latin typeface="e-Ukraine Light" pitchFamily="50" charset="-52"/>
              </a:rPr>
              <a:t> </a:t>
            </a:r>
            <a:r>
              <a:rPr lang="ru-RU" sz="900" dirty="0" err="1">
                <a:latin typeface="e-Ukraine Light" pitchFamily="50" charset="-52"/>
              </a:rPr>
              <a:t>діяльність</a:t>
            </a:r>
            <a:r>
              <a:rPr lang="ru-RU" sz="900" dirty="0">
                <a:latin typeface="e-Ukraine Light" pitchFamily="50" charset="-52"/>
              </a:rPr>
              <a:t> </a:t>
            </a:r>
            <a:r>
              <a:rPr lang="ru-RU" sz="900" dirty="0" err="1">
                <a:latin typeface="e-Ukraine Light" pitchFamily="50" charset="-52"/>
              </a:rPr>
              <a:t>або</a:t>
            </a:r>
            <a:r>
              <a:rPr lang="ru-RU" sz="900" dirty="0">
                <a:latin typeface="e-Ukraine Light" pitchFamily="50" charset="-52"/>
              </a:rPr>
              <a:t> </a:t>
            </a:r>
            <a:r>
              <a:rPr lang="ru-RU" sz="900" dirty="0" err="1">
                <a:latin typeface="e-Ukraine Light" pitchFamily="50" charset="-52"/>
              </a:rPr>
              <a:t>відбувся</a:t>
            </a:r>
            <a:r>
              <a:rPr lang="ru-RU" sz="900" dirty="0">
                <a:latin typeface="e-Ukraine Light" pitchFamily="50" charset="-52"/>
              </a:rPr>
              <a:t> </a:t>
            </a:r>
            <a:r>
              <a:rPr lang="ru-RU" sz="900" dirty="0" err="1">
                <a:latin typeface="e-Ukraine Light" pitchFamily="50" charset="-52"/>
              </a:rPr>
              <a:t>перехід</a:t>
            </a:r>
            <a:r>
              <a:rPr lang="ru-RU" sz="900" dirty="0">
                <a:latin typeface="e-Ukraine Light" pitchFamily="50" charset="-52"/>
              </a:rPr>
              <a:t> на (</a:t>
            </a:r>
            <a:r>
              <a:rPr lang="ru-RU" sz="900" dirty="0" err="1">
                <a:latin typeface="e-Ukraine Light" pitchFamily="50" charset="-52"/>
              </a:rPr>
              <a:t>перехід</a:t>
            </a:r>
            <a:r>
              <a:rPr lang="ru-RU" sz="900" dirty="0">
                <a:latin typeface="e-Ukraine Light" pitchFamily="50" charset="-52"/>
              </a:rPr>
              <a:t> </a:t>
            </a:r>
            <a:r>
              <a:rPr lang="ru-RU" sz="900" dirty="0" err="1">
                <a:latin typeface="e-Ukraine Light" pitchFamily="50" charset="-52"/>
              </a:rPr>
              <a:t>із</a:t>
            </a:r>
            <a:r>
              <a:rPr lang="ru-RU" sz="900" dirty="0">
                <a:latin typeface="e-Ukraine Light" pitchFamily="50" charset="-52"/>
              </a:rPr>
              <a:t>) </a:t>
            </a:r>
            <a:r>
              <a:rPr lang="ru-RU" sz="900" dirty="0" err="1">
                <a:latin typeface="e-Ukraine Light" pitchFamily="50" charset="-52"/>
              </a:rPr>
              <a:t>спрощену</a:t>
            </a:r>
            <a:r>
              <a:rPr lang="ru-RU" sz="900" dirty="0">
                <a:latin typeface="e-Ukraine Light" pitchFamily="50" charset="-52"/>
              </a:rPr>
              <a:t> систему </a:t>
            </a:r>
            <a:r>
              <a:rPr lang="ru-RU" sz="900" dirty="0" err="1">
                <a:latin typeface="e-Ukraine Light" pitchFamily="50" charset="-52"/>
              </a:rPr>
              <a:t>оподаткування</a:t>
            </a:r>
            <a:r>
              <a:rPr lang="ru-RU" sz="900" dirty="0">
                <a:latin typeface="e-Ukraine Light" pitchFamily="50" charset="-52"/>
              </a:rPr>
              <a:t>, </a:t>
            </a:r>
            <a:r>
              <a:rPr lang="ru-RU" sz="900" dirty="0" err="1">
                <a:latin typeface="e-Ukraine Light" pitchFamily="50" charset="-52"/>
              </a:rPr>
              <a:t>обліку</a:t>
            </a:r>
            <a:r>
              <a:rPr lang="ru-RU" sz="900" dirty="0">
                <a:latin typeface="e-Ukraine Light" pitchFamily="50" charset="-52"/>
              </a:rPr>
              <a:t> та </a:t>
            </a:r>
            <a:r>
              <a:rPr lang="ru-RU" sz="900" dirty="0" err="1">
                <a:latin typeface="e-Ukraine Light" pitchFamily="50" charset="-52"/>
              </a:rPr>
              <a:t>звітності</a:t>
            </a:r>
            <a:r>
              <a:rPr lang="ru-RU" sz="900" dirty="0">
                <a:latin typeface="e-Ukraine Light" pitchFamily="50" charset="-52"/>
              </a:rPr>
              <a:t> (</a:t>
            </a:r>
            <a:r>
              <a:rPr lang="ru-RU" sz="900" dirty="0" err="1">
                <a:latin typeface="e-Ukraine Light" pitchFamily="50" charset="-52"/>
              </a:rPr>
              <a:t>п.п</a:t>
            </a:r>
            <a:r>
              <a:rPr lang="ru-RU" sz="900" dirty="0">
                <a:latin typeface="e-Ukraine Light" pitchFamily="50" charset="-52"/>
              </a:rPr>
              <a:t>. 177.5.2 п. 177.5 ст. 177 ПКУ</a:t>
            </a:r>
            <a:r>
              <a:rPr lang="ru-RU" sz="900" dirty="0" smtClean="0">
                <a:latin typeface="e-Ukraine Light" pitchFamily="50" charset="-52"/>
              </a:rPr>
              <a:t>).</a:t>
            </a:r>
            <a:endParaRPr lang="ru-RU" sz="900" dirty="0">
              <a:latin typeface="e-Ukraine Light" pitchFamily="50" charset="-52"/>
            </a:endParaRPr>
          </a:p>
          <a:p>
            <a:pPr algn="just">
              <a:lnSpc>
                <a:spcPct val="150000"/>
              </a:lnSpc>
              <a:spcAft>
                <a:spcPts val="600"/>
              </a:spcAft>
            </a:pPr>
            <a:r>
              <a:rPr lang="en-US" sz="900" dirty="0" smtClean="0">
                <a:latin typeface="e-Ukraine Light" pitchFamily="50" charset="-52"/>
              </a:rPr>
              <a:t>	</a:t>
            </a:r>
            <a:r>
              <a:rPr lang="ru-RU" sz="900" dirty="0" err="1" smtClean="0">
                <a:latin typeface="e-Ukraine Light" pitchFamily="50" charset="-52"/>
              </a:rPr>
              <a:t>Фізичні</a:t>
            </a:r>
            <a:r>
              <a:rPr lang="ru-RU" sz="900" dirty="0" smtClean="0">
                <a:latin typeface="e-Ukraine Light" pitchFamily="50" charset="-52"/>
              </a:rPr>
              <a:t> </a:t>
            </a:r>
            <a:r>
              <a:rPr lang="ru-RU" sz="900" dirty="0">
                <a:latin typeface="e-Ukraine Light" pitchFamily="50" charset="-52"/>
              </a:rPr>
              <a:t>особи – </a:t>
            </a:r>
            <a:r>
              <a:rPr lang="ru-RU" sz="900" dirty="0" err="1">
                <a:latin typeface="e-Ukraine Light" pitchFamily="50" charset="-52"/>
              </a:rPr>
              <a:t>підприємці</a:t>
            </a:r>
            <a:r>
              <a:rPr lang="ru-RU" sz="900" dirty="0">
                <a:latin typeface="e-Ukraine Light" pitchFamily="50" charset="-52"/>
              </a:rPr>
              <a:t> на </a:t>
            </a:r>
            <a:r>
              <a:rPr lang="ru-RU" sz="900" dirty="0" err="1">
                <a:latin typeface="e-Ukraine Light" pitchFamily="50" charset="-52"/>
              </a:rPr>
              <a:t>загальній</a:t>
            </a:r>
            <a:r>
              <a:rPr lang="ru-RU" sz="900" dirty="0">
                <a:latin typeface="e-Ukraine Light" pitchFamily="50" charset="-52"/>
              </a:rPr>
              <a:t> </a:t>
            </a:r>
            <a:r>
              <a:rPr lang="ru-RU" sz="900" dirty="0" err="1">
                <a:latin typeface="e-Ukraine Light" pitchFamily="50" charset="-52"/>
              </a:rPr>
              <a:t>системі</a:t>
            </a:r>
            <a:r>
              <a:rPr lang="ru-RU" sz="900" dirty="0">
                <a:latin typeface="e-Ukraine Light" pitchFamily="50" charset="-52"/>
              </a:rPr>
              <a:t> </a:t>
            </a:r>
            <a:r>
              <a:rPr lang="ru-RU" sz="900" dirty="0" err="1">
                <a:latin typeface="e-Ukraine Light" pitchFamily="50" charset="-52"/>
              </a:rPr>
              <a:t>оподаткування</a:t>
            </a:r>
            <a:r>
              <a:rPr lang="ru-RU" sz="900" dirty="0">
                <a:latin typeface="e-Ukraine Light" pitchFamily="50" charset="-52"/>
              </a:rPr>
              <a:t> </a:t>
            </a:r>
            <a:r>
              <a:rPr lang="ru-RU" sz="900" dirty="0" err="1">
                <a:latin typeface="e-Ukraine Light" pitchFamily="50" charset="-52"/>
              </a:rPr>
              <a:t>відповідно</a:t>
            </a:r>
            <a:r>
              <a:rPr lang="ru-RU" sz="900" dirty="0">
                <a:latin typeface="e-Ukraine Light" pitchFamily="50" charset="-52"/>
              </a:rPr>
              <a:t> до </a:t>
            </a:r>
            <a:r>
              <a:rPr lang="ru-RU" sz="900" dirty="0" err="1">
                <a:latin typeface="e-Ukraine Light" pitchFamily="50" charset="-52"/>
              </a:rPr>
              <a:t>п.п</a:t>
            </a:r>
            <a:r>
              <a:rPr lang="ru-RU" sz="900" dirty="0">
                <a:latin typeface="e-Ukraine Light" pitchFamily="50" charset="-52"/>
              </a:rPr>
              <a:t>. 49.18.4 п. 49.18 ст. 49 ПКУ </a:t>
            </a:r>
            <a:r>
              <a:rPr lang="ru-RU" sz="900" dirty="0" err="1">
                <a:latin typeface="e-Ukraine Light" pitchFamily="50" charset="-52"/>
              </a:rPr>
              <a:t>подають</a:t>
            </a:r>
            <a:r>
              <a:rPr lang="ru-RU" sz="900" dirty="0">
                <a:latin typeface="e-Ukraine Light" pitchFamily="50" charset="-52"/>
              </a:rPr>
              <a:t> </a:t>
            </a:r>
            <a:r>
              <a:rPr lang="ru-RU" sz="900" dirty="0" err="1">
                <a:latin typeface="e-Ukraine Light" pitchFamily="50" charset="-52"/>
              </a:rPr>
              <a:t>Податкову</a:t>
            </a:r>
            <a:r>
              <a:rPr lang="ru-RU" sz="900" dirty="0">
                <a:latin typeface="e-Ukraine Light" pitchFamily="50" charset="-52"/>
              </a:rPr>
              <a:t> </a:t>
            </a:r>
            <a:r>
              <a:rPr lang="ru-RU" sz="900" dirty="0" err="1">
                <a:latin typeface="e-Ukraine Light" pitchFamily="50" charset="-52"/>
              </a:rPr>
              <a:t>декларацію</a:t>
            </a:r>
            <a:r>
              <a:rPr lang="ru-RU" sz="900" dirty="0">
                <a:latin typeface="e-Ukraine Light" pitchFamily="50" charset="-52"/>
              </a:rPr>
              <a:t> за </a:t>
            </a:r>
            <a:r>
              <a:rPr lang="ru-RU" sz="900" dirty="0" err="1">
                <a:latin typeface="e-Ukraine Light" pitchFamily="50" charset="-52"/>
              </a:rPr>
              <a:t>базовий</a:t>
            </a:r>
            <a:r>
              <a:rPr lang="ru-RU" sz="900" dirty="0">
                <a:latin typeface="e-Ukraine Light" pitchFamily="50" charset="-52"/>
              </a:rPr>
              <a:t> </a:t>
            </a:r>
            <a:r>
              <a:rPr lang="ru-RU" sz="900" dirty="0" err="1">
                <a:latin typeface="e-Ukraine Light" pitchFamily="50" charset="-52"/>
              </a:rPr>
              <a:t>звітний</a:t>
            </a:r>
            <a:r>
              <a:rPr lang="ru-RU" sz="900" dirty="0">
                <a:latin typeface="e-Ukraine Light" pitchFamily="50" charset="-52"/>
              </a:rPr>
              <a:t> (</a:t>
            </a:r>
            <a:r>
              <a:rPr lang="ru-RU" sz="900" dirty="0" err="1">
                <a:latin typeface="e-Ukraine Light" pitchFamily="50" charset="-52"/>
              </a:rPr>
              <a:t>податковий</a:t>
            </a:r>
            <a:r>
              <a:rPr lang="ru-RU" sz="900" dirty="0">
                <a:latin typeface="e-Ukraine Light" pitchFamily="50" charset="-52"/>
              </a:rPr>
              <a:t>) </a:t>
            </a:r>
            <a:r>
              <a:rPr lang="ru-RU" sz="900" dirty="0" err="1">
                <a:latin typeface="e-Ukraine Light" pitchFamily="50" charset="-52"/>
              </a:rPr>
              <a:t>період</a:t>
            </a:r>
            <a:r>
              <a:rPr lang="ru-RU" sz="900" dirty="0">
                <a:latin typeface="e-Ukraine Light" pitchFamily="50" charset="-52"/>
              </a:rPr>
              <a:t>, </a:t>
            </a:r>
            <a:r>
              <a:rPr lang="ru-RU" sz="900" dirty="0" err="1">
                <a:latin typeface="e-Ukraine Light" pitchFamily="50" charset="-52"/>
              </a:rPr>
              <a:t>що</a:t>
            </a:r>
            <a:r>
              <a:rPr lang="ru-RU" sz="900" dirty="0">
                <a:latin typeface="e-Ukraine Light" pitchFamily="50" charset="-52"/>
              </a:rPr>
              <a:t> </a:t>
            </a:r>
            <a:r>
              <a:rPr lang="ru-RU" sz="900" dirty="0" err="1">
                <a:latin typeface="e-Ukraine Light" pitchFamily="50" charset="-52"/>
              </a:rPr>
              <a:t>дорівнює</a:t>
            </a:r>
            <a:r>
              <a:rPr lang="ru-RU" sz="900" dirty="0">
                <a:latin typeface="e-Ukraine Light" pitchFamily="50" charset="-52"/>
              </a:rPr>
              <a:t> календарному року, до 01 </a:t>
            </a:r>
            <a:r>
              <a:rPr lang="ru-RU" sz="900" dirty="0" err="1">
                <a:latin typeface="e-Ukraine Light" pitchFamily="50" charset="-52"/>
              </a:rPr>
              <a:t>травня</a:t>
            </a:r>
            <a:r>
              <a:rPr lang="ru-RU" sz="900" dirty="0">
                <a:latin typeface="e-Ukraine Light" pitchFamily="50" charset="-52"/>
              </a:rPr>
              <a:t> року, </a:t>
            </a:r>
            <a:r>
              <a:rPr lang="ru-RU" sz="900" dirty="0" err="1">
                <a:latin typeface="e-Ukraine Light" pitchFamily="50" charset="-52"/>
              </a:rPr>
              <a:t>що</a:t>
            </a:r>
            <a:r>
              <a:rPr lang="ru-RU" sz="900" dirty="0">
                <a:latin typeface="e-Ukraine Light" pitchFamily="50" charset="-52"/>
              </a:rPr>
              <a:t> </a:t>
            </a:r>
            <a:r>
              <a:rPr lang="ru-RU" sz="900" dirty="0" err="1">
                <a:latin typeface="e-Ukraine Light" pitchFamily="50" charset="-52"/>
              </a:rPr>
              <a:t>настає</a:t>
            </a:r>
            <a:r>
              <a:rPr lang="ru-RU" sz="900" dirty="0">
                <a:latin typeface="e-Ukraine Light" pitchFamily="50" charset="-52"/>
              </a:rPr>
              <a:t> за </a:t>
            </a:r>
            <a:r>
              <a:rPr lang="ru-RU" sz="900" dirty="0" err="1">
                <a:latin typeface="e-Ukraine Light" pitchFamily="50" charset="-52"/>
              </a:rPr>
              <a:t>звітним</a:t>
            </a:r>
            <a:r>
              <a:rPr lang="ru-RU" sz="900" dirty="0">
                <a:latin typeface="e-Ukraine Light" pitchFamily="50" charset="-52"/>
              </a:rPr>
              <a:t>, </a:t>
            </a:r>
            <a:r>
              <a:rPr lang="ru-RU" sz="900" dirty="0" err="1">
                <a:latin typeface="e-Ukraine Light" pitchFamily="50" charset="-52"/>
              </a:rPr>
              <a:t>крім</a:t>
            </a:r>
            <a:r>
              <a:rPr lang="ru-RU" sz="900" dirty="0">
                <a:latin typeface="e-Ukraine Light" pitchFamily="50" charset="-52"/>
              </a:rPr>
              <a:t> </a:t>
            </a:r>
            <a:r>
              <a:rPr lang="ru-RU" sz="900" dirty="0" err="1">
                <a:latin typeface="e-Ukraine Light" pitchFamily="50" charset="-52"/>
              </a:rPr>
              <a:t>випадків</a:t>
            </a:r>
            <a:r>
              <a:rPr lang="ru-RU" sz="900" dirty="0">
                <a:latin typeface="e-Ukraine Light" pitchFamily="50" charset="-52"/>
              </a:rPr>
              <a:t>, </a:t>
            </a:r>
            <a:r>
              <a:rPr lang="ru-RU" sz="900" dirty="0" err="1">
                <a:latin typeface="e-Ukraine Light" pitchFamily="50" charset="-52"/>
              </a:rPr>
              <a:t>передбачених</a:t>
            </a:r>
            <a:r>
              <a:rPr lang="ru-RU" sz="900" dirty="0">
                <a:latin typeface="e-Ukraine Light" pitchFamily="50" charset="-52"/>
              </a:rPr>
              <a:t> </a:t>
            </a:r>
            <a:r>
              <a:rPr lang="ru-RU" sz="900" dirty="0" err="1">
                <a:latin typeface="e-Ukraine Light" pitchFamily="50" charset="-52"/>
              </a:rPr>
              <a:t>розд</a:t>
            </a:r>
            <a:r>
              <a:rPr lang="ru-RU" sz="900" dirty="0">
                <a:latin typeface="e-Ukraine Light" pitchFamily="50" charset="-52"/>
              </a:rPr>
              <a:t>. </a:t>
            </a:r>
            <a:r>
              <a:rPr lang="en-US" sz="900" dirty="0">
                <a:latin typeface="e-Ukraine Light" pitchFamily="50" charset="-52"/>
              </a:rPr>
              <a:t>IV </a:t>
            </a:r>
            <a:r>
              <a:rPr lang="ru-RU" sz="900" dirty="0">
                <a:latin typeface="e-Ukraine Light" pitchFamily="50" charset="-52"/>
              </a:rPr>
              <a:t>ПКУ</a:t>
            </a:r>
            <a:r>
              <a:rPr lang="ru-RU" sz="900" dirty="0" smtClean="0">
                <a:latin typeface="e-Ukraine Light" pitchFamily="50" charset="-52"/>
              </a:rPr>
              <a:t>.</a:t>
            </a:r>
            <a:endParaRPr lang="ru-RU" sz="900" dirty="0">
              <a:latin typeface="e-Ukraine Light" pitchFamily="50" charset="-52"/>
            </a:endParaRPr>
          </a:p>
          <a:p>
            <a:pPr algn="just">
              <a:lnSpc>
                <a:spcPct val="150000"/>
              </a:lnSpc>
              <a:spcAft>
                <a:spcPts val="600"/>
              </a:spcAft>
            </a:pPr>
            <a:r>
              <a:rPr lang="en-US" sz="900" dirty="0" smtClean="0">
                <a:latin typeface="e-Ukraine Light" pitchFamily="50" charset="-52"/>
              </a:rPr>
              <a:t>	</a:t>
            </a:r>
            <a:r>
              <a:rPr lang="ru-RU" sz="900" dirty="0" err="1" smtClean="0">
                <a:latin typeface="e-Ukraine Light" pitchFamily="50" charset="-52"/>
              </a:rPr>
              <a:t>Поряд</a:t>
            </a:r>
            <a:r>
              <a:rPr lang="ru-RU" sz="900" dirty="0" smtClean="0">
                <a:latin typeface="e-Ukraine Light" pitchFamily="50" charset="-52"/>
              </a:rPr>
              <a:t> </a:t>
            </a:r>
            <a:r>
              <a:rPr lang="ru-RU" sz="900" dirty="0">
                <a:latin typeface="e-Ukraine Light" pitchFamily="50" charset="-52"/>
              </a:rPr>
              <a:t>з </a:t>
            </a:r>
            <a:r>
              <a:rPr lang="ru-RU" sz="900" dirty="0" err="1">
                <a:latin typeface="e-Ukraine Light" pitchFamily="50" charset="-52"/>
              </a:rPr>
              <a:t>цим</a:t>
            </a:r>
            <a:r>
              <a:rPr lang="ru-RU" sz="900" dirty="0">
                <a:latin typeface="e-Ukraine Light" pitchFamily="50" charset="-52"/>
              </a:rPr>
              <a:t>, з </a:t>
            </a:r>
            <a:r>
              <a:rPr lang="ru-RU" sz="900" dirty="0" err="1">
                <a:latin typeface="e-Ukraine Light" pitchFamily="50" charset="-52"/>
              </a:rPr>
              <a:t>урахуванням</a:t>
            </a:r>
            <a:r>
              <a:rPr lang="ru-RU" sz="900" dirty="0">
                <a:latin typeface="e-Ukraine Light" pitchFamily="50" charset="-52"/>
              </a:rPr>
              <a:t> </a:t>
            </a:r>
            <a:r>
              <a:rPr lang="ru-RU" sz="900" dirty="0" err="1">
                <a:latin typeface="e-Ukraine Light" pitchFamily="50" charset="-52"/>
              </a:rPr>
              <a:t>примітки</a:t>
            </a:r>
            <a:r>
              <a:rPr lang="ru-RU" sz="900" dirty="0">
                <a:latin typeface="e-Ukraine Light" pitchFamily="50" charset="-52"/>
              </a:rPr>
              <a:t> 1 до </a:t>
            </a:r>
            <a:r>
              <a:rPr lang="ru-RU" sz="900" dirty="0" err="1">
                <a:latin typeface="e-Ukraine Light" pitchFamily="50" charset="-52"/>
              </a:rPr>
              <a:t>Податкової</a:t>
            </a:r>
            <a:r>
              <a:rPr lang="ru-RU" sz="900" dirty="0">
                <a:latin typeface="e-Ukraine Light" pitchFamily="50" charset="-52"/>
              </a:rPr>
              <a:t> </a:t>
            </a:r>
            <a:r>
              <a:rPr lang="ru-RU" sz="900" dirty="0" err="1">
                <a:latin typeface="e-Ukraine Light" pitchFamily="50" charset="-52"/>
              </a:rPr>
              <a:t>декларації</a:t>
            </a:r>
            <a:r>
              <a:rPr lang="ru-RU" sz="900" dirty="0">
                <a:latin typeface="e-Ukraine Light" pitchFamily="50" charset="-52"/>
              </a:rPr>
              <a:t> не </a:t>
            </a:r>
            <a:r>
              <a:rPr lang="ru-RU" sz="900" dirty="0" err="1">
                <a:latin typeface="e-Ukraine Light" pitchFamily="50" charset="-52"/>
              </a:rPr>
              <a:t>передбачено</a:t>
            </a:r>
            <a:r>
              <a:rPr lang="ru-RU" sz="900" dirty="0">
                <a:latin typeface="e-Ukraine Light" pitchFamily="50" charset="-52"/>
              </a:rPr>
              <a:t> </a:t>
            </a:r>
            <a:r>
              <a:rPr lang="ru-RU" sz="900" dirty="0" err="1">
                <a:latin typeface="e-Ukraine Light" pitchFamily="50" charset="-52"/>
              </a:rPr>
              <a:t>її</a:t>
            </a:r>
            <a:r>
              <a:rPr lang="ru-RU" sz="900" dirty="0">
                <a:latin typeface="e-Ukraine Light" pitchFamily="50" charset="-52"/>
              </a:rPr>
              <a:t> </a:t>
            </a:r>
            <a:r>
              <a:rPr lang="ru-RU" sz="900" dirty="0" err="1">
                <a:latin typeface="e-Ukraine Light" pitchFamily="50" charset="-52"/>
              </a:rPr>
              <a:t>подання</a:t>
            </a:r>
            <a:r>
              <a:rPr lang="ru-RU" sz="900" dirty="0">
                <a:latin typeface="e-Ukraine Light" pitchFamily="50" charset="-52"/>
              </a:rPr>
              <a:t> з </a:t>
            </a:r>
            <a:r>
              <a:rPr lang="ru-RU" sz="900" dirty="0" err="1">
                <a:latin typeface="e-Ukraine Light" pitchFamily="50" charset="-52"/>
              </a:rPr>
              <a:t>позначкою</a:t>
            </a:r>
            <a:r>
              <a:rPr lang="ru-RU" sz="900" dirty="0">
                <a:latin typeface="e-Ukraine Light" pitchFamily="50" charset="-52"/>
              </a:rPr>
              <a:t> «</a:t>
            </a:r>
            <a:r>
              <a:rPr lang="ru-RU" sz="900" dirty="0" err="1">
                <a:latin typeface="e-Ukraine Light" pitchFamily="50" charset="-52"/>
              </a:rPr>
              <a:t>довідкова</a:t>
            </a:r>
            <a:r>
              <a:rPr lang="ru-RU" sz="900" dirty="0">
                <a:latin typeface="e-Ukraine Light" pitchFamily="50" charset="-52"/>
              </a:rPr>
              <a:t>» для </a:t>
            </a:r>
            <a:r>
              <a:rPr lang="ru-RU" sz="900" dirty="0" err="1">
                <a:latin typeface="e-Ukraine Light" pitchFamily="50" charset="-52"/>
              </a:rPr>
              <a:t>отримання</a:t>
            </a:r>
            <a:r>
              <a:rPr lang="ru-RU" sz="900" dirty="0">
                <a:latin typeface="e-Ukraine Light" pitchFamily="50" charset="-52"/>
              </a:rPr>
              <a:t> </a:t>
            </a:r>
            <a:r>
              <a:rPr lang="ru-RU" sz="900" dirty="0" err="1">
                <a:latin typeface="e-Ukraine Light" pitchFamily="50" charset="-52"/>
              </a:rPr>
              <a:t>довідки</a:t>
            </a:r>
            <a:r>
              <a:rPr lang="ru-RU" sz="900" dirty="0">
                <a:latin typeface="e-Ukraine Light" pitchFamily="50" charset="-52"/>
              </a:rPr>
              <a:t> про доходи. </a:t>
            </a:r>
          </a:p>
          <a:p>
            <a:pPr algn="just">
              <a:lnSpc>
                <a:spcPct val="150000"/>
              </a:lnSpc>
              <a:spcAft>
                <a:spcPts val="600"/>
              </a:spcAft>
            </a:pPr>
            <a:r>
              <a:rPr lang="en-US" sz="900" dirty="0" smtClean="0">
                <a:latin typeface="e-Ukraine Light" pitchFamily="50" charset="-52"/>
              </a:rPr>
              <a:t>	</a:t>
            </a:r>
            <a:r>
              <a:rPr lang="ru-RU" sz="900" dirty="0" err="1" smtClean="0">
                <a:latin typeface="e-Ukraine Light" pitchFamily="50" charset="-52"/>
              </a:rPr>
              <a:t>Отже</a:t>
            </a:r>
            <a:r>
              <a:rPr lang="ru-RU" sz="900" dirty="0">
                <a:latin typeface="e-Ukraine Light" pitchFamily="50" charset="-52"/>
              </a:rPr>
              <a:t>, </a:t>
            </a:r>
            <a:r>
              <a:rPr lang="ru-RU" sz="900" dirty="0" err="1">
                <a:latin typeface="e-Ukraine Light" pitchFamily="50" charset="-52"/>
              </a:rPr>
              <a:t>звітним</a:t>
            </a:r>
            <a:r>
              <a:rPr lang="ru-RU" sz="900" dirty="0">
                <a:latin typeface="e-Ukraine Light" pitchFamily="50" charset="-52"/>
              </a:rPr>
              <a:t> (</a:t>
            </a:r>
            <a:r>
              <a:rPr lang="ru-RU" sz="900" dirty="0" err="1">
                <a:latin typeface="e-Ukraine Light" pitchFamily="50" charset="-52"/>
              </a:rPr>
              <a:t>податковим</a:t>
            </a:r>
            <a:r>
              <a:rPr lang="ru-RU" sz="900" dirty="0">
                <a:latin typeface="e-Ukraine Light" pitchFamily="50" charset="-52"/>
              </a:rPr>
              <a:t>) </a:t>
            </a:r>
            <a:r>
              <a:rPr lang="ru-RU" sz="900" dirty="0" err="1">
                <a:latin typeface="e-Ukraine Light" pitchFamily="50" charset="-52"/>
              </a:rPr>
              <a:t>періодом</a:t>
            </a:r>
            <a:r>
              <a:rPr lang="ru-RU" sz="900" dirty="0">
                <a:latin typeface="e-Ukraine Light" pitchFamily="50" charset="-52"/>
              </a:rPr>
              <a:t> є  </a:t>
            </a:r>
            <a:r>
              <a:rPr lang="ru-RU" sz="900" dirty="0" err="1">
                <a:latin typeface="e-Ukraine Light" pitchFamily="50" charset="-52"/>
              </a:rPr>
              <a:t>календарний</a:t>
            </a:r>
            <a:r>
              <a:rPr lang="ru-RU" sz="900" dirty="0">
                <a:latin typeface="e-Ukraine Light" pitchFamily="50" charset="-52"/>
              </a:rPr>
              <a:t> </a:t>
            </a:r>
            <a:r>
              <a:rPr lang="ru-RU" sz="900" dirty="0" err="1">
                <a:latin typeface="e-Ukraine Light" pitchFamily="50" charset="-52"/>
              </a:rPr>
              <a:t>рік</a:t>
            </a:r>
            <a:r>
              <a:rPr lang="ru-RU" sz="900" dirty="0">
                <a:latin typeface="e-Ukraine Light" pitchFamily="50" charset="-52"/>
              </a:rPr>
              <a:t>, за результатами </a:t>
            </a:r>
            <a:r>
              <a:rPr lang="ru-RU" sz="900" dirty="0" err="1">
                <a:latin typeface="e-Ukraine Light" pitchFamily="50" charset="-52"/>
              </a:rPr>
              <a:t>якого</a:t>
            </a:r>
            <a:r>
              <a:rPr lang="ru-RU" sz="900" dirty="0">
                <a:latin typeface="e-Ukraine Light" pitchFamily="50" charset="-52"/>
              </a:rPr>
              <a:t> </a:t>
            </a:r>
            <a:r>
              <a:rPr lang="ru-RU" sz="900" dirty="0" err="1">
                <a:latin typeface="e-Ukraine Light" pitchFamily="50" charset="-52"/>
              </a:rPr>
              <a:t>фізична</a:t>
            </a:r>
            <a:r>
              <a:rPr lang="ru-RU" sz="900" dirty="0">
                <a:latin typeface="e-Ukraine Light" pitchFamily="50" charset="-52"/>
              </a:rPr>
              <a:t> особа – </a:t>
            </a:r>
            <a:r>
              <a:rPr lang="ru-RU" sz="900" dirty="0" err="1">
                <a:latin typeface="e-Ukraine Light" pitchFamily="50" charset="-52"/>
              </a:rPr>
              <a:t>підприємець</a:t>
            </a:r>
            <a:r>
              <a:rPr lang="ru-RU" sz="900" dirty="0">
                <a:latin typeface="e-Ukraine Light" pitchFamily="50" charset="-52"/>
              </a:rPr>
              <a:t> на </a:t>
            </a:r>
            <a:r>
              <a:rPr lang="ru-RU" sz="900" dirty="0" err="1">
                <a:latin typeface="e-Ukraine Light" pitchFamily="50" charset="-52"/>
              </a:rPr>
              <a:t>загальній</a:t>
            </a:r>
            <a:r>
              <a:rPr lang="ru-RU" sz="900" dirty="0">
                <a:latin typeface="e-Ukraine Light" pitchFamily="50" charset="-52"/>
              </a:rPr>
              <a:t> </a:t>
            </a:r>
            <a:r>
              <a:rPr lang="ru-RU" sz="900" dirty="0" err="1">
                <a:latin typeface="e-Ukraine Light" pitchFamily="50" charset="-52"/>
              </a:rPr>
              <a:t>системі</a:t>
            </a:r>
            <a:r>
              <a:rPr lang="ru-RU" sz="900" dirty="0">
                <a:latin typeface="e-Ukraine Light" pitchFamily="50" charset="-52"/>
              </a:rPr>
              <a:t> </a:t>
            </a:r>
            <a:r>
              <a:rPr lang="ru-RU" sz="900" dirty="0" err="1">
                <a:latin typeface="e-Ukraine Light" pitchFamily="50" charset="-52"/>
              </a:rPr>
              <a:t>оподаткування</a:t>
            </a:r>
            <a:r>
              <a:rPr lang="ru-RU" sz="900" dirty="0">
                <a:latin typeface="e-Ukraine Light" pitchFamily="50" charset="-52"/>
              </a:rPr>
              <a:t> </a:t>
            </a:r>
            <a:r>
              <a:rPr lang="ru-RU" sz="900" dirty="0" err="1">
                <a:latin typeface="e-Ukraine Light" pitchFamily="50" charset="-52"/>
              </a:rPr>
              <a:t>може</a:t>
            </a:r>
            <a:r>
              <a:rPr lang="ru-RU" sz="900" dirty="0">
                <a:latin typeface="e-Ukraine Light" pitchFamily="50" charset="-52"/>
              </a:rPr>
              <a:t> </a:t>
            </a:r>
            <a:r>
              <a:rPr lang="ru-RU" sz="900" dirty="0" err="1">
                <a:latin typeface="e-Ukraine Light" pitchFamily="50" charset="-52"/>
              </a:rPr>
              <a:t>отримати</a:t>
            </a:r>
            <a:r>
              <a:rPr lang="ru-RU" sz="900" dirty="0">
                <a:latin typeface="e-Ukraine Light" pitchFamily="50" charset="-52"/>
              </a:rPr>
              <a:t> в </a:t>
            </a:r>
            <a:r>
              <a:rPr lang="ru-RU" sz="900" dirty="0" err="1">
                <a:latin typeface="e-Ukraine Light" pitchFamily="50" charset="-52"/>
              </a:rPr>
              <a:t>контролюючому</a:t>
            </a:r>
            <a:r>
              <a:rPr lang="ru-RU" sz="900" dirty="0">
                <a:latin typeface="e-Ukraine Light" pitchFamily="50" charset="-52"/>
              </a:rPr>
              <a:t> </a:t>
            </a:r>
            <a:r>
              <a:rPr lang="ru-RU" sz="900" dirty="0" err="1">
                <a:latin typeface="e-Ukraine Light" pitchFamily="50" charset="-52"/>
              </a:rPr>
              <a:t>органі</a:t>
            </a:r>
            <a:r>
              <a:rPr lang="ru-RU" sz="900" dirty="0">
                <a:latin typeface="e-Ukraine Light" pitchFamily="50" charset="-52"/>
              </a:rPr>
              <a:t> за </a:t>
            </a:r>
            <a:r>
              <a:rPr lang="ru-RU" sz="900" dirty="0" err="1">
                <a:latin typeface="e-Ukraine Light" pitchFamily="50" charset="-52"/>
              </a:rPr>
              <a:t>основним</a:t>
            </a:r>
            <a:r>
              <a:rPr lang="ru-RU" sz="900" dirty="0">
                <a:latin typeface="e-Ukraine Light" pitchFamily="50" charset="-52"/>
              </a:rPr>
              <a:t> </a:t>
            </a:r>
            <a:r>
              <a:rPr lang="ru-RU" sz="900" dirty="0" err="1">
                <a:latin typeface="e-Ukraine Light" pitchFamily="50" charset="-52"/>
              </a:rPr>
              <a:t>місцем</a:t>
            </a:r>
            <a:r>
              <a:rPr lang="ru-RU" sz="900" dirty="0">
                <a:latin typeface="e-Ukraine Light" pitchFamily="50" charset="-52"/>
              </a:rPr>
              <a:t> </a:t>
            </a:r>
            <a:r>
              <a:rPr lang="ru-RU" sz="900" dirty="0" err="1">
                <a:latin typeface="e-Ukraine Light" pitchFamily="50" charset="-52"/>
              </a:rPr>
              <a:t>обліку</a:t>
            </a:r>
            <a:r>
              <a:rPr lang="ru-RU" sz="900" dirty="0">
                <a:latin typeface="e-Ukraine Light" pitchFamily="50" charset="-52"/>
              </a:rPr>
              <a:t> (</a:t>
            </a:r>
            <a:r>
              <a:rPr lang="ru-RU" sz="900" dirty="0" err="1">
                <a:latin typeface="e-Ukraine Light" pitchFamily="50" charset="-52"/>
              </a:rPr>
              <a:t>податковою</a:t>
            </a:r>
            <a:r>
              <a:rPr lang="ru-RU" sz="900" dirty="0">
                <a:latin typeface="e-Ukraine Light" pitchFamily="50" charset="-52"/>
              </a:rPr>
              <a:t> </a:t>
            </a:r>
            <a:r>
              <a:rPr lang="ru-RU" sz="900" dirty="0" err="1">
                <a:latin typeface="e-Ukraine Light" pitchFamily="50" charset="-52"/>
              </a:rPr>
              <a:t>адресою</a:t>
            </a:r>
            <a:r>
              <a:rPr lang="ru-RU" sz="900" dirty="0">
                <a:latin typeface="e-Ukraine Light" pitchFamily="50" charset="-52"/>
              </a:rPr>
              <a:t>) </a:t>
            </a:r>
            <a:r>
              <a:rPr lang="ru-RU" sz="900" dirty="0" err="1">
                <a:latin typeface="e-Ukraine Light" pitchFamily="50" charset="-52"/>
              </a:rPr>
              <a:t>довідку</a:t>
            </a:r>
            <a:r>
              <a:rPr lang="ru-RU" sz="900" dirty="0">
                <a:latin typeface="e-Ukraine Light" pitchFamily="50" charset="-52"/>
              </a:rPr>
              <a:t> про доходи на </a:t>
            </a:r>
            <a:r>
              <a:rPr lang="ru-RU" sz="900" dirty="0" err="1">
                <a:latin typeface="e-Ukraine Light" pitchFamily="50" charset="-52"/>
              </a:rPr>
              <a:t>підставі</a:t>
            </a:r>
            <a:r>
              <a:rPr lang="ru-RU" sz="900" dirty="0">
                <a:latin typeface="e-Ukraine Light" pitchFamily="50" charset="-52"/>
              </a:rPr>
              <a:t> заяви, </a:t>
            </a:r>
            <a:r>
              <a:rPr lang="ru-RU" sz="900" dirty="0" err="1">
                <a:latin typeface="e-Ukraine Light" pitchFamily="50" charset="-52"/>
              </a:rPr>
              <a:t>поданої</a:t>
            </a:r>
            <a:r>
              <a:rPr lang="ru-RU" sz="900" dirty="0">
                <a:latin typeface="e-Ukraine Light" pitchFamily="50" charset="-52"/>
              </a:rPr>
              <a:t> у </a:t>
            </a:r>
            <a:r>
              <a:rPr lang="ru-RU" sz="900" dirty="0" err="1">
                <a:latin typeface="e-Ukraine Light" pitchFamily="50" charset="-52"/>
              </a:rPr>
              <a:t>довільній</a:t>
            </a:r>
            <a:r>
              <a:rPr lang="ru-RU" sz="900" dirty="0">
                <a:latin typeface="e-Ukraine Light" pitchFamily="50" charset="-52"/>
              </a:rPr>
              <a:t> </a:t>
            </a:r>
            <a:r>
              <a:rPr lang="ru-RU" sz="900" dirty="0" err="1">
                <a:latin typeface="e-Ukraine Light" pitchFamily="50" charset="-52"/>
              </a:rPr>
              <a:t>формі</a:t>
            </a:r>
            <a:r>
              <a:rPr lang="ru-RU" sz="900" dirty="0">
                <a:latin typeface="e-Ukraine Light" pitchFamily="50" charset="-52"/>
              </a:rPr>
              <a:t> та </a:t>
            </a:r>
            <a:r>
              <a:rPr lang="ru-RU" sz="900" dirty="0" err="1">
                <a:latin typeface="e-Ukraine Light" pitchFamily="50" charset="-52"/>
              </a:rPr>
              <a:t>Податкової</a:t>
            </a:r>
            <a:r>
              <a:rPr lang="ru-RU" sz="900" dirty="0">
                <a:latin typeface="e-Ukraine Light" pitchFamily="50" charset="-52"/>
              </a:rPr>
              <a:t>(их) </a:t>
            </a:r>
            <a:r>
              <a:rPr lang="ru-RU" sz="900" dirty="0" err="1">
                <a:latin typeface="e-Ukraine Light" pitchFamily="50" charset="-52"/>
              </a:rPr>
              <a:t>декларації</a:t>
            </a:r>
            <a:r>
              <a:rPr lang="ru-RU" sz="900" dirty="0">
                <a:latin typeface="e-Ukraine Light" pitchFamily="50" charset="-52"/>
              </a:rPr>
              <a:t>(</a:t>
            </a:r>
            <a:r>
              <a:rPr lang="ru-RU" sz="900" dirty="0" err="1">
                <a:latin typeface="e-Ukraine Light" pitchFamily="50" charset="-52"/>
              </a:rPr>
              <a:t>ій</a:t>
            </a:r>
            <a:r>
              <a:rPr lang="ru-RU" sz="900" dirty="0" smtClean="0">
                <a:latin typeface="e-Ukraine Light" pitchFamily="50" charset="-52"/>
              </a:rPr>
              <a:t>).</a:t>
            </a:r>
            <a:endParaRPr lang="ru-RU" sz="900" dirty="0">
              <a:latin typeface="e-Ukraine Light" pitchFamily="50" charset="-52"/>
            </a:endParaRPr>
          </a:p>
          <a:p>
            <a:pPr algn="just">
              <a:lnSpc>
                <a:spcPct val="150000"/>
              </a:lnSpc>
              <a:spcAft>
                <a:spcPts val="600"/>
              </a:spcAft>
            </a:pPr>
            <a:r>
              <a:rPr lang="en-US" sz="900" dirty="0" smtClean="0">
                <a:latin typeface="e-Ukraine Light" pitchFamily="50" charset="-52"/>
              </a:rPr>
              <a:t>	</a:t>
            </a:r>
            <a:r>
              <a:rPr lang="ru-RU" sz="900" dirty="0" err="1" smtClean="0">
                <a:latin typeface="e-Ukraine Light" pitchFamily="50" charset="-52"/>
              </a:rPr>
              <a:t>Тобто</a:t>
            </a:r>
            <a:r>
              <a:rPr lang="ru-RU" sz="900" dirty="0">
                <a:latin typeface="e-Ukraine Light" pitchFamily="50" charset="-52"/>
              </a:rPr>
              <a:t>, </a:t>
            </a:r>
            <a:r>
              <a:rPr lang="ru-RU" sz="900" dirty="0" err="1">
                <a:latin typeface="e-Ukraine Light" pitchFamily="50" charset="-52"/>
              </a:rPr>
              <a:t>фізична</a:t>
            </a:r>
            <a:r>
              <a:rPr lang="ru-RU" sz="900" dirty="0">
                <a:latin typeface="e-Ukraine Light" pitchFamily="50" charset="-52"/>
              </a:rPr>
              <a:t> особа – </a:t>
            </a:r>
            <a:r>
              <a:rPr lang="ru-RU" sz="900" dirty="0" err="1">
                <a:latin typeface="e-Ukraine Light" pitchFamily="50" charset="-52"/>
              </a:rPr>
              <a:t>підприємець</a:t>
            </a:r>
            <a:r>
              <a:rPr lang="ru-RU" sz="900" dirty="0">
                <a:latin typeface="e-Ukraine Light" pitchFamily="50" charset="-52"/>
              </a:rPr>
              <a:t> на </a:t>
            </a:r>
            <a:r>
              <a:rPr lang="ru-RU" sz="900" dirty="0" err="1">
                <a:latin typeface="e-Ukraine Light" pitchFamily="50" charset="-52"/>
              </a:rPr>
              <a:t>загальній</a:t>
            </a:r>
            <a:r>
              <a:rPr lang="ru-RU" sz="900" dirty="0">
                <a:latin typeface="e-Ukraine Light" pitchFamily="50" charset="-52"/>
              </a:rPr>
              <a:t> </a:t>
            </a:r>
            <a:r>
              <a:rPr lang="ru-RU" sz="900" dirty="0" err="1">
                <a:latin typeface="e-Ukraine Light" pitchFamily="50" charset="-52"/>
              </a:rPr>
              <a:t>системі</a:t>
            </a:r>
            <a:r>
              <a:rPr lang="ru-RU" sz="900" dirty="0">
                <a:latin typeface="e-Ukraine Light" pitchFamily="50" charset="-52"/>
              </a:rPr>
              <a:t> </a:t>
            </a:r>
            <a:r>
              <a:rPr lang="ru-RU" sz="900" dirty="0" err="1">
                <a:latin typeface="e-Ukraine Light" pitchFamily="50" charset="-52"/>
              </a:rPr>
              <a:t>оподаткування</a:t>
            </a:r>
            <a:r>
              <a:rPr lang="ru-RU" sz="900" dirty="0">
                <a:latin typeface="e-Ukraine Light" pitchFamily="50" charset="-52"/>
              </a:rPr>
              <a:t> не </a:t>
            </a:r>
            <a:r>
              <a:rPr lang="ru-RU" sz="900" dirty="0" err="1">
                <a:latin typeface="e-Ukraine Light" pitchFamily="50" charset="-52"/>
              </a:rPr>
              <a:t>може</a:t>
            </a:r>
            <a:r>
              <a:rPr lang="ru-RU" sz="900" dirty="0">
                <a:latin typeface="e-Ukraine Light" pitchFamily="50" charset="-52"/>
              </a:rPr>
              <a:t> </a:t>
            </a:r>
            <a:r>
              <a:rPr lang="ru-RU" sz="900" dirty="0" err="1">
                <a:latin typeface="e-Ukraine Light" pitchFamily="50" charset="-52"/>
              </a:rPr>
              <a:t>отримати</a:t>
            </a:r>
            <a:r>
              <a:rPr lang="ru-RU" sz="900" dirty="0">
                <a:latin typeface="e-Ukraine Light" pitchFamily="50" charset="-52"/>
              </a:rPr>
              <a:t> в </a:t>
            </a:r>
            <a:r>
              <a:rPr lang="ru-RU" sz="900" dirty="0" err="1">
                <a:latin typeface="e-Ukraine Light" pitchFamily="50" charset="-52"/>
              </a:rPr>
              <a:t>контролюючому</a:t>
            </a:r>
            <a:r>
              <a:rPr lang="ru-RU" sz="900" dirty="0">
                <a:latin typeface="e-Ukraine Light" pitchFamily="50" charset="-52"/>
              </a:rPr>
              <a:t> </a:t>
            </a:r>
            <a:r>
              <a:rPr lang="ru-RU" sz="900" dirty="0" err="1">
                <a:latin typeface="e-Ukraine Light" pitchFamily="50" charset="-52"/>
              </a:rPr>
              <a:t>органі</a:t>
            </a:r>
            <a:r>
              <a:rPr lang="ru-RU" sz="900" dirty="0">
                <a:latin typeface="e-Ukraine Light" pitchFamily="50" charset="-52"/>
              </a:rPr>
              <a:t> </a:t>
            </a:r>
            <a:r>
              <a:rPr lang="ru-RU" sz="900" dirty="0" err="1">
                <a:latin typeface="e-Ukraine Light" pitchFamily="50" charset="-52"/>
              </a:rPr>
              <a:t>довідку</a:t>
            </a:r>
            <a:r>
              <a:rPr lang="ru-RU" sz="900" dirty="0">
                <a:latin typeface="e-Ukraine Light" pitchFamily="50" charset="-52"/>
              </a:rPr>
              <a:t> про доходи за будь-</a:t>
            </a:r>
            <a:r>
              <a:rPr lang="ru-RU" sz="900" dirty="0" err="1">
                <a:latin typeface="e-Ukraine Light" pitchFamily="50" charset="-52"/>
              </a:rPr>
              <a:t>який</a:t>
            </a:r>
            <a:r>
              <a:rPr lang="ru-RU" sz="900" dirty="0">
                <a:latin typeface="e-Ukraine Light" pitchFamily="50" charset="-52"/>
              </a:rPr>
              <a:t> </a:t>
            </a:r>
            <a:r>
              <a:rPr lang="ru-RU" sz="900" dirty="0" err="1">
                <a:latin typeface="e-Ukraine Light" pitchFamily="50" charset="-52"/>
              </a:rPr>
              <a:t>інший</a:t>
            </a:r>
            <a:r>
              <a:rPr lang="ru-RU" sz="900" dirty="0">
                <a:latin typeface="e-Ukraine Light" pitchFamily="50" charset="-52"/>
              </a:rPr>
              <a:t>, </a:t>
            </a:r>
            <a:r>
              <a:rPr lang="ru-RU" sz="900" dirty="0" err="1">
                <a:latin typeface="e-Ukraine Light" pitchFamily="50" charset="-52"/>
              </a:rPr>
              <a:t>ніж</a:t>
            </a:r>
            <a:r>
              <a:rPr lang="ru-RU" sz="900" dirty="0">
                <a:latin typeface="e-Ukraine Light" pitchFamily="50" charset="-52"/>
              </a:rPr>
              <a:t> </a:t>
            </a:r>
            <a:r>
              <a:rPr lang="ru-RU" sz="900" dirty="0" err="1">
                <a:latin typeface="e-Ukraine Light" pitchFamily="50" charset="-52"/>
              </a:rPr>
              <a:t>річний</a:t>
            </a:r>
            <a:r>
              <a:rPr lang="ru-RU" sz="900" dirty="0">
                <a:latin typeface="e-Ukraine Light" pitchFamily="50" charset="-52"/>
              </a:rPr>
              <a:t> </a:t>
            </a:r>
            <a:r>
              <a:rPr lang="ru-RU" sz="900" dirty="0" err="1">
                <a:latin typeface="e-Ukraine Light" pitchFamily="50" charset="-52"/>
              </a:rPr>
              <a:t>податковий</a:t>
            </a:r>
            <a:r>
              <a:rPr lang="ru-RU" sz="900" dirty="0">
                <a:latin typeface="e-Ukraine Light" pitchFamily="50" charset="-52"/>
              </a:rPr>
              <a:t> </a:t>
            </a:r>
            <a:r>
              <a:rPr lang="ru-RU" sz="900" dirty="0" err="1">
                <a:latin typeface="e-Ukraine Light" pitchFamily="50" charset="-52"/>
              </a:rPr>
              <a:t>період</a:t>
            </a:r>
            <a:r>
              <a:rPr lang="ru-RU" sz="900" dirty="0">
                <a:latin typeface="e-Ukraine Light" pitchFamily="50" charset="-52"/>
              </a:rPr>
              <a:t>. </a:t>
            </a:r>
            <a:endParaRPr lang="ru-RU" sz="900" dirty="0">
              <a:latin typeface="e-Ukraine Light" pitchFamily="50" charset="-52"/>
            </a:endParaRPr>
          </a:p>
        </p:txBody>
      </p:sp>
    </p:spTree>
    <p:extLst>
      <p:ext uri="{BB962C8B-B14F-4D97-AF65-F5344CB8AC3E}">
        <p14:creationId xmlns:p14="http://schemas.microsoft.com/office/powerpoint/2010/main" val="384221950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1389</TotalTime>
  <Words>127</Words>
  <Application>Microsoft Office PowerPoint</Application>
  <PresentationFormat>Лист A4 (210x297 мм)</PresentationFormat>
  <Paragraphs>26</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d</cp:lastModifiedBy>
  <cp:revision>180</cp:revision>
  <dcterms:created xsi:type="dcterms:W3CDTF">2021-05-27T05:23:05Z</dcterms:created>
  <dcterms:modified xsi:type="dcterms:W3CDTF">2023-09-22T07:19:25Z</dcterms:modified>
</cp:coreProperties>
</file>